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73" r:id="rId4"/>
    <p:sldId id="264" r:id="rId5"/>
    <p:sldId id="265" r:id="rId6"/>
    <p:sldId id="262" r:id="rId7"/>
    <p:sldId id="266" r:id="rId8"/>
    <p:sldId id="267" r:id="rId9"/>
    <p:sldId id="268" r:id="rId10"/>
    <p:sldId id="270" r:id="rId11"/>
    <p:sldId id="257" r:id="rId12"/>
    <p:sldId id="258" r:id="rId13"/>
    <p:sldId id="259" r:id="rId14"/>
    <p:sldId id="263" r:id="rId15"/>
    <p:sldId id="260" r:id="rId16"/>
    <p:sldId id="272" r:id="rId17"/>
    <p:sldId id="271" r:id="rId18"/>
    <p:sldId id="26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Pack by Diakov" initials="RbD" lastIdx="0" clrIdx="0">
    <p:extLst>
      <p:ext uri="{19B8F6BF-5375-455C-9EA6-DF929625EA0E}">
        <p15:presenceInfo xmlns:p15="http://schemas.microsoft.com/office/powerpoint/2012/main" userId="RePack by Diakov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8" autoAdjust="0"/>
    <p:restoredTop sz="94660"/>
  </p:normalViewPr>
  <p:slideViewPr>
    <p:cSldViewPr snapToGrid="0">
      <p:cViewPr varScale="1">
        <p:scale>
          <a:sx n="88" d="100"/>
          <a:sy n="88" d="100"/>
        </p:scale>
        <p:origin x="76" y="6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CE3EB-FCA1-417E-94A5-72AF2D5C538E}" type="datetimeFigureOut">
              <a:rPr lang="ru-RU" smtClean="0"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222C53-7E99-423D-AFD5-6D3BB184CD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4633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9250" y="1209383"/>
            <a:ext cx="8001000" cy="1731937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Опыт работы: </a:t>
            </a:r>
            <a:br>
              <a:rPr lang="ru-RU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dirty="0">
                <a:solidFill>
                  <a:schemeClr val="accent2">
                    <a:lumMod val="75000"/>
                  </a:schemeClr>
                </a:solidFill>
              </a:rPr>
              <a:t>«Фольклор как средство духовно- нравственного воспитания дошкольников»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94888" y="3843867"/>
            <a:ext cx="6385302" cy="1947333"/>
          </a:xfrm>
        </p:spPr>
        <p:txBody>
          <a:bodyPr/>
          <a:lstStyle/>
          <a:p>
            <a:r>
              <a:rPr lang="ru-RU" b="1" dirty="0">
                <a:solidFill>
                  <a:schemeClr val="bg1"/>
                </a:solidFill>
              </a:rPr>
              <a:t>Составитель: </a:t>
            </a:r>
            <a:r>
              <a:rPr lang="ru-RU" dirty="0">
                <a:solidFill>
                  <a:schemeClr val="bg1"/>
                </a:solidFill>
              </a:rPr>
              <a:t>музыкальный руководитель МАДОУ     </a:t>
            </a:r>
          </a:p>
          <a:p>
            <a:r>
              <a:rPr lang="ru-RU" dirty="0">
                <a:solidFill>
                  <a:schemeClr val="bg1"/>
                </a:solidFill>
              </a:rPr>
              <a:t>                                       д/сад №1  Карпушова А.Г.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250" y="2941320"/>
            <a:ext cx="4318172" cy="350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068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50051" y="4219205"/>
            <a:ext cx="4043965" cy="15070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68335" y="1993382"/>
            <a:ext cx="6347653" cy="476074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630" y="99511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598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1485" y="5648476"/>
            <a:ext cx="8534400" cy="991673"/>
          </a:xfrm>
        </p:spPr>
        <p:txBody>
          <a:bodyPr/>
          <a:lstStyle/>
          <a:p>
            <a:r>
              <a:rPr lang="ru-RU" dirty="0"/>
              <a:t>- РУССКИЙ НАРОДНЫЙ Танец «БарынЯ»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5207" y="250792"/>
            <a:ext cx="4616208" cy="3614738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202" y="250792"/>
            <a:ext cx="4783811" cy="36841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3775" y="3087449"/>
            <a:ext cx="4947670" cy="2645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648415"/>
      </p:ext>
    </p:extLst>
  </p:cSld>
  <p:clrMapOvr>
    <a:masterClrMapping/>
  </p:clrMapOvr>
  <p:transition spd="slow">
    <p:randomBar dir="vert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603" y="3714750"/>
            <a:ext cx="11341189" cy="1325881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dirty="0"/>
              <a:t>- ПОСЛОвИЦЫ И ПОГОВОРКИ(русские народные и башкирские народные)</a:t>
            </a:r>
            <a:br>
              <a:rPr lang="ru-RU" dirty="0"/>
            </a:br>
            <a:br>
              <a:rPr lang="ru-RU" dirty="0"/>
            </a:br>
            <a:r>
              <a:rPr lang="ru-RU" sz="1800" i="1" dirty="0"/>
              <a:t>русская</a:t>
            </a:r>
            <a:r>
              <a:rPr lang="ru-RU" sz="1800" dirty="0"/>
              <a:t>: видна птица по плёту, а человек по делам; </a:t>
            </a:r>
            <a:br>
              <a:rPr lang="ru-RU" sz="1800" dirty="0"/>
            </a:br>
            <a:r>
              <a:rPr lang="ru-RU" sz="1800" dirty="0"/>
              <a:t>               сделай дело – гуляй смело</a:t>
            </a:r>
            <a:br>
              <a:rPr lang="ru-RU" sz="1800" dirty="0"/>
            </a:br>
            <a:br>
              <a:rPr lang="ru-RU" sz="1800" dirty="0"/>
            </a:br>
            <a:r>
              <a:rPr lang="ru-RU" sz="1800" i="1" dirty="0"/>
              <a:t>башкирская:</a:t>
            </a:r>
            <a:r>
              <a:rPr lang="ru-RU" sz="1800" dirty="0"/>
              <a:t>  была бы голова цела – шапка найдется;</a:t>
            </a:r>
            <a:br>
              <a:rPr lang="ru-RU" sz="1800" dirty="0"/>
            </a:br>
            <a:r>
              <a:rPr lang="ru-RU" sz="1800" dirty="0"/>
              <a:t>                        в радости знай меру, в беде – веры не теряй</a:t>
            </a:r>
            <a:br>
              <a:rPr lang="ru-RU" sz="1800" dirty="0"/>
            </a:b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8604" y="313841"/>
            <a:ext cx="4789309" cy="3202091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484" t="-12868"/>
          <a:stretch/>
        </p:blipFill>
        <p:spPr>
          <a:xfrm>
            <a:off x="6466138" y="-98806"/>
            <a:ext cx="5283655" cy="361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501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792" y="4487332"/>
            <a:ext cx="8703457" cy="1295281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- Хороводы, песни, частушки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3488" y="861926"/>
            <a:ext cx="5499158" cy="427304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091706" y="837127"/>
            <a:ext cx="570534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              </a:t>
            </a:r>
            <a:r>
              <a:rPr lang="ru-RU" b="1" i="1" dirty="0"/>
              <a:t>«Уральский хоровод</a:t>
            </a:r>
            <a:r>
              <a:rPr lang="ru-RU" i="1" dirty="0"/>
              <a:t>»</a:t>
            </a:r>
          </a:p>
          <a:p>
            <a:endParaRPr lang="ru-RU" dirty="0"/>
          </a:p>
          <a:p>
            <a:r>
              <a:rPr lang="ru-RU" dirty="0"/>
              <a:t>1.На лугу, у ворот, где рябина растёт,</a:t>
            </a:r>
            <a:br>
              <a:rPr lang="ru-RU" dirty="0"/>
            </a:br>
            <a:r>
              <a:rPr lang="ru-RU" dirty="0"/>
              <a:t>Мы в тенёчке, холодочке завели хоровод.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2.Про Урал мы споём, в гости вас позовём,</a:t>
            </a:r>
            <a:br>
              <a:rPr lang="ru-RU" dirty="0"/>
            </a:br>
            <a:r>
              <a:rPr lang="ru-RU" dirty="0"/>
              <a:t>Голубику, ежевику собирать в лес пойдём.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3.Неспроста говорят, что Урал наш богат,</a:t>
            </a:r>
            <a:br>
              <a:rPr lang="ru-RU" dirty="0"/>
            </a:br>
            <a:r>
              <a:rPr lang="ru-RU" dirty="0"/>
              <a:t>Изумруды и алмазы ярче солнца горят.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4.Есть у нас малахит, есть руда и гранит</a:t>
            </a:r>
            <a:br>
              <a:rPr lang="ru-RU" dirty="0"/>
            </a:br>
            <a:r>
              <a:rPr lang="ru-RU" dirty="0"/>
              <a:t>И горючий, самый лучший, уголёк – антрацит.</a:t>
            </a:r>
            <a:br>
              <a:rPr lang="ru-RU" dirty="0"/>
            </a:br>
            <a:br>
              <a:rPr lang="ru-RU" dirty="0"/>
            </a:br>
            <a:r>
              <a:rPr lang="ru-RU" dirty="0"/>
              <a:t>5.Кто у нас побывал, кто наш край повидал</a:t>
            </a:r>
            <a:br>
              <a:rPr lang="ru-RU" dirty="0"/>
            </a:br>
            <a:r>
              <a:rPr lang="ru-RU" dirty="0"/>
              <a:t>Не забудет, не забудет голубой наш Урал!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73488" y="4662152"/>
            <a:ext cx="2009104" cy="47282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1499536"/>
      </p:ext>
    </p:extLst>
  </p:cSld>
  <p:clrMapOvr>
    <a:masterClrMapping/>
  </p:clrMapOvr>
  <p:transition spd="slow">
    <p:randomBar dir="vert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2936383"/>
            <a:ext cx="4338549" cy="12492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5764" y="579550"/>
            <a:ext cx="4584878" cy="3747275"/>
          </a:xfrm>
        </p:spPr>
        <p:txBody>
          <a:bodyPr>
            <a:normAutofit fontScale="40000" lnSpcReduction="20000"/>
          </a:bodyPr>
          <a:lstStyle/>
          <a:p>
            <a:r>
              <a:rPr lang="ru-RU" b="1" dirty="0"/>
              <a:t>ПЕСНЯ  БЛИНЫ</a:t>
            </a:r>
            <a:endParaRPr lang="ru-RU" dirty="0"/>
          </a:p>
          <a:p>
            <a:r>
              <a:rPr lang="ru-RU" dirty="0"/>
              <a:t>1.Мы давно блинов не ели, мы блиночков захотели</a:t>
            </a:r>
          </a:p>
          <a:p>
            <a:r>
              <a:rPr lang="ru-RU" dirty="0"/>
              <a:t>  </a:t>
            </a:r>
            <a:r>
              <a:rPr lang="ru-RU" b="1" dirty="0"/>
              <a:t>ПЕСНЯ  БЛИНЫ</a:t>
            </a:r>
            <a:endParaRPr lang="ru-RU" dirty="0"/>
          </a:p>
          <a:p>
            <a:r>
              <a:rPr lang="ru-RU" dirty="0"/>
              <a:t>1.Мы давно блинов не ели, мы блиночков захотели</a:t>
            </a:r>
          </a:p>
          <a:p>
            <a:r>
              <a:rPr lang="ru-RU" dirty="0"/>
              <a:t>   Ой блины, блины блины,ой  блиночки мои  - 2р</a:t>
            </a:r>
          </a:p>
          <a:p>
            <a:r>
              <a:rPr lang="ru-RU" dirty="0"/>
              <a:t>2.Моя  старшая сестрица печь блины то мастерица</a:t>
            </a:r>
          </a:p>
          <a:p>
            <a:r>
              <a:rPr lang="ru-RU" dirty="0"/>
              <a:t>Ой блины, блины блины,ой  блиночки мои  - 2р</a:t>
            </a:r>
          </a:p>
          <a:p>
            <a:r>
              <a:rPr lang="ru-RU" dirty="0"/>
              <a:t>3.Напекла она поесть, сотен пять  наверно есть</a:t>
            </a:r>
          </a:p>
          <a:p>
            <a:r>
              <a:rPr lang="ru-RU" dirty="0"/>
              <a:t>Ой блины, блины блины,ой  блиночки мои  - 2р</a:t>
            </a:r>
          </a:p>
          <a:p>
            <a:r>
              <a:rPr lang="ru-RU" dirty="0"/>
              <a:t>4.Гости будьте же здоровы, вот блины мои готовы</a:t>
            </a:r>
          </a:p>
          <a:p>
            <a:r>
              <a:rPr lang="ru-RU" dirty="0"/>
              <a:t>Ой блины, блины блины,ой  блиночки мои  - 2р</a:t>
            </a:r>
          </a:p>
          <a:p>
            <a:r>
              <a:rPr lang="ru-RU" dirty="0"/>
              <a:t> Ой блины, блины блины,ой  блиночки мои  - 2р</a:t>
            </a:r>
          </a:p>
          <a:p>
            <a:r>
              <a:rPr lang="ru-RU" dirty="0"/>
              <a:t>2.Моя  старшая сестрица печь блины то мастерица</a:t>
            </a:r>
          </a:p>
          <a:p>
            <a:r>
              <a:rPr lang="ru-RU" dirty="0"/>
              <a:t>Ой блины, блины блины,ой  блиночки мои  - 2р</a:t>
            </a:r>
          </a:p>
          <a:p>
            <a:r>
              <a:rPr lang="ru-RU" dirty="0"/>
              <a:t>3.Напекла она поесть, сотен пять  наверно есть</a:t>
            </a:r>
          </a:p>
          <a:p>
            <a:r>
              <a:rPr lang="ru-RU" dirty="0"/>
              <a:t>Ой блины, блины блины,ой  блиночки мои  - 2р</a:t>
            </a:r>
          </a:p>
          <a:p>
            <a:r>
              <a:rPr lang="ru-RU" dirty="0"/>
              <a:t>4.Гости будьте же здоровы, вот блины мои готовы</a:t>
            </a:r>
          </a:p>
          <a:p>
            <a:r>
              <a:rPr lang="ru-RU" dirty="0"/>
              <a:t>Ой блины, блины блины,ой  блиночки мои  - 2р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94" y="978794"/>
            <a:ext cx="6866070" cy="36241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b="1" dirty="0">
                <a:latin typeface="Trebuchet MS" panose="020B0603020202020204"/>
              </a:rPr>
              <a:t>                     ПЕСНЯ   «БЛИНЫ»</a:t>
            </a:r>
            <a:endParaRPr lang="ru-RU" dirty="0">
              <a:latin typeface="Trebuchet MS" panose="020B0603020202020204"/>
            </a:endParaRP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1.Мы давно блинов не ели, мы блиночков захотели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   Ой блины, блины блины,ой  блиночки мои  - 2р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2.Моя  старшая сестрица печь блины то мастерица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    Ой блины, блины блины,ой  блиночки мои  - 2р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3.Напекла она поесть, сотен пять  наверно есть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    Ой блины, блины блины,ой  блиночки мои  - 2р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4.Гости будьте же здоровы, вот блины мои готовы</a:t>
            </a:r>
          </a:p>
          <a:p>
            <a:pPr marL="342900" lvl="0" indent="-342900">
              <a:spcBef>
                <a:spcPts val="1000"/>
              </a:spcBef>
              <a:buClr>
                <a:srgbClr val="90C226"/>
              </a:buClr>
              <a:buSzPct val="80000"/>
              <a:buFont typeface="Wingdings 3" charset="2"/>
              <a:buChar char=""/>
            </a:pPr>
            <a:r>
              <a:rPr lang="ru-RU" dirty="0">
                <a:latin typeface="Trebuchet MS" panose="020B0603020202020204"/>
              </a:rPr>
              <a:t>   Ой блины, блины блины,ой  блиночки мои  - 2р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03" y="755470"/>
            <a:ext cx="5815767" cy="4361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844278"/>
      </p:ext>
    </p:extLst>
  </p:cSld>
  <p:clrMapOvr>
    <a:masterClrMapping/>
  </p:clrMapOvr>
  <p:transition spd="slow">
    <p:randomBar dir="vert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 игры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7976" y="557012"/>
            <a:ext cx="4822298" cy="3614738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5679582" y="1365161"/>
            <a:ext cx="6207618" cy="35035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      Игра </a:t>
            </a:r>
            <a:r>
              <a:rPr kumimoji="0" lang="ru-RU" sz="1800" b="1" i="1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«Трынцы - брынцы удальцы»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.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 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 Дети всей </a:t>
            </a:r>
            <a:r>
              <a:rPr kumimoji="0" lang="ru-RU" sz="18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группой встают в круг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. На середину выходят двое - один с бубенцом или колокольчиком, другой - с завязанными глазами.</a:t>
            </a:r>
            <a:r>
              <a:rPr kumimoji="0" lang="ru-RU" sz="1800" b="0" i="0" u="sng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Все поют</a:t>
            </a: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- Трынцы -брынцы, бубенцы,  Раззвонились удальцы: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   Диги-диги-диги-дон,  Отгадай, откуда звон!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90C226"/>
              </a:buClr>
              <a:buSzPct val="80000"/>
              <a:buFont typeface="Wingdings 3" charset="2"/>
              <a:buChar char=""/>
              <a:tabLst/>
              <a:defRPr/>
            </a:pPr>
            <a:r>
              <a:rPr kumimoji="0" lang="ru-RU" sz="18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Trebuchet MS" panose="020B0603020202020204"/>
              </a:rPr>
              <a:t>После этих слов "жмурка" ловит увертывающегося игрока. Игра повторяется несколько раз.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02353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74526" y="4268391"/>
            <a:ext cx="2781201" cy="61270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4" name="Picture 6" descr="https://img.labirint.ru/rcimg/692da1cdd342ba2cf63f0d04799e3622/1920x1080/comments_pic/0916/03labt1qf1239891355.jpg?123989134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46186" y="1355501"/>
            <a:ext cx="6256680" cy="468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1829058"/>
      </p:ext>
    </p:extLst>
  </p:cSld>
  <p:clrMapOvr>
    <a:masterClrMapping/>
  </p:clrMapOvr>
  <p:transition spd="slow">
    <p:randomBar dir="vert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6366" y="4739425"/>
            <a:ext cx="4610637" cy="528034"/>
          </a:xfrm>
        </p:spPr>
        <p:txBody>
          <a:bodyPr>
            <a:normAutofit fontScale="90000"/>
          </a:bodyPr>
          <a:lstStyle/>
          <a:p>
            <a:r>
              <a:rPr lang="ru-RU" dirty="0"/>
              <a:t>- считалки</a:t>
            </a:r>
            <a:br>
              <a:rPr lang="ru-RU" dirty="0"/>
            </a:br>
            <a:r>
              <a:rPr lang="ru-RU" dirty="0"/>
              <a:t>- Стихотворения </a:t>
            </a:r>
          </a:p>
        </p:txBody>
      </p:sp>
      <p:pic>
        <p:nvPicPr>
          <p:cNvPr id="1026" name="Picture 2" descr="http://images.myshared.ru/26/1282974/slide_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030" y="167425"/>
            <a:ext cx="5859530" cy="329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sun9-29.userapi.com/impg/avvXviKqzyNanmFx23YQrTFKCs3ib-hqGu952w/_P-Sku2IuAc.jpg?size=604x443&amp;quality=96&amp;sign=a8f20bd287e7a0f481d76ef3625148a0&amp;type=alb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9401" y="2803387"/>
            <a:ext cx="6206588" cy="3872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225178"/>
      </p:ext>
    </p:extLst>
  </p:cSld>
  <p:clrMapOvr>
    <a:masterClrMapping/>
  </p:clrMapOvr>
  <p:transition spd="slow">
    <p:randomBar dir="vert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0772" y="4487332"/>
            <a:ext cx="7067840" cy="15070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1983" y="334851"/>
            <a:ext cx="8963696" cy="6349285"/>
          </a:xfrm>
        </p:spPr>
      </p:pic>
    </p:spTree>
    <p:extLst>
      <p:ext uri="{BB962C8B-B14F-4D97-AF65-F5344CB8AC3E}">
        <p14:creationId xmlns:p14="http://schemas.microsoft.com/office/powerpoint/2010/main" val="2905016644"/>
      </p:ext>
    </p:extLst>
  </p:cSld>
  <p:clrMapOvr>
    <a:masterClrMapping/>
  </p:clrMapOvr>
  <p:transition spd="slow">
    <p:randomBar dir="vert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96315" y="12289983"/>
            <a:ext cx="674252" cy="1213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98311" y="1016000"/>
            <a:ext cx="8620301" cy="3298423"/>
          </a:xfrm>
        </p:spPr>
        <p:txBody>
          <a:bodyPr>
            <a:noAutofit/>
          </a:bodyPr>
          <a:lstStyle/>
          <a:p>
            <a:endParaRPr lang="ru-RU" i="1" dirty="0">
              <a:solidFill>
                <a:schemeClr val="bg1"/>
              </a:solidFill>
            </a:endParaRPr>
          </a:p>
          <a:p>
            <a:endParaRPr lang="ru-RU" i="1" dirty="0">
              <a:solidFill>
                <a:schemeClr val="bg1"/>
              </a:solidFill>
            </a:endParaRPr>
          </a:p>
          <a:p>
            <a:r>
              <a:rPr lang="ru-RU" i="1" dirty="0">
                <a:solidFill>
                  <a:schemeClr val="bg1"/>
                </a:solidFill>
              </a:rPr>
              <a:t>Что такое фольклор?</a:t>
            </a:r>
          </a:p>
          <a:p>
            <a:r>
              <a:rPr lang="ru-RU" i="1" dirty="0">
                <a:solidFill>
                  <a:schemeClr val="bg1"/>
                </a:solidFill>
              </a:rPr>
              <a:t>• </a:t>
            </a:r>
            <a:r>
              <a:rPr lang="ru-RU" sz="2400" b="1" i="1" dirty="0">
                <a:solidFill>
                  <a:schemeClr val="bg1"/>
                </a:solidFill>
              </a:rPr>
              <a:t>Фольклор</a:t>
            </a:r>
            <a:r>
              <a:rPr lang="ru-RU" b="1" i="1" dirty="0">
                <a:solidFill>
                  <a:schemeClr val="bg1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- это слово означает творчество любого народа, которое передается из поколения в поколение.</a:t>
            </a:r>
          </a:p>
          <a:p>
            <a:r>
              <a:rPr lang="ru-RU" sz="2400" i="1" dirty="0">
                <a:solidFill>
                  <a:schemeClr val="bg1"/>
                </a:solidFill>
              </a:rPr>
              <a:t>• </a:t>
            </a:r>
            <a:r>
              <a:rPr lang="ru-RU" sz="2400" b="1" i="1" dirty="0">
                <a:solidFill>
                  <a:schemeClr val="bg1"/>
                </a:solidFill>
              </a:rPr>
              <a:t>Фольклор</a:t>
            </a:r>
            <a:r>
              <a:rPr lang="ru-RU" sz="2400" i="1" dirty="0">
                <a:solidFill>
                  <a:schemeClr val="bg1"/>
                </a:solidFill>
              </a:rPr>
              <a:t> </a:t>
            </a:r>
            <a:r>
              <a:rPr lang="ru-RU" i="1" dirty="0">
                <a:solidFill>
                  <a:schemeClr val="bg1"/>
                </a:solidFill>
              </a:rPr>
              <a:t>- это пословицы, песни, сказки, частушки, загадки. Современная литература уходит своими корнями в фольклор, многие произведения которого похожи даже в совершенно разных культурах.</a:t>
            </a:r>
          </a:p>
          <a:p>
            <a:r>
              <a:rPr lang="ru-RU" i="1" dirty="0">
                <a:solidFill>
                  <a:schemeClr val="bg1"/>
                </a:solidFill>
              </a:rPr>
              <a:t>* </a:t>
            </a:r>
            <a:r>
              <a:rPr lang="ru-RU" b="1" i="1" dirty="0">
                <a:solidFill>
                  <a:schemeClr val="bg1"/>
                </a:solidFill>
              </a:rPr>
              <a:t>Главная особенность фольклора </a:t>
            </a:r>
            <a:r>
              <a:rPr lang="ru-RU" i="1" dirty="0">
                <a:solidFill>
                  <a:schemeClr val="bg1"/>
                </a:solidFill>
              </a:rPr>
              <a:t>- это отсутствие известного автора, потому что любое фольклорное произведение существует очень давно и множество раз было преобразовано новыми и новыми рассказчиками. Вот почему во многих литературах мира встречаются похожие сюжеты, персонажи и произведения. При этом фольклор постоянно развивается и меняется вместе с жизнью людей.</a:t>
            </a:r>
          </a:p>
          <a:p>
            <a:r>
              <a:rPr lang="ru-RU" i="1" dirty="0">
                <a:solidFill>
                  <a:schemeClr val="bg1"/>
                </a:solidFill>
              </a:rPr>
              <a:t>•Тем не менее, именно фольклор отражает индивидуальные особенности народа, его отличия от других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9071526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Фольклор </a:t>
            </a:r>
            <a:r>
              <a:rPr lang="ru-RU" b="1" dirty="0"/>
              <a:t>способствует развитию образного мышления, обогащает речь детей, дает прекрасные образцы русской речи, подражание которым позволяет ребенку успешнее овладевать родным языком</a:t>
            </a:r>
            <a:r>
              <a:rPr lang="ru-RU" dirty="0"/>
              <a:t>.</a:t>
            </a:r>
          </a:p>
          <a:p>
            <a:r>
              <a:rPr lang="ru-RU" dirty="0"/>
              <a:t> Поэтому, одной из самых актуальных задач является показ красоты русского языка через устное народное творчество, выраженное в песнях, припевках, потешках, играх-забавах, сказках, загадках, пословицах и поговорках; обогащению словарного запаса детей.</a:t>
            </a:r>
          </a:p>
          <a:p>
            <a:r>
              <a:rPr lang="ru-RU" b="1" dirty="0"/>
              <a:t>Народное творчество </a:t>
            </a:r>
            <a:r>
              <a:rPr lang="ru-RU" dirty="0"/>
              <a:t>– кладезь, неисчерпаемый родник, который несет всем нам, а особенно детям, добро, любовь, помогает формировать интересную личность ребенка.</a:t>
            </a:r>
          </a:p>
        </p:txBody>
      </p:sp>
      <p:sp>
        <p:nvSpPr>
          <p:cNvPr id="8" name="AutoShape 12" descr="https://kartinkin.net/uploads/posts/2022-03/1646443934_8-kartinkin-net-p-russkie-uzori-kartinki-8.jpg"/>
          <p:cNvSpPr>
            <a:spLocks noGrp="1" noChangeAspect="1" noChangeArrowheads="1"/>
          </p:cNvSpPr>
          <p:nvPr>
            <p:ph type="title"/>
          </p:nvPr>
        </p:nvSpPr>
        <p:spPr bwMode="auto">
          <a:xfrm>
            <a:off x="7408237" y="10171113"/>
            <a:ext cx="5998907" cy="77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38" name="Picture 14" descr="https://avatars.mds.yandex.net/i?id=b7179abd436d7871a33bcc5cb843b0ed233fb772-7465150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94710" y="4732020"/>
            <a:ext cx="5087947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28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31076" y="4487332"/>
            <a:ext cx="6887536" cy="15070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041" y="265006"/>
            <a:ext cx="8420123" cy="6315093"/>
          </a:xfrm>
        </p:spPr>
      </p:pic>
    </p:spTree>
    <p:extLst>
      <p:ext uri="{BB962C8B-B14F-4D97-AF65-F5344CB8AC3E}">
        <p14:creationId xmlns:p14="http://schemas.microsoft.com/office/powerpoint/2010/main" val="3257692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78161" y="4487332"/>
            <a:ext cx="8534400" cy="1507067"/>
          </a:xfrm>
        </p:spPr>
        <p:txBody>
          <a:bodyPr/>
          <a:lstStyle/>
          <a:p>
            <a:r>
              <a:rPr lang="ru-RU"/>
              <a:t> 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558" y="396024"/>
            <a:ext cx="8615967" cy="6461976"/>
          </a:xfrm>
        </p:spPr>
      </p:pic>
    </p:spTree>
    <p:extLst>
      <p:ext uri="{BB962C8B-B14F-4D97-AF65-F5344CB8AC3E}">
        <p14:creationId xmlns:p14="http://schemas.microsoft.com/office/powerpoint/2010/main" val="129242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4212" y="3580328"/>
            <a:ext cx="4518853" cy="100455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07616" y="1339403"/>
            <a:ext cx="4778063" cy="4339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>
                <a:solidFill>
                  <a:schemeClr val="tx1"/>
                </a:solidFill>
              </a:rPr>
              <a:t>                ё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389" y="198937"/>
            <a:ext cx="5823079" cy="4367310"/>
          </a:xfrm>
          <a:prstGeom prst="rect">
            <a:avLst/>
          </a:prstGeom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6360016" y="1491803"/>
            <a:ext cx="4778063" cy="4339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20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8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6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1"/>
              </a:buClr>
              <a:buSzPct val="80000"/>
              <a:buFont typeface="Wingdings 3" panose="05040102010807070707" pitchFamily="18" charset="2"/>
              <a:buChar char=""/>
              <a:defRPr sz="1400" kern="1200" cap="none">
                <a:solidFill>
                  <a:schemeClr val="bg2">
                    <a:lumMod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panose="05040102010807070707" pitchFamily="18" charset="2"/>
              <a:buNone/>
            </a:pPr>
            <a:r>
              <a:rPr lang="ru-RU">
                <a:solidFill>
                  <a:schemeClr val="tx1"/>
                </a:solidFill>
              </a:rPr>
              <a:t>                ё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5320" y="1941189"/>
            <a:ext cx="6242304" cy="4675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53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15954" y="4590363"/>
            <a:ext cx="2382591" cy="15070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153" y="134271"/>
            <a:ext cx="5941456" cy="4456092"/>
          </a:xfrm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063" y="2658495"/>
            <a:ext cx="6054391" cy="4057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040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0084" y="3229260"/>
            <a:ext cx="5600678" cy="118485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00" y="132009"/>
            <a:ext cx="5932711" cy="444953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902" y="2099139"/>
            <a:ext cx="6162556" cy="462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023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9380" y="4474453"/>
            <a:ext cx="3513271" cy="150706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445" y="34461"/>
            <a:ext cx="6061656" cy="443999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4434" y="2678806"/>
            <a:ext cx="6057363" cy="4018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034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521</TotalTime>
  <Words>804</Words>
  <Application>Microsoft Office PowerPoint</Application>
  <PresentationFormat>Широкоэкранный</PresentationFormat>
  <Paragraphs>57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Calibri</vt:lpstr>
      <vt:lpstr>Century Gothic</vt:lpstr>
      <vt:lpstr>Trebuchet MS</vt:lpstr>
      <vt:lpstr>Wingdings 3</vt:lpstr>
      <vt:lpstr>Сектор</vt:lpstr>
      <vt:lpstr>             Опыт работы:  «Фольклор как средство духовно- нравственного воспитания дошкольников»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- РУССКИЙ НАРОДНЫЙ Танец «БарынЯ»</vt:lpstr>
      <vt:lpstr>  - ПОСЛОвИЦЫ И ПОГОВОРКИ(русские народные и башкирские народные)  русская: видна птица по плёту, а человек по делам;                 сделай дело – гуляй смело  башкирская:  была бы голова цела – шапка найдется;                         в радости знай меру, в беде – веры не теряй </vt:lpstr>
      <vt:lpstr>    - Хороводы, песни, частушки</vt:lpstr>
      <vt:lpstr>Презентация PowerPoint</vt:lpstr>
      <vt:lpstr>- игры</vt:lpstr>
      <vt:lpstr>Презентация PowerPoint</vt:lpstr>
      <vt:lpstr>- считалки - Стихотворения </vt:lpstr>
      <vt:lpstr>Презентация PowerPoint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«Фольклор как средство духовно- нравственного воспитания дошкольников»</dc:title>
  <dc:creator>RePack by Diakov</dc:creator>
  <cp:lastModifiedBy>Алла</cp:lastModifiedBy>
  <cp:revision>62</cp:revision>
  <dcterms:created xsi:type="dcterms:W3CDTF">2023-01-10T04:55:22Z</dcterms:created>
  <dcterms:modified xsi:type="dcterms:W3CDTF">2023-01-25T15:35:19Z</dcterms:modified>
</cp:coreProperties>
</file>