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8" r:id="rId2"/>
    <p:sldId id="276" r:id="rId3"/>
    <p:sldId id="277" r:id="rId4"/>
    <p:sldId id="278" r:id="rId5"/>
    <p:sldId id="256" r:id="rId6"/>
    <p:sldId id="257" r:id="rId7"/>
    <p:sldId id="259" r:id="rId8"/>
    <p:sldId id="260" r:id="rId9"/>
    <p:sldId id="261" r:id="rId10"/>
    <p:sldId id="275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70" r:id="rId19"/>
    <p:sldId id="271" r:id="rId20"/>
    <p:sldId id="272" r:id="rId21"/>
    <p:sldId id="273" r:id="rId22"/>
    <p:sldId id="274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BC1B8-3408-478E-A85D-0C87892A9FA6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0D89-5DF0-44ED-AF58-59AF9DED9D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3295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BC1B8-3408-478E-A85D-0C87892A9FA6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0D89-5DF0-44ED-AF58-59AF9DED9D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63319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BC1B8-3408-478E-A85D-0C87892A9FA6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0D89-5DF0-44ED-AF58-59AF9DED9DCD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289945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BC1B8-3408-478E-A85D-0C87892A9FA6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0D89-5DF0-44ED-AF58-59AF9DED9D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36874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BC1B8-3408-478E-A85D-0C87892A9FA6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0D89-5DF0-44ED-AF58-59AF9DED9DC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447914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BC1B8-3408-478E-A85D-0C87892A9FA6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0D89-5DF0-44ED-AF58-59AF9DED9D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74234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BC1B8-3408-478E-A85D-0C87892A9FA6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0D89-5DF0-44ED-AF58-59AF9DED9D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9661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BC1B8-3408-478E-A85D-0C87892A9FA6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0D89-5DF0-44ED-AF58-59AF9DED9D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8911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BC1B8-3408-478E-A85D-0C87892A9FA6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0D89-5DF0-44ED-AF58-59AF9DED9D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1558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BC1B8-3408-478E-A85D-0C87892A9FA6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0D89-5DF0-44ED-AF58-59AF9DED9D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6371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BC1B8-3408-478E-A85D-0C87892A9FA6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0D89-5DF0-44ED-AF58-59AF9DED9D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068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BC1B8-3408-478E-A85D-0C87892A9FA6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0D89-5DF0-44ED-AF58-59AF9DED9D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0464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BC1B8-3408-478E-A85D-0C87892A9FA6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0D89-5DF0-44ED-AF58-59AF9DED9D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9526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BC1B8-3408-478E-A85D-0C87892A9FA6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0D89-5DF0-44ED-AF58-59AF9DED9D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39771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BC1B8-3408-478E-A85D-0C87892A9FA6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0D89-5DF0-44ED-AF58-59AF9DED9D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89897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BC1B8-3408-478E-A85D-0C87892A9FA6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8D0D89-5DF0-44ED-AF58-59AF9DED9D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3650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CBC1B8-3408-478E-A85D-0C87892A9FA6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F8D0D89-5DF0-44ED-AF58-59AF9DED9D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3569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50878" y="1241946"/>
            <a:ext cx="8093122" cy="1870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07000"/>
              </a:lnSpc>
              <a:spcAft>
                <a:spcPts val="0"/>
              </a:spcAft>
            </a:pPr>
            <a:r>
              <a:rPr lang="ru-RU" sz="36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Тема: «Голос ребенка» как поддержка детской инициативы и индивидуализация образования.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05971" y="3096153"/>
            <a:ext cx="10304060" cy="4570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0"/>
              </a:spcAft>
            </a:pPr>
            <a:endPara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28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И.Г. </a:t>
            </a:r>
            <a:r>
              <a:rPr lang="ru-RU" sz="28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Абукова</a:t>
            </a:r>
            <a:r>
              <a:rPr lang="ru-RU" sz="28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М.В. </a:t>
            </a:r>
            <a:r>
              <a:rPr lang="ru-RU" sz="28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Стукалина</a:t>
            </a:r>
            <a:endParaRPr lang="ru-RU" sz="2800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0"/>
              </a:spcAft>
            </a:pPr>
            <a:endPara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0"/>
              </a:spcAft>
            </a:pP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0"/>
              </a:spcAft>
            </a:pPr>
            <a:endParaRPr lang="ru-RU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1209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196" y="163773"/>
            <a:ext cx="3792372" cy="505649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9353" y="0"/>
            <a:ext cx="5143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6754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67001" y="173588"/>
            <a:ext cx="521431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«Мои друзья – буквы».</a:t>
            </a:r>
            <a:endParaRPr lang="ru-RU" sz="4000" dirty="0"/>
          </a:p>
        </p:txBody>
      </p:sp>
      <p:pic>
        <p:nvPicPr>
          <p:cNvPr id="3" name="Рисунок 2" descr="C:\Users\Irina\Desktop\Голос ребенка\20220207_100137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017" y="1034386"/>
            <a:ext cx="3721267" cy="2868873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Irina\AppData\Local\Microsoft\Windows\INetCache\Content.Word\20220126_094439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66716" y="2767653"/>
            <a:ext cx="4525199" cy="3401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Админ\Desktop\КАПИТОШКА\фото капитошка 21-22\мои друзья буквы\20211112_092643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332739" y="2624024"/>
            <a:ext cx="5067085" cy="34008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5303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6209731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0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sz="4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sz="40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sz="4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«Корзинка»</a:t>
            </a:r>
            <a:endParaRPr lang="ru-RU" sz="4000" dirty="0" smtClean="0"/>
          </a:p>
          <a:p>
            <a:endParaRPr lang="ru-RU" sz="4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sz="40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pic>
        <p:nvPicPr>
          <p:cNvPr id="3" name="Рисунок 2" descr="C:\Users\Админ\Desktop\КАПИТОШКА\фото капитошка 21-22\голос ребенка\20211020_17332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985449" y="1579729"/>
            <a:ext cx="5431806" cy="32549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5553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Irina\Desktop\Голос ребенка\IMG_20211108_170546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8300" y="1699644"/>
            <a:ext cx="3399102" cy="463291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C:\Users\Irina\Desktop\Голос ребенка\IMG_20211108_173145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9482" y="1091821"/>
            <a:ext cx="3889612" cy="524074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3248167" y="245660"/>
            <a:ext cx="432163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«Рамка для часов»</a:t>
            </a:r>
            <a:r>
              <a:rPr lang="ru-RU" sz="4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397989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4717" y="272956"/>
            <a:ext cx="48858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sz="3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«Кораблик из бумаги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»</a:t>
            </a:r>
            <a:endParaRPr lang="ru-RU" dirty="0"/>
          </a:p>
        </p:txBody>
      </p:sp>
      <p:pic>
        <p:nvPicPr>
          <p:cNvPr id="3" name="Рисунок 2" descr="C:\Users\Irina\Desktop\Голос ребенка\IMG_20211115_08080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2059" y="355259"/>
            <a:ext cx="5268037" cy="455793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Irina\AppData\Local\Microsoft\Windows\INetCache\Content.Word\20220120_152543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342" y="1343806"/>
            <a:ext cx="4854410" cy="39651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70369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7224" y="300251"/>
            <a:ext cx="3642123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«Копилка»</a:t>
            </a:r>
            <a:endParaRPr lang="ru-RU" sz="4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9207" y="1241946"/>
            <a:ext cx="7472906" cy="5288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387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Irina\Desktop\Голос ребенка\20220207_08273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4902" y="1542197"/>
            <a:ext cx="7069540" cy="515885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232012" y="245660"/>
            <a:ext cx="578957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С</a:t>
            </a:r>
            <a:r>
              <a:rPr lang="ru-RU" sz="3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делала дома книжку, хочу рассказать о ней детям.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366146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0251" y="150126"/>
            <a:ext cx="120042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 </a:t>
            </a:r>
            <a:r>
              <a:rPr lang="ru-RU" sz="3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мамой изготовили дома игру по безопасности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ru-RU" dirty="0"/>
          </a:p>
        </p:txBody>
      </p:sp>
      <p:pic>
        <p:nvPicPr>
          <p:cNvPr id="3" name="Рисунок 2" descr="C:\Users\Irina\Desktop\Голос ребенка\IMG_20220204_090406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8106" y="1132765"/>
            <a:ext cx="5813947" cy="50087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06045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4335" y="232012"/>
            <a:ext cx="75456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</a:rPr>
              <a:t>Х</a:t>
            </a:r>
            <a:r>
              <a:rPr lang="ru-RU" sz="3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очу написать письмо</a:t>
            </a:r>
            <a:endParaRPr lang="ru-RU" sz="3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785" y="1006522"/>
            <a:ext cx="4444624" cy="333346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6064227" y="1674426"/>
            <a:ext cx="3530149" cy="4913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754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98042" y="245660"/>
            <a:ext cx="494363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</a:rPr>
              <a:t>«Ядовитые пауки»</a:t>
            </a:r>
            <a:endParaRPr lang="ru-RU" sz="4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60"/>
          <a:stretch/>
        </p:blipFill>
        <p:spPr>
          <a:xfrm>
            <a:off x="596476" y="953546"/>
            <a:ext cx="3170305" cy="438093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7408" y="1862918"/>
            <a:ext cx="5604681" cy="4203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584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У</a:t>
            </a:r>
            <a:r>
              <a:rPr lang="ru-RU" dirty="0" smtClean="0">
                <a:solidFill>
                  <a:schemeClr val="tx1"/>
                </a:solidFill>
              </a:rPr>
              <a:t>словия </a:t>
            </a:r>
            <a:r>
              <a:rPr lang="ru-RU" dirty="0">
                <a:solidFill>
                  <a:schemeClr val="tx1"/>
                </a:solidFill>
              </a:rPr>
              <a:t>ФГОС ДО и концепции дошкольного образования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solidFill>
                  <a:schemeClr val="tx1"/>
                </a:solidFill>
              </a:rPr>
              <a:t>поддержка </a:t>
            </a:r>
            <a:r>
              <a:rPr lang="ru-RU" sz="3600" dirty="0" smtClean="0">
                <a:solidFill>
                  <a:schemeClr val="tx1"/>
                </a:solidFill>
              </a:rPr>
              <a:t>индивидуальности</a:t>
            </a:r>
          </a:p>
          <a:p>
            <a:r>
              <a:rPr lang="ru-RU" sz="3600" dirty="0" smtClean="0">
                <a:solidFill>
                  <a:schemeClr val="tx1"/>
                </a:solidFill>
              </a:rPr>
              <a:t>поддержка </a:t>
            </a:r>
            <a:r>
              <a:rPr lang="ru-RU" sz="3600" dirty="0">
                <a:solidFill>
                  <a:schemeClr val="tx1"/>
                </a:solidFill>
              </a:rPr>
              <a:t>инициативы детей</a:t>
            </a:r>
          </a:p>
        </p:txBody>
      </p:sp>
    </p:spTree>
    <p:extLst>
      <p:ext uri="{BB962C8B-B14F-4D97-AF65-F5344CB8AC3E}">
        <p14:creationId xmlns:p14="http://schemas.microsoft.com/office/powerpoint/2010/main" val="7751941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28800" y="122830"/>
            <a:ext cx="94365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</a:rPr>
              <a:t>«Можно я покажу, детям опыт»</a:t>
            </a:r>
            <a:endParaRPr lang="ru-RU" sz="3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407" y="769161"/>
            <a:ext cx="4644788" cy="412162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9713" y="2402006"/>
            <a:ext cx="5750257" cy="4312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255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047" y="123208"/>
            <a:ext cx="4776716" cy="636895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482686" y="1760562"/>
            <a:ext cx="33075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</a:rPr>
              <a:t>«Подставка для карандашей».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866570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86854" y="481651"/>
            <a:ext cx="8393373" cy="6739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Выводы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sz="2800" dirty="0" smtClean="0"/>
              <a:t>- </a:t>
            </a:r>
            <a:r>
              <a:rPr lang="ru-RU" sz="2000" dirty="0" smtClean="0"/>
              <a:t>«</a:t>
            </a:r>
            <a:r>
              <a:rPr lang="ru-RU" sz="2000" dirty="0"/>
              <a:t>Голос ребенка» </a:t>
            </a:r>
            <a:r>
              <a:rPr lang="ru-RU" sz="2000" dirty="0" smtClean="0"/>
              <a:t>важно </a:t>
            </a:r>
            <a:r>
              <a:rPr lang="ru-RU" sz="2000" dirty="0"/>
              <a:t>услышать </a:t>
            </a:r>
            <a:r>
              <a:rPr lang="ru-RU" sz="2000" dirty="0" smtClean="0"/>
              <a:t>взрослым </a:t>
            </a:r>
            <a:r>
              <a:rPr lang="ru-RU" sz="2000" dirty="0"/>
              <a:t>и следовать за </a:t>
            </a:r>
            <a:r>
              <a:rPr lang="ru-RU" sz="2000" dirty="0" smtClean="0"/>
              <a:t>ребенком</a:t>
            </a:r>
          </a:p>
          <a:p>
            <a:pPr marL="457200" indent="-457200">
              <a:buFontTx/>
              <a:buChar char="-"/>
            </a:pPr>
            <a:r>
              <a:rPr lang="ru-RU" sz="2000" dirty="0" smtClean="0"/>
              <a:t>Дети </a:t>
            </a:r>
            <a:r>
              <a:rPr lang="ru-RU" sz="2000" dirty="0"/>
              <a:t>приобретают компетентность и самоуважение. </a:t>
            </a:r>
            <a:endParaRPr lang="ru-RU" sz="2000" dirty="0" smtClean="0"/>
          </a:p>
          <a:p>
            <a:r>
              <a:rPr lang="ru-RU" sz="2000" dirty="0" smtClean="0"/>
              <a:t>- У </a:t>
            </a:r>
            <a:r>
              <a:rPr lang="ru-RU" sz="2000" dirty="0"/>
              <a:t>них появляется готовность браться за еще более трудные задачи.</a:t>
            </a:r>
          </a:p>
          <a:p>
            <a:r>
              <a:rPr lang="ru-RU" sz="2000" dirty="0" smtClean="0"/>
              <a:t>- Они </a:t>
            </a:r>
            <a:r>
              <a:rPr lang="ru-RU" sz="2000" dirty="0"/>
              <a:t>могут анализировать действия и поступки, прогнозировать результаты действий и </a:t>
            </a:r>
            <a:r>
              <a:rPr lang="ru-RU" sz="2000" dirty="0" smtClean="0"/>
              <a:t>поступков.</a:t>
            </a:r>
            <a:endParaRPr lang="ru-RU" sz="2000" dirty="0"/>
          </a:p>
          <a:p>
            <a:r>
              <a:rPr lang="ru-RU" sz="2000" dirty="0" smtClean="0"/>
              <a:t>- Управлять </a:t>
            </a:r>
            <a:r>
              <a:rPr lang="ru-RU" sz="2000" dirty="0"/>
              <a:t>своим поведением и способами </a:t>
            </a:r>
            <a:r>
              <a:rPr lang="ru-RU" sz="2000" dirty="0" smtClean="0"/>
              <a:t>общения.</a:t>
            </a:r>
            <a:endParaRPr lang="ru-RU" sz="2000" dirty="0"/>
          </a:p>
          <a:p>
            <a:r>
              <a:rPr lang="ru-RU" sz="2000" dirty="0" smtClean="0"/>
              <a:t>- Делать </a:t>
            </a:r>
            <a:r>
              <a:rPr lang="ru-RU" sz="2000" dirty="0"/>
              <a:t>выбор и принимать </a:t>
            </a:r>
            <a:r>
              <a:rPr lang="ru-RU" sz="2000" dirty="0" smtClean="0"/>
              <a:t>решения.</a:t>
            </a:r>
            <a:endParaRPr lang="ru-RU" sz="2000" dirty="0"/>
          </a:p>
          <a:p>
            <a:pPr marL="342900" indent="-342900">
              <a:buFontTx/>
              <a:buChar char="-"/>
            </a:pPr>
            <a:r>
              <a:rPr lang="ru-RU" sz="2000" dirty="0" smtClean="0"/>
              <a:t>Организовывать </a:t>
            </a:r>
            <a:r>
              <a:rPr lang="ru-RU" sz="2000" dirty="0"/>
              <a:t>свою </a:t>
            </a:r>
            <a:r>
              <a:rPr lang="ru-RU" sz="2000" dirty="0" smtClean="0"/>
              <a:t>работу.</a:t>
            </a:r>
          </a:p>
          <a:p>
            <a:r>
              <a:rPr lang="ru-RU" sz="2000" dirty="0" smtClean="0"/>
              <a:t>- Извлекать </a:t>
            </a:r>
            <a:r>
              <a:rPr lang="ru-RU" sz="2000" dirty="0"/>
              <a:t>пользу из опыта </a:t>
            </a:r>
            <a:r>
              <a:rPr lang="ru-RU" sz="2000" i="1" dirty="0"/>
              <a:t>(своего и других </a:t>
            </a:r>
            <a:r>
              <a:rPr lang="ru-RU" sz="2800" i="1" dirty="0"/>
              <a:t>людей)</a:t>
            </a:r>
            <a:r>
              <a:rPr lang="ru-RU" sz="2800" dirty="0"/>
              <a:t>.</a:t>
            </a:r>
          </a:p>
          <a:p>
            <a:r>
              <a:rPr lang="ru-RU" sz="2800" dirty="0"/>
              <a:t> </a:t>
            </a:r>
            <a:r>
              <a:rPr lang="ru-RU" sz="2000" dirty="0" smtClean="0"/>
              <a:t>Личностное </a:t>
            </a:r>
            <a:r>
              <a:rPr lang="ru-RU" sz="2000" dirty="0"/>
              <a:t>развитие ребенка будет успешным, если обеспечить процесс реализации ребенком собственных идей, замыслов, переживаний. В таком случае образование, ориентированное на «голос ребенка», выступает его критерием оценки и является очень эффективным. </a:t>
            </a:r>
          </a:p>
          <a:p>
            <a:r>
              <a:rPr lang="ru-RU" sz="2800" dirty="0"/>
              <a:t> </a:t>
            </a: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7115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Проблема ДОУ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выделяется </a:t>
            </a:r>
            <a:r>
              <a:rPr lang="ru-RU" sz="3600" dirty="0">
                <a:solidFill>
                  <a:schemeClr val="tx1"/>
                </a:solidFill>
              </a:rPr>
              <a:t>мало времени для свободной деятельности, для самовыражения ребенка</a:t>
            </a:r>
          </a:p>
        </p:txBody>
      </p:sp>
    </p:spTree>
    <p:extLst>
      <p:ext uri="{BB962C8B-B14F-4D97-AF65-F5344CB8AC3E}">
        <p14:creationId xmlns:p14="http://schemas.microsoft.com/office/powerpoint/2010/main" val="20044686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Роль взрослого: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1319" y="1460311"/>
            <a:ext cx="8782683" cy="4581052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У</a:t>
            </a:r>
            <a:r>
              <a:rPr lang="ru-RU" sz="2800" dirty="0" smtClean="0">
                <a:solidFill>
                  <a:schemeClr val="tx1"/>
                </a:solidFill>
              </a:rPr>
              <a:t>слышать </a:t>
            </a:r>
            <a:r>
              <a:rPr lang="ru-RU" sz="2800" dirty="0">
                <a:solidFill>
                  <a:schemeClr val="tx1"/>
                </a:solidFill>
              </a:rPr>
              <a:t>«голос ребенка» и обеспечить процесс реализации ребенком собственных идей, замыслов, переживаний. </a:t>
            </a:r>
            <a:endParaRPr lang="ru-RU" sz="2800" dirty="0" smtClean="0">
              <a:solidFill>
                <a:schemeClr val="tx1"/>
              </a:solidFill>
            </a:endParaRPr>
          </a:p>
          <a:p>
            <a:r>
              <a:rPr lang="ru-RU" sz="2800" dirty="0" smtClean="0">
                <a:solidFill>
                  <a:schemeClr val="tx1"/>
                </a:solidFill>
              </a:rPr>
              <a:t>«</a:t>
            </a:r>
            <a:r>
              <a:rPr lang="ru-RU" sz="2800" dirty="0">
                <a:solidFill>
                  <a:schemeClr val="tx1"/>
                </a:solidFill>
              </a:rPr>
              <a:t>Голос» должен быть не только услышан, но и трансформирован в детскую идею, направлен на ее реализацию и получил оформление в </a:t>
            </a:r>
            <a:r>
              <a:rPr lang="ru-RU" sz="2800" u="sng" dirty="0">
                <a:solidFill>
                  <a:schemeClr val="tx1"/>
                </a:solidFill>
              </a:rPr>
              <a:t>продукте</a:t>
            </a:r>
            <a:r>
              <a:rPr lang="ru-RU" sz="2800" dirty="0">
                <a:solidFill>
                  <a:schemeClr val="tx1"/>
                </a:solidFill>
              </a:rPr>
              <a:t>.</a:t>
            </a:r>
          </a:p>
          <a:p>
            <a:endParaRPr lang="ru-RU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10723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8615" y="982639"/>
            <a:ext cx="8625385" cy="26943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4000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 работы </a:t>
            </a:r>
            <a:r>
              <a:rPr lang="ru-RU" sz="4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поддержка детской инициативы для самовыражения и индивидуализации образования воспитанников.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1609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7421" y="245660"/>
            <a:ext cx="896657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err="1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Надюша</a:t>
            </a:r>
            <a:r>
              <a:rPr lang="ru-RU" sz="3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 делает подарки для своих родителей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ru-RU" dirty="0"/>
          </a:p>
        </p:txBody>
      </p:sp>
      <p:pic>
        <p:nvPicPr>
          <p:cNvPr id="3" name="Рисунок 2" descr="C:\Users\Irina\Desktop\Голос ребенка\IMG_20211019_075026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7666" y="1924333"/>
            <a:ext cx="5213445" cy="454470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Users\Irina\Desktop\Голос ребенка\IMG_20211019_081805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51356" y="360138"/>
            <a:ext cx="4613014" cy="628632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88613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2831" y="150125"/>
            <a:ext cx="3302757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Матвей сидит один и сам с собой ведет диалог.</a:t>
            </a:r>
            <a:endParaRPr lang="ru-RU" sz="3200" dirty="0"/>
          </a:p>
        </p:txBody>
      </p:sp>
      <p:pic>
        <p:nvPicPr>
          <p:cNvPr id="3" name="Рисунок 2" descr="C:\Users\Irina\Desktop\Голос ребенка\IMG_20211015_17224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4407" y="150125"/>
            <a:ext cx="4918589" cy="63598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6106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125" y="436728"/>
            <a:ext cx="68417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</a:rPr>
              <a:t>Ц</a:t>
            </a:r>
            <a:r>
              <a:rPr lang="ru-RU" sz="4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ентр «Школа»</a:t>
            </a:r>
            <a:endParaRPr lang="ru-RU" sz="4000" dirty="0"/>
          </a:p>
        </p:txBody>
      </p:sp>
      <p:pic>
        <p:nvPicPr>
          <p:cNvPr id="3" name="Рисунок 2" descr="C:\Users\Админ\Desktop\КАПИТОШКА\капитошка 21-22\сайт 21-22\центр Школа\IMG_20211007_154009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6108" y="1261848"/>
            <a:ext cx="6468584" cy="51116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05933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3774" y="136479"/>
            <a:ext cx="446281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Роман делиться своими впечатлениями, эмоциями, отвечает на вопросы детей и взрослых. Знакомит детей с профессией – машинист.</a:t>
            </a:r>
            <a:endParaRPr lang="ru-RU" sz="3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43115" y="136479"/>
            <a:ext cx="5143500" cy="6434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992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136</TotalTime>
  <Words>227</Words>
  <Application>Microsoft Office PowerPoint</Application>
  <PresentationFormat>Широкоэкранный</PresentationFormat>
  <Paragraphs>52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Arial</vt:lpstr>
      <vt:lpstr>Calibri</vt:lpstr>
      <vt:lpstr>Times New Roman</vt:lpstr>
      <vt:lpstr>Trebuchet MS</vt:lpstr>
      <vt:lpstr>Wingdings 3</vt:lpstr>
      <vt:lpstr>Грань</vt:lpstr>
      <vt:lpstr>Презентация PowerPoint</vt:lpstr>
      <vt:lpstr>Условия ФГОС ДО и концепции дошкольного образования </vt:lpstr>
      <vt:lpstr>Проблема ДОУ</vt:lpstr>
      <vt:lpstr>Роль взрослого: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Irina</cp:lastModifiedBy>
  <cp:revision>17</cp:revision>
  <dcterms:created xsi:type="dcterms:W3CDTF">2022-02-15T06:05:14Z</dcterms:created>
  <dcterms:modified xsi:type="dcterms:W3CDTF">2023-01-25T07:27:34Z</dcterms:modified>
</cp:coreProperties>
</file>