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1" r:id="rId6"/>
    <p:sldId id="286" r:id="rId7"/>
    <p:sldId id="260" r:id="rId8"/>
    <p:sldId id="287" r:id="rId9"/>
    <p:sldId id="282" r:id="rId10"/>
    <p:sldId id="288" r:id="rId11"/>
    <p:sldId id="289" r:id="rId12"/>
    <p:sldId id="290" r:id="rId13"/>
    <p:sldId id="272" r:id="rId14"/>
    <p:sldId id="28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84" y="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78921-4748-4DD9-827F-270761799468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23EE0-083F-40BD-A6CF-90D1B7C96C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0D-35DD-4913-B13A-4387680FE085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54588-7513-40DD-B22A-EEA7549CAD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20DFB-1ABC-435A-8CD1-D798F018F5BD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F26F60-DE43-4C21-8893-A1DF6A428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AE43F-F727-400D-9283-63F7694CCF43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4EB7FE-DB0F-425D-8F2C-0A15F6AF2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BC74-B858-4590-99A8-965FCF16A2F8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AAF5F-3703-4EB2-8F4F-369C05538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456E6-01E8-40A8-87FB-B88A6173B88E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0EA56-304B-475D-9CE3-C7409EAFE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E708D-4195-4848-BE0D-E273D089D147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59173-D6FF-4A84-A4D7-F9C2081CE8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E87DA-7F9C-47AE-9187-F17FABA10038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85EB2-D56C-4C54-ADB7-10E4A3C2B5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9E1DA-E131-472E-8787-32B78C72AFC4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554DD-745B-41F5-9A0E-1D409D84D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9C2FB-568C-4FB7-922A-57496435D616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091AD-8FFB-4476-B055-53E2BE44D7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572DAB-BE5C-49F4-B585-8B02ABA900B8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0C932-9E08-4EBB-A05E-7C1EC0BABF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40FDBB0-752B-4623-9ABF-3E0650404FA5}" type="datetimeFigureOut">
              <a:rPr lang="ru-RU"/>
              <a:pPr>
                <a:defRPr/>
              </a:pPr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D5B584-D84F-4BCA-8F32-D663B4CB77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755650" y="0"/>
            <a:ext cx="7772400" cy="2214553"/>
          </a:xfrm>
        </p:spPr>
        <p:txBody>
          <a:bodyPr/>
          <a:lstStyle/>
          <a:p>
            <a:r>
              <a:rPr lang="ru-RU" sz="2000" b="1" i="1" dirty="0" smtClean="0">
                <a:latin typeface="Monotype Corsiva" pitchFamily="66" charset="0"/>
              </a:rPr>
              <a:t>МАДОУ</a:t>
            </a:r>
            <a:r>
              <a:rPr lang="ru-RU" sz="2000" dirty="0">
                <a:latin typeface="Monotype Corsiva" pitchFamily="66" charset="0"/>
              </a:rPr>
              <a:t> </a:t>
            </a:r>
            <a:r>
              <a:rPr lang="en-US" sz="2000" b="1" i="1" dirty="0" smtClean="0">
                <a:latin typeface="Monotype Corsiva" pitchFamily="66" charset="0"/>
              </a:rPr>
              <a:t>«Детский сад № </a:t>
            </a:r>
            <a:r>
              <a:rPr lang="ru-RU" sz="2000" b="1" i="1" dirty="0" smtClean="0">
                <a:latin typeface="Monotype Corsiva" pitchFamily="66" charset="0"/>
              </a:rPr>
              <a:t> 6</a:t>
            </a:r>
            <a:r>
              <a:rPr lang="en-US" sz="2000" b="1" i="1" dirty="0" smtClean="0">
                <a:latin typeface="Monotype Corsiva" pitchFamily="66" charset="0"/>
              </a:rPr>
              <a:t> » </a:t>
            </a: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en-US" sz="2000" b="1" i="1" dirty="0" smtClean="0">
                <a:latin typeface="Monotype Corsiva" pitchFamily="66" charset="0"/>
              </a:rPr>
              <a:t>г. Назарово </a:t>
            </a:r>
            <a:r>
              <a:rPr lang="ru-RU" sz="2000" b="1" i="1" dirty="0" smtClean="0">
                <a:latin typeface="Monotype Corsiva" pitchFamily="66" charset="0"/>
              </a:rPr>
              <a:t/>
            </a:r>
            <a:br>
              <a:rPr lang="ru-RU" sz="2000" b="1" i="1" dirty="0" smtClean="0">
                <a:latin typeface="Monotype Corsiva" pitchFamily="66" charset="0"/>
              </a:rPr>
            </a:br>
            <a:r>
              <a:rPr lang="en-US" sz="2000" b="1" i="1" dirty="0" smtClean="0">
                <a:latin typeface="Monotype Corsiva" pitchFamily="66" charset="0"/>
              </a:rPr>
              <a:t>Красноярского края</a:t>
            </a: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r>
              <a:rPr lang="en-US" sz="2000" dirty="0" smtClean="0">
                <a:latin typeface="Monotype Corsiva" pitchFamily="66" charset="0"/>
              </a:rPr>
              <a:t> </a:t>
            </a:r>
            <a:r>
              <a:rPr lang="ru-RU" sz="2000" dirty="0" smtClean="0">
                <a:latin typeface="Monotype Corsiva" pitchFamily="66" charset="0"/>
              </a:rPr>
              <a:t/>
            </a:r>
            <a:br>
              <a:rPr lang="ru-RU" sz="2000" dirty="0" smtClean="0">
                <a:latin typeface="Monotype Corsiva" pitchFamily="66" charset="0"/>
              </a:rPr>
            </a:br>
            <a:endParaRPr lang="ru-RU" sz="2000" b="1" i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2214553"/>
            <a:ext cx="6400800" cy="2143141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ИСПОЛЬЗОВАНИЕ ЭЛЕМЕНТОВ РУССКИХ НАРОДНЫХ ОБРЯДОВ</a:t>
            </a:r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В </a:t>
            </a:r>
            <a:r>
              <a:rPr lang="en-US" b="1" i="1" dirty="0" smtClean="0">
                <a:solidFill>
                  <a:schemeClr val="tx1"/>
                </a:solidFill>
                <a:latin typeface="Monotype Corsiva" pitchFamily="66" charset="0"/>
              </a:rPr>
              <a:t> </a:t>
            </a:r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МУЗЫКАЛЬНО-ЭСТЕТИЧЕСКОМ ВОСПИТАНИИ ДОШКОЛЬНИКОВ</a:t>
            </a:r>
            <a:endParaRPr lang="ru-RU" dirty="0" smtClean="0">
              <a:solidFill>
                <a:schemeClr val="tx1"/>
              </a:solidFill>
              <a:latin typeface="Monotype Corsiva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5429265"/>
            <a:ext cx="29274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Monotype Corsiva" pitchFamily="66" charset="0"/>
              </a:rPr>
              <a:t>Музыкальный</a:t>
            </a:r>
            <a:r>
              <a:rPr lang="en-US" b="1" i="1" dirty="0" smtClean="0">
                <a:latin typeface="Monotype Corsiva" pitchFamily="66" charset="0"/>
              </a:rPr>
              <a:t> </a:t>
            </a:r>
            <a:r>
              <a:rPr lang="ru-RU" b="1" i="1" dirty="0" smtClean="0">
                <a:latin typeface="Monotype Corsiva" pitchFamily="66" charset="0"/>
              </a:rPr>
              <a:t>руководитель</a:t>
            </a:r>
            <a:endParaRPr lang="ru-RU" dirty="0">
              <a:latin typeface="Monotype Corsiva" pitchFamily="66" charset="0"/>
            </a:endParaRPr>
          </a:p>
          <a:p>
            <a:pPr algn="ctr"/>
            <a:r>
              <a:rPr lang="en-US" b="1" i="1" dirty="0">
                <a:latin typeface="Monotype Corsiva" pitchFamily="66" charset="0"/>
              </a:rPr>
              <a:t>Мютюшенко Л.Г.</a:t>
            </a:r>
            <a:endParaRPr lang="ru-RU" dirty="0">
              <a:latin typeface="Monotype Corsiva" pitchFamily="66" charset="0"/>
            </a:endParaRPr>
          </a:p>
          <a:p>
            <a:pPr algn="ctr"/>
            <a:r>
              <a:rPr lang="en-US" b="1" i="1" dirty="0" smtClean="0">
                <a:latin typeface="Monotype Corsiva" pitchFamily="66" charset="0"/>
              </a:rPr>
              <a:t>20</a:t>
            </a:r>
            <a:r>
              <a:rPr lang="ru-RU" b="1" i="1" dirty="0" smtClean="0">
                <a:latin typeface="Monotype Corsiva" pitchFamily="66" charset="0"/>
              </a:rPr>
              <a:t>22-</a:t>
            </a:r>
            <a:r>
              <a:rPr lang="en-US" b="1" i="1" dirty="0" smtClean="0">
                <a:latin typeface="Monotype Corsiva" pitchFamily="66" charset="0"/>
              </a:rPr>
              <a:t>20</a:t>
            </a:r>
            <a:r>
              <a:rPr lang="ru-RU" b="1" i="1" dirty="0" smtClean="0">
                <a:latin typeface="Monotype Corsiva" pitchFamily="66" charset="0"/>
              </a:rPr>
              <a:t>23</a:t>
            </a:r>
            <a:endParaRPr lang="ru-RU" dirty="0">
              <a:latin typeface="Monotype Corsiva" pitchFamily="66" charset="0"/>
            </a:endParaRPr>
          </a:p>
          <a:p>
            <a:pPr algn="ctr"/>
            <a:r>
              <a:rPr lang="en-US" b="1" i="1" dirty="0">
                <a:latin typeface="Monotype Corsiva" pitchFamily="66" charset="0"/>
              </a:rPr>
              <a:t>учебный год.</a:t>
            </a:r>
            <a:endParaRPr lang="ru-RU" dirty="0">
              <a:latin typeface="Monotype Corsiva" pitchFamily="66" charset="0"/>
            </a:endParaRPr>
          </a:p>
          <a:p>
            <a:r>
              <a:rPr lang="en-US" dirty="0"/>
              <a:t> 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3691"/>
            <a:ext cx="6767385" cy="3806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882" y="3356992"/>
            <a:ext cx="5888654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39384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16632"/>
            <a:ext cx="4126398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429000"/>
            <a:ext cx="4956043" cy="32918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1749191"/>
            <a:ext cx="4828028" cy="2715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848265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587" y="92773"/>
            <a:ext cx="5184576" cy="3543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717016"/>
            <a:ext cx="4828029" cy="27157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698" y="3717032"/>
            <a:ext cx="4368916" cy="28380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92773"/>
            <a:ext cx="2736304" cy="36484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04232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0"/>
            <a:ext cx="7572428" cy="6643710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>
                <a:latin typeface="Monotype Corsiva" pitchFamily="66" charset="0"/>
              </a:rPr>
              <a:t>Свою работу я веду в тесном сотрудничестве с воспитателями. Для того, чтобы эта работа была эффективной, мы пытались найти такой дидактический инструмент, которым будем усиленно пользоваться в работе с детьми. Таким инструментом для нас стала народная игра, которая, в свою очередь, отвечает потребности ребенка-дошкольника .</a:t>
            </a:r>
          </a:p>
          <a:p>
            <a:pPr>
              <a:buNone/>
            </a:pPr>
            <a:r>
              <a:rPr lang="ru-RU" sz="1800" b="1" dirty="0" smtClean="0">
                <a:latin typeface="Monotype Corsiva" pitchFamily="66" charset="0"/>
              </a:rPr>
              <a:t>Чем хороша народная игра?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 Она носит комплексный, универсальный характер и позволяет разносторонне развивать ребенка: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 - </a:t>
            </a:r>
            <a:r>
              <a:rPr lang="ru-RU" sz="1800" dirty="0" smtClean="0">
                <a:latin typeface="Monotype Corsiva" pitchFamily="66" charset="0"/>
              </a:rPr>
              <a:t>приобщает детей к традициям и обычаям своего народа;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 </a:t>
            </a:r>
            <a:r>
              <a:rPr lang="ru-RU" sz="1800" dirty="0" smtClean="0">
                <a:latin typeface="Monotype Corsiva" pitchFamily="66" charset="0"/>
              </a:rPr>
              <a:t>– удовлетворяет потребность детей в движении, воспитывает активность, инициативность, тренирует физическую силу, ловкость;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 - </a:t>
            </a:r>
            <a:r>
              <a:rPr lang="ru-RU" sz="1800" dirty="0" smtClean="0">
                <a:latin typeface="Monotype Corsiva" pitchFamily="66" charset="0"/>
              </a:rPr>
              <a:t>несет в себе положительный эмоциональный заряд.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 </a:t>
            </a:r>
            <a:r>
              <a:rPr lang="ru-RU" sz="1800" dirty="0" smtClean="0">
                <a:latin typeface="Monotype Corsiva" pitchFamily="66" charset="0"/>
              </a:rPr>
              <a:t>– учит устанавливать добрые отношения детей друг к другу, оттачивает нравственные представления детей;</a:t>
            </a:r>
            <a:endParaRPr lang="en-US" sz="1800" dirty="0" smtClean="0">
              <a:latin typeface="Monotype Corsiva" pitchFamily="66" charset="0"/>
            </a:endParaRP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 – </a:t>
            </a:r>
            <a:r>
              <a:rPr lang="ru-RU" sz="1800" dirty="0" smtClean="0">
                <a:latin typeface="Monotype Corsiva" pitchFamily="66" charset="0"/>
              </a:rPr>
              <a:t>психологически подготавливает детей к различным жизненным ситуациям, воспитывает умение преодолевать неудачи, сохранять выдержку в тяжелых обстоятельствах;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 – </a:t>
            </a:r>
            <a:r>
              <a:rPr lang="ru-RU" sz="1800" dirty="0" smtClean="0">
                <a:latin typeface="Monotype Corsiva" pitchFamily="66" charset="0"/>
              </a:rPr>
              <a:t>пробуждает детское воображение и привлекательна для детей тем, что позволяет участвовать в чем-то сказочном, фантастическом;</a:t>
            </a:r>
          </a:p>
          <a:p>
            <a:pPr lvl="0"/>
            <a:r>
              <a:rPr lang="ru-RU" sz="1800" b="1" dirty="0" smtClean="0">
                <a:latin typeface="Monotype Corsiva" pitchFamily="66" charset="0"/>
              </a:rPr>
              <a:t>Игра – </a:t>
            </a:r>
            <a:r>
              <a:rPr lang="ru-RU" sz="1800" dirty="0" smtClean="0">
                <a:latin typeface="Monotype Corsiva" pitchFamily="66" charset="0"/>
              </a:rPr>
              <a:t>развивает творческие способности детей, их музыкальность, так как объединяет в себе различные виды музыкальной деятельности: слушание, пение, ритмические движения, игру на детских музыкальных инструментах</a:t>
            </a:r>
          </a:p>
          <a:p>
            <a:pPr lvl="0"/>
            <a:endParaRPr lang="ru-RU" sz="1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8000" dirty="0" smtClean="0">
                <a:latin typeface="Monotype Corsiva" pitchFamily="66" charset="0"/>
              </a:rPr>
              <a:t>Спасибо </a:t>
            </a:r>
          </a:p>
          <a:p>
            <a:pPr algn="ctr">
              <a:buNone/>
            </a:pPr>
            <a:r>
              <a:rPr lang="ru-RU" sz="8000" dirty="0" smtClean="0">
                <a:latin typeface="Monotype Corsiva" pitchFamily="66" charset="0"/>
              </a:rPr>
              <a:t>за внимание!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1500166" y="285728"/>
            <a:ext cx="6143668" cy="635798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Monotype Corsiva" pitchFamily="66" charset="0"/>
              </a:rPr>
              <a:t>Цель:</a:t>
            </a:r>
            <a:r>
              <a:rPr lang="ru-RU" sz="2400" dirty="0" smtClean="0">
                <a:latin typeface="Monotype Corsiva" pitchFamily="66" charset="0"/>
              </a:rPr>
              <a:t>  Раскрытие личностно-нравственных качеств ребенка на основе русских народных традиций.</a:t>
            </a:r>
          </a:p>
          <a:p>
            <a:pPr>
              <a:buNone/>
            </a:pPr>
            <a:r>
              <a:rPr lang="ru-RU" sz="2400" b="1" dirty="0" smtClean="0">
                <a:latin typeface="Monotype Corsiva" pitchFamily="66" charset="0"/>
              </a:rPr>
              <a:t>Задачи:</a:t>
            </a:r>
            <a:endParaRPr lang="ru-RU" sz="2400" dirty="0" smtClean="0">
              <a:latin typeface="Monotype Corsiva" pitchFamily="66" charset="0"/>
            </a:endParaRPr>
          </a:p>
          <a:p>
            <a:pPr lvl="0"/>
            <a:r>
              <a:rPr lang="ru-RU" sz="2400" dirty="0" smtClean="0">
                <a:latin typeface="Monotype Corsiva" pitchFamily="66" charset="0"/>
              </a:rPr>
              <a:t>Воспитывать интерес к русской народной культуре, обычаям, традициям, обрядам, используя игровую форму общения.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Пробуждать любовь к природе, животным через самовыражение (движения, пение, обрядовая поэтика, поэзия)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Воспитывать личностно-духовные качества ребенка: любовь, доброту, щедрость, готовность к помощи человеку, животному.</a:t>
            </a:r>
          </a:p>
          <a:p>
            <a:pPr lvl="0"/>
            <a:r>
              <a:rPr lang="ru-RU" sz="2400" dirty="0" smtClean="0">
                <a:latin typeface="Monotype Corsiva" pitchFamily="66" charset="0"/>
              </a:rPr>
              <a:t>Развивать танцевальное, песенное и игровое творчество.</a:t>
            </a:r>
          </a:p>
          <a:p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Рисунок 1" descr="w400_b47500127a2da03e9940bfe67302556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0"/>
            <a:ext cx="2143140" cy="2921000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428992" y="762342"/>
            <a:ext cx="4429156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Мы все выросли в семьях, где детей воспитывали в народных традициях, этому нас учили наши главные наставники: бабушки, дедушки. Они рассказывали нам, что нужно делать, когда запаздывает с приходом весна, как встречать и провожать масленицу, как закликать дождь, как встречать Ивана - Купало, Рождество и т.д.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Исстари основным занятием восточных славян, и русских в том числе, было земледелие, поэтому культура в целом, и основная масса праздников и обрядов носила земледельческий характер. Жизненный уклад земледельца определялся сменой времен года.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Главной моей опорой в работе с детьми были народные праздники с элементами обрядов, которые были мне близки и очень нравятся детям.   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4714884"/>
            <a:ext cx="5929354" cy="1411279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latin typeface="Monotype Corsiva" pitchFamily="66" charset="0"/>
              </a:rPr>
              <a:t>Осень.</a:t>
            </a:r>
            <a:r>
              <a:rPr lang="ru-RU" sz="1800" dirty="0" smtClean="0">
                <a:latin typeface="Monotype Corsiva" pitchFamily="66" charset="0"/>
              </a:rPr>
              <a:t> Сбор урожая! После сбора урожая собирались на посиделки, ярмарки. Пели, танцевали, водили хороводы, затевали игры, прославляли хороший урожай!</a:t>
            </a:r>
            <a:r>
              <a:rPr lang="en-US" sz="1800" dirty="0" smtClean="0">
                <a:latin typeface="Monotype Corsiva" pitchFamily="66" charset="0"/>
              </a:rPr>
              <a:t> </a:t>
            </a:r>
            <a:r>
              <a:rPr lang="ru-RU" sz="1800" dirty="0" smtClean="0">
                <a:latin typeface="Monotype Corsiva" pitchFamily="66" charset="0"/>
              </a:rPr>
              <a:t>В это время года используем народный обычай посиделок, знакомим детей с устным народным творчеством, предметами народно-прикладного искусства, народными песнями, хороводами, сказками 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88640"/>
            <a:ext cx="3312368" cy="4416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32656"/>
            <a:ext cx="3654455" cy="38713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4714884"/>
            <a:ext cx="5929354" cy="1411279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>
                <a:latin typeface="Monotype Corsiva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0"/>
            <a:ext cx="4896036" cy="3264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140968"/>
            <a:ext cx="5316020" cy="3544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13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16632"/>
            <a:ext cx="352839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655" y="116632"/>
            <a:ext cx="4005064" cy="4005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3429000"/>
            <a:ext cx="4427984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901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72" y="237933"/>
            <a:ext cx="3288977" cy="3288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476672"/>
            <a:ext cx="4716016" cy="3537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992" y="3429000"/>
            <a:ext cx="4427984" cy="332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643314"/>
            <a:ext cx="6643734" cy="2928958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latin typeface="Monotype Corsiva" pitchFamily="66" charset="0"/>
              </a:rPr>
              <a:t>Зима</a:t>
            </a:r>
            <a:r>
              <a:rPr lang="ru-RU" sz="1800" dirty="0" smtClean="0">
                <a:latin typeface="Monotype Corsiva" pitchFamily="66" charset="0"/>
              </a:rPr>
              <a:t>. Шумели веселые Святки от Рождества до Крещения играми да потешками, вещими гаданиями.  Святки – время для колядования. Коляда состояла в том, что деревенская молодежь – парни, девушки, подростки собирались в группы, рядились в костюмы, маски и ходили по домам.</a:t>
            </a:r>
          </a:p>
          <a:p>
            <a:pPr algn="ctr">
              <a:buNone/>
            </a:pPr>
            <a:r>
              <a:rPr lang="ru-RU" sz="1800" dirty="0" smtClean="0">
                <a:latin typeface="Monotype Corsiva" pitchFamily="66" charset="0"/>
              </a:rPr>
              <a:t>Переходя от одного дома к другому, под окнами или в избах, они пели песни в честь праздника или как поздравление, величание хозяев, или как просто ради развлечения и потехи. Хозяева в награду за это давали им угощения и деньги.</a:t>
            </a:r>
          </a:p>
          <a:p>
            <a:pPr algn="ctr">
              <a:buNone/>
            </a:pPr>
            <a:r>
              <a:rPr lang="ru-RU" sz="1800" dirty="0" smtClean="0">
                <a:latin typeface="Monotype Corsiva" pitchFamily="66" charset="0"/>
              </a:rPr>
              <a:t>Это воспитывало в народе щедрость и гостеприимство. Такой праздник вполне реален в детском учреждении с привлечением родителей</a:t>
            </a:r>
            <a:r>
              <a:rPr lang="ru-RU" sz="1600" dirty="0" smtClean="0">
                <a:latin typeface="Monotype Corsiva" pitchFamily="66" charset="0"/>
              </a:rPr>
              <a:t>.</a:t>
            </a:r>
          </a:p>
          <a:p>
            <a:endParaRPr lang="ru-RU" dirty="0">
              <a:latin typeface="Monotype Corsiva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5" y="46588"/>
            <a:ext cx="6394179" cy="3596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90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0"/>
            <a:ext cx="5823848" cy="32759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2996952"/>
            <a:ext cx="6552728" cy="36859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ablon3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shablon32</Template>
  <TotalTime>385</TotalTime>
  <Words>231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shablon32</vt:lpstr>
      <vt:lpstr>МАДОУ «Детский сад №  6 »  г. Назарово  Красноярского края  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Дошкольное образовательное учреждение «Детский сад № 12 «Сибирячок» общеразвивающего вида с приоритетным осуществлением деятельности по познавательно - речевому развитию детей» г. Назарово Красноярского края</dc:title>
  <dc:creator>andrey</dc:creator>
  <cp:lastModifiedBy>Сергей Малахов</cp:lastModifiedBy>
  <cp:revision>43</cp:revision>
  <dcterms:created xsi:type="dcterms:W3CDTF">2015-01-05T13:50:19Z</dcterms:created>
  <dcterms:modified xsi:type="dcterms:W3CDTF">2023-01-25T08:54:50Z</dcterms:modified>
</cp:coreProperties>
</file>