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296DC0-5BF6-47FE-88EC-BD918ADE49C0}" type="datetimeFigureOut">
              <a:rPr lang="ru-RU" smtClean="0"/>
              <a:t>29.10.2018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A94F14-0D7D-47B6-A3FE-344E805F2B2A}"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3A94F14-0D7D-47B6-A3FE-344E805F2B2A}" type="slidenum">
              <a:rPr lang="ru-RU" smtClean="0"/>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2B8F7AB0-A940-40AD-AA67-C4F94FC7999F}" type="datetimeFigureOut">
              <a:rPr lang="ru-RU" smtClean="0"/>
              <a:t>29.10.2018</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F431BDE8-9DAF-4E67-A33A-2A108CCB1617}"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B8F7AB0-A940-40AD-AA67-C4F94FC7999F}" type="datetimeFigureOut">
              <a:rPr lang="ru-RU" smtClean="0"/>
              <a:t>29.10.2018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31BDE8-9DAF-4E67-A33A-2A108CCB1617}"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B8F7AB0-A940-40AD-AA67-C4F94FC7999F}" type="datetimeFigureOut">
              <a:rPr lang="ru-RU" smtClean="0"/>
              <a:t>29.10.2018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31BDE8-9DAF-4E67-A33A-2A108CCB1617}"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B8F7AB0-A940-40AD-AA67-C4F94FC7999F}" type="datetimeFigureOut">
              <a:rPr lang="ru-RU" smtClean="0"/>
              <a:t>29.10.2018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431BDE8-9DAF-4E67-A33A-2A108CCB1617}"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2B8F7AB0-A940-40AD-AA67-C4F94FC7999F}" type="datetimeFigureOut">
              <a:rPr lang="ru-RU" smtClean="0"/>
              <a:t>29.10.2018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F431BDE8-9DAF-4E67-A33A-2A108CCB1617}"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B8F7AB0-A940-40AD-AA67-C4F94FC7999F}" type="datetimeFigureOut">
              <a:rPr lang="ru-RU" smtClean="0"/>
              <a:t>29.10.2018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431BDE8-9DAF-4E67-A33A-2A108CCB1617}"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2B8F7AB0-A940-40AD-AA67-C4F94FC7999F}" type="datetimeFigureOut">
              <a:rPr lang="ru-RU" smtClean="0"/>
              <a:t>29.10.2018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431BDE8-9DAF-4E67-A33A-2A108CCB1617}"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2B8F7AB0-A940-40AD-AA67-C4F94FC7999F}" type="datetimeFigureOut">
              <a:rPr lang="ru-RU" smtClean="0"/>
              <a:t>29.10.2018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431BDE8-9DAF-4E67-A33A-2A108CCB1617}"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B8F7AB0-A940-40AD-AA67-C4F94FC7999F}" type="datetimeFigureOut">
              <a:rPr lang="ru-RU" smtClean="0"/>
              <a:t>29.10.2018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431BDE8-9DAF-4E67-A33A-2A108CCB1617}"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B8F7AB0-A940-40AD-AA67-C4F94FC7999F}" type="datetimeFigureOut">
              <a:rPr lang="ru-RU" smtClean="0"/>
              <a:t>29.10.2018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431BDE8-9DAF-4E67-A33A-2A108CCB1617}"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2B8F7AB0-A940-40AD-AA67-C4F94FC7999F}" type="datetimeFigureOut">
              <a:rPr lang="ru-RU" smtClean="0"/>
              <a:t>29.10.2018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431BDE8-9DAF-4E67-A33A-2A108CCB1617}"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B8F7AB0-A940-40AD-AA67-C4F94FC7999F}" type="datetimeFigureOut">
              <a:rPr lang="ru-RU" smtClean="0"/>
              <a:t>29.10.2018</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F431BDE8-9DAF-4E67-A33A-2A108CCB1617}"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pandia.ru/text/category/alfavit/" TargetMode="External"/><Relationship Id="rId2" Type="http://schemas.openxmlformats.org/officeDocument/2006/relationships/hyperlink" Target="https://pandia.ru/text/category/vavilon/"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hyperlink" Target="https://pandia.ru/text/category/frantcuzskij_yazik/"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s://pandia.ru/text/category/russkij_yazik/"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s://pandia.ru/text/category/yuzhnaya_amerika/"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1714488"/>
            <a:ext cx="7886728" cy="2028838"/>
          </a:xfrm>
        </p:spPr>
        <p:txBody>
          <a:bodyPr>
            <a:normAutofit fontScale="90000"/>
          </a:bodyPr>
          <a:lstStyle/>
          <a:p>
            <a:pPr fontAlgn="base"/>
            <a:r>
              <a:rPr lang="ru-RU" dirty="0"/>
              <a:t/>
            </a:r>
            <a:br>
              <a:rPr lang="ru-RU" dirty="0"/>
            </a:br>
            <a:r>
              <a:rPr lang="ru-RU" b="1" dirty="0"/>
              <a:t>«ИСТОРИЯ ВОЗНИКНОВЕНИЯ</a:t>
            </a:r>
            <a:r>
              <a:rPr lang="ru-RU" dirty="0"/>
              <a:t/>
            </a:r>
            <a:br>
              <a:rPr lang="ru-RU" dirty="0"/>
            </a:br>
            <a:r>
              <a:rPr lang="ru-RU" b="1" dirty="0"/>
              <a:t>НАТУРАЛЬНЫХ ЧИСЕЛ»</a:t>
            </a:r>
            <a:r>
              <a:rPr lang="ru-RU" dirty="0"/>
              <a:t/>
            </a:r>
            <a:br>
              <a:rPr lang="ru-RU" dirty="0"/>
            </a:br>
            <a:r>
              <a:rPr lang="ru-RU" dirty="0"/>
              <a:t/>
            </a:r>
            <a:br>
              <a:rPr lang="ru-RU" dirty="0"/>
            </a:br>
            <a:endParaRPr lang="ru-RU" dirty="0"/>
          </a:p>
        </p:txBody>
      </p:sp>
      <p:sp>
        <p:nvSpPr>
          <p:cNvPr id="3" name="Подзаголовок 2"/>
          <p:cNvSpPr>
            <a:spLocks noGrp="1"/>
          </p:cNvSpPr>
          <p:nvPr>
            <p:ph type="subTitle" idx="1"/>
          </p:nvPr>
        </p:nvSpPr>
        <p:spPr>
          <a:xfrm>
            <a:off x="2143108" y="4643446"/>
            <a:ext cx="6400800" cy="1752600"/>
          </a:xfrm>
        </p:spPr>
        <p:txBody>
          <a:bodyPr/>
          <a:lstStyle/>
          <a:p>
            <a:r>
              <a:rPr lang="ru-RU" dirty="0" smtClean="0">
                <a:solidFill>
                  <a:srgbClr val="FFFF00"/>
                </a:solidFill>
              </a:rPr>
              <a:t>Выполнили: ученики 6  класса</a:t>
            </a:r>
          </a:p>
          <a:p>
            <a:r>
              <a:rPr lang="ru-RU" dirty="0" err="1" smtClean="0">
                <a:solidFill>
                  <a:srgbClr val="FFFF00"/>
                </a:solidFill>
              </a:rPr>
              <a:t>Бутина</a:t>
            </a:r>
            <a:r>
              <a:rPr lang="ru-RU" dirty="0" smtClean="0">
                <a:solidFill>
                  <a:srgbClr val="FFFF00"/>
                </a:solidFill>
              </a:rPr>
              <a:t> Татьяна  и Медведев Максим</a:t>
            </a:r>
            <a:endParaRPr lang="ru-RU" dirty="0">
              <a:solidFill>
                <a:srgbClr val="FFFF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929718" cy="7017306"/>
          </a:xfrm>
          <a:prstGeom prst="rect">
            <a:avLst/>
          </a:prstGeom>
        </p:spPr>
        <p:txBody>
          <a:bodyPr wrap="square">
            <a:spAutoFit/>
          </a:bodyPr>
          <a:lstStyle/>
          <a:p>
            <a:pPr fontAlgn="base"/>
            <a:r>
              <a:rPr lang="ru-RU" dirty="0">
                <a:solidFill>
                  <a:srgbClr val="FFFF00"/>
                </a:solidFill>
              </a:rPr>
              <a:t>Этого</a:t>
            </a:r>
            <a:r>
              <a:rPr lang="ru-RU" dirty="0"/>
              <a:t> </a:t>
            </a:r>
            <a:r>
              <a:rPr lang="ru-RU" dirty="0">
                <a:solidFill>
                  <a:srgbClr val="FFFF00"/>
                </a:solidFill>
              </a:rPr>
              <a:t>одного примера достаточно, чтобы научиться записывать числа так, как их изображали древние египтяне. Это система очень проста и примитивна.</a:t>
            </a:r>
          </a:p>
          <a:p>
            <a:pPr fontAlgn="base"/>
            <a:r>
              <a:rPr lang="ru-RU" dirty="0">
                <a:solidFill>
                  <a:srgbClr val="FFFF00"/>
                </a:solidFill>
              </a:rPr>
              <a:t>Похожим образом обозначали числа на острове Крит, расположенном в Средиземном море. В критской письменности единицы обозначались вертикальной чёрточкой |, десятки – горизонтальной - , сотни – кружком ◦, тысячи – знаком ¤.</a:t>
            </a:r>
          </a:p>
          <a:p>
            <a:pPr fontAlgn="base"/>
            <a:r>
              <a:rPr lang="ru-RU" dirty="0">
                <a:solidFill>
                  <a:srgbClr val="FFFF00"/>
                </a:solidFill>
              </a:rPr>
              <a:t>Народы (</a:t>
            </a:r>
            <a:r>
              <a:rPr lang="ru-RU" dirty="0">
                <a:solidFill>
                  <a:srgbClr val="FFFF00"/>
                </a:solidFill>
                <a:hlinkClick r:id="rId2" tooltip="Вавилон"/>
              </a:rPr>
              <a:t>вавилоняне</a:t>
            </a:r>
            <a:r>
              <a:rPr lang="ru-RU" dirty="0">
                <a:solidFill>
                  <a:srgbClr val="FFFF00"/>
                </a:solidFill>
              </a:rPr>
              <a:t>, ассирийцы, шумеры), жившие в Междуречье Тигра и Евфрата в период от II тысячелетия до н. э. до начала нашей эры, сначала обозначали числа с помощью кругов и полукругов различной величины, но затем стали использовать только два клинописных знака – прямой клин </a:t>
            </a:r>
            <a:r>
              <a:rPr lang="ru-RU" dirty="0" err="1">
                <a:solidFill>
                  <a:srgbClr val="FFFF00"/>
                </a:solidFill>
              </a:rPr>
              <a:t>q</a:t>
            </a:r>
            <a:r>
              <a:rPr lang="ru-RU" dirty="0">
                <a:solidFill>
                  <a:srgbClr val="FFFF00"/>
                </a:solidFill>
              </a:rPr>
              <a:t> (1) и лежащий клин </a:t>
            </a:r>
            <a:r>
              <a:rPr lang="ru-RU" dirty="0" err="1">
                <a:solidFill>
                  <a:srgbClr val="FFFF00"/>
                </a:solidFill>
              </a:rPr>
              <a:t>t</a:t>
            </a:r>
            <a:r>
              <a:rPr lang="ru-RU" dirty="0">
                <a:solidFill>
                  <a:srgbClr val="FFFF00"/>
                </a:solidFill>
              </a:rPr>
              <a:t> (10). Эти народы использовали шестидесятеричную систему счисления, например число 23 изображали так: </a:t>
            </a:r>
            <a:r>
              <a:rPr lang="ru-RU" dirty="0" err="1">
                <a:solidFill>
                  <a:srgbClr val="FFFF00"/>
                </a:solidFill>
              </a:rPr>
              <a:t>t</a:t>
            </a:r>
            <a:r>
              <a:rPr lang="ru-RU" dirty="0">
                <a:solidFill>
                  <a:srgbClr val="FFFF00"/>
                </a:solidFill>
              </a:rPr>
              <a:t> </a:t>
            </a:r>
            <a:r>
              <a:rPr lang="ru-RU" dirty="0" err="1">
                <a:solidFill>
                  <a:srgbClr val="FFFF00"/>
                </a:solidFill>
              </a:rPr>
              <a:t>t</a:t>
            </a:r>
            <a:r>
              <a:rPr lang="ru-RU" dirty="0">
                <a:solidFill>
                  <a:srgbClr val="FFFF00"/>
                </a:solidFill>
              </a:rPr>
              <a:t> </a:t>
            </a:r>
            <a:r>
              <a:rPr lang="ru-RU" dirty="0" err="1">
                <a:solidFill>
                  <a:srgbClr val="FFFF00"/>
                </a:solidFill>
              </a:rPr>
              <a:t>qqq</a:t>
            </a:r>
            <a:r>
              <a:rPr lang="ru-RU" dirty="0">
                <a:solidFill>
                  <a:srgbClr val="FFFF00"/>
                </a:solidFill>
              </a:rPr>
              <a:t> Число 60 снова обозначалось знаком </a:t>
            </a:r>
            <a:r>
              <a:rPr lang="ru-RU" dirty="0" err="1">
                <a:solidFill>
                  <a:srgbClr val="FFFF00"/>
                </a:solidFill>
              </a:rPr>
              <a:t>q</a:t>
            </a:r>
            <a:r>
              <a:rPr lang="ru-RU" dirty="0">
                <a:solidFill>
                  <a:srgbClr val="FFFF00"/>
                </a:solidFill>
              </a:rPr>
              <a:t>, например число 92 записывали так: </a:t>
            </a:r>
            <a:r>
              <a:rPr lang="ru-RU" dirty="0" err="1">
                <a:solidFill>
                  <a:srgbClr val="FFFF00"/>
                </a:solidFill>
              </a:rPr>
              <a:t>qtttqq</a:t>
            </a:r>
            <a:endParaRPr lang="ru-RU" dirty="0">
              <a:solidFill>
                <a:srgbClr val="FFFF00"/>
              </a:solidFill>
            </a:endParaRPr>
          </a:p>
          <a:p>
            <a:pPr fontAlgn="base"/>
            <a:r>
              <a:rPr lang="ru-RU" dirty="0">
                <a:solidFill>
                  <a:srgbClr val="FFFF00"/>
                </a:solidFill>
              </a:rPr>
              <a:t>В начале нашей эры индейцы племени майя, которые жили на полуострове Юкатан в Центральной Америке, пользовались другой системой счисления – двадцатеричной. Они обозначали 1 точкой, а 5 – горизонтальной чертой, например, запись ‗‗‗‗‗‗ означала 14. системе счисления майя был и знак для нуля. По своей форме он напоминал полузакрытый глаз</a:t>
            </a:r>
            <a:r>
              <a:rPr lang="ru-RU" dirty="0" smtClean="0">
                <a:solidFill>
                  <a:srgbClr val="FFFF00"/>
                </a:solidFill>
              </a:rPr>
              <a:t>. </a:t>
            </a:r>
            <a:r>
              <a:rPr lang="ru-RU" dirty="0">
                <a:solidFill>
                  <a:srgbClr val="FFFF00"/>
                </a:solidFill>
              </a:rPr>
              <a:t>В Древней Греции сначала числа 5, 10, 100, 1000, 10000 обозначали буквами Г, Н, Х, М, а число 1 – черточкой /. Из этих знаков составляли обозначения </a:t>
            </a:r>
            <a:r>
              <a:rPr lang="ru-RU" dirty="0" err="1">
                <a:solidFill>
                  <a:srgbClr val="FFFF00"/>
                </a:solidFill>
              </a:rPr>
              <a:t>r</a:t>
            </a:r>
            <a:r>
              <a:rPr lang="ru-RU" dirty="0">
                <a:solidFill>
                  <a:srgbClr val="FFFF00"/>
                </a:solidFill>
              </a:rPr>
              <a:t> </a:t>
            </a:r>
            <a:r>
              <a:rPr lang="ru-RU" dirty="0" err="1">
                <a:solidFill>
                  <a:srgbClr val="FFFF00"/>
                </a:solidFill>
              </a:rPr>
              <a:t>r</a:t>
            </a:r>
            <a:r>
              <a:rPr lang="ru-RU" dirty="0">
                <a:solidFill>
                  <a:srgbClr val="FFFF00"/>
                </a:solidFill>
              </a:rPr>
              <a:t> </a:t>
            </a:r>
            <a:r>
              <a:rPr lang="ru-RU" dirty="0" err="1">
                <a:solidFill>
                  <a:srgbClr val="FFFF00"/>
                </a:solidFill>
              </a:rPr>
              <a:t>r</a:t>
            </a:r>
            <a:r>
              <a:rPr lang="ru-RU" dirty="0">
                <a:solidFill>
                  <a:srgbClr val="FFFF00"/>
                </a:solidFill>
              </a:rPr>
              <a:t> Г (35) и т. д. Позднее числа 1, 2, 3, 4, 5, 6, 7, 8, 9, 10, 20, 30, 40, 50, 60, 70, 80, 90, 100, 200, 300, 400, 500, 600, 700, 800, 900, 1000, 2000, 3000, 4000, 5000, 6000, 7000, 8000, 9000, 10000, 20000 стали обозначать буквами греческого </a:t>
            </a:r>
            <a:r>
              <a:rPr lang="ru-RU" dirty="0">
                <a:solidFill>
                  <a:srgbClr val="FFFF00"/>
                </a:solidFill>
                <a:hlinkClick r:id="rId3" tooltip="Алфавит"/>
              </a:rPr>
              <a:t>алфавита</a:t>
            </a:r>
            <a:r>
              <a:rPr lang="ru-RU" dirty="0">
                <a:solidFill>
                  <a:srgbClr val="FFFF00"/>
                </a:solidFill>
              </a:rPr>
              <a:t>, к которому пришлось добавить еще три устаревшие буквы. Чтобы отличить цифры от букв, над буквами ставили черточку.</a:t>
            </a:r>
          </a:p>
          <a:p>
            <a:pPr fontAlgn="base"/>
            <a:r>
              <a:rPr lang="ru-RU" dirty="0">
                <a:solidFill>
                  <a:srgbClr val="FFFF00"/>
                </a:solidFill>
              </a:rPr>
              <a:t>Древние индийцы изобрели для каждой цифры свой знак. Вот как они выглядели (Рис.5):</a:t>
            </a:r>
          </a:p>
          <a:p>
            <a:pPr fontAlgn="base"/>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s://pandia.ru/text/78/415/images/image006_42.jpg"/>
          <p:cNvPicPr>
            <a:picLocks noChangeAspect="1" noChangeArrowheads="1"/>
          </p:cNvPicPr>
          <p:nvPr/>
        </p:nvPicPr>
        <p:blipFill>
          <a:blip r:embed="rId3"/>
          <a:srcRect/>
          <a:stretch>
            <a:fillRect/>
          </a:stretch>
        </p:blipFill>
        <p:spPr bwMode="auto">
          <a:xfrm>
            <a:off x="214282" y="214290"/>
            <a:ext cx="5486400" cy="1743076"/>
          </a:xfrm>
          <a:prstGeom prst="rect">
            <a:avLst/>
          </a:prstGeom>
          <a:noFill/>
        </p:spPr>
      </p:pic>
      <p:sp>
        <p:nvSpPr>
          <p:cNvPr id="3" name="Прямоугольник 2"/>
          <p:cNvSpPr/>
          <p:nvPr/>
        </p:nvSpPr>
        <p:spPr>
          <a:xfrm>
            <a:off x="214282" y="2214554"/>
            <a:ext cx="769763" cy="369332"/>
          </a:xfrm>
          <a:prstGeom prst="rect">
            <a:avLst/>
          </a:prstGeom>
        </p:spPr>
        <p:txBody>
          <a:bodyPr wrap="none">
            <a:spAutoFit/>
          </a:bodyPr>
          <a:lstStyle/>
          <a:p>
            <a:r>
              <a:rPr lang="ru-RU" dirty="0">
                <a:solidFill>
                  <a:srgbClr val="FFFF00"/>
                </a:solidFill>
              </a:rPr>
              <a:t>Рис. 5</a:t>
            </a:r>
          </a:p>
        </p:txBody>
      </p:sp>
      <p:sp>
        <p:nvSpPr>
          <p:cNvPr id="4" name="Прямоугольник 3"/>
          <p:cNvSpPr/>
          <p:nvPr/>
        </p:nvSpPr>
        <p:spPr>
          <a:xfrm>
            <a:off x="214282" y="2714620"/>
            <a:ext cx="7143784" cy="1477328"/>
          </a:xfrm>
          <a:prstGeom prst="rect">
            <a:avLst/>
          </a:prstGeom>
        </p:spPr>
        <p:txBody>
          <a:bodyPr wrap="square">
            <a:spAutoFit/>
          </a:bodyPr>
          <a:lstStyle/>
          <a:p>
            <a:r>
              <a:rPr lang="ru-RU" dirty="0">
                <a:solidFill>
                  <a:srgbClr val="FFFF00"/>
                </a:solidFill>
              </a:rPr>
              <a:t>Однако Индия была оторвана от других стран, - на пути лежали тысячи километров расстояния и высокие горы. Арабы были первыми «чужими», которые заимствовали цифры у индийцев и привезли их в Европу. Чуть позже арабы упростили эти значки, они стали выглядеть вот так (Рис.6)</a:t>
            </a:r>
          </a:p>
        </p:txBody>
      </p:sp>
      <p:pic>
        <p:nvPicPr>
          <p:cNvPr id="24580" name="Picture 4" descr="https://pandia.ru/text/78/415/images/image007_43.jpg"/>
          <p:cNvPicPr>
            <a:picLocks noChangeAspect="1" noChangeArrowheads="1"/>
          </p:cNvPicPr>
          <p:nvPr/>
        </p:nvPicPr>
        <p:blipFill>
          <a:blip r:embed="rId4"/>
          <a:srcRect/>
          <a:stretch>
            <a:fillRect/>
          </a:stretch>
        </p:blipFill>
        <p:spPr bwMode="auto">
          <a:xfrm>
            <a:off x="285720" y="4214818"/>
            <a:ext cx="5610225" cy="1790701"/>
          </a:xfrm>
          <a:prstGeom prst="rect">
            <a:avLst/>
          </a:prstGeom>
          <a:noFill/>
        </p:spPr>
      </p:pic>
      <p:sp>
        <p:nvSpPr>
          <p:cNvPr id="6" name="Прямоугольник 5"/>
          <p:cNvSpPr/>
          <p:nvPr/>
        </p:nvSpPr>
        <p:spPr>
          <a:xfrm>
            <a:off x="357158" y="6215082"/>
            <a:ext cx="1071569" cy="369332"/>
          </a:xfrm>
          <a:prstGeom prst="rect">
            <a:avLst/>
          </a:prstGeom>
        </p:spPr>
        <p:txBody>
          <a:bodyPr wrap="square">
            <a:spAutoFit/>
          </a:bodyPr>
          <a:lstStyle/>
          <a:p>
            <a:r>
              <a:rPr lang="ru-RU" dirty="0">
                <a:solidFill>
                  <a:srgbClr val="FFFF00"/>
                </a:solidFill>
              </a:rPr>
              <a:t>Рис. 6</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214290"/>
            <a:ext cx="7000908" cy="1477328"/>
          </a:xfrm>
          <a:prstGeom prst="rect">
            <a:avLst/>
          </a:prstGeom>
        </p:spPr>
        <p:txBody>
          <a:bodyPr wrap="square">
            <a:spAutoFit/>
          </a:bodyPr>
          <a:lstStyle/>
          <a:p>
            <a:r>
              <a:rPr lang="ru-RU" dirty="0">
                <a:solidFill>
                  <a:srgbClr val="FFFF00"/>
                </a:solidFill>
              </a:rPr>
              <a:t>Они похожи на многие наши цифры. Слово «цифра» тоже досталось нам от арабов по наследству. Арабы нуль, или «пусто», называли «</a:t>
            </a:r>
            <a:r>
              <a:rPr lang="ru-RU" dirty="0" err="1">
                <a:solidFill>
                  <a:srgbClr val="FFFF00"/>
                </a:solidFill>
              </a:rPr>
              <a:t>сифра</a:t>
            </a:r>
            <a:r>
              <a:rPr lang="ru-RU" dirty="0">
                <a:solidFill>
                  <a:srgbClr val="FFFF00"/>
                </a:solidFill>
              </a:rPr>
              <a:t>». С тех пор и появилось слово «цифра». Правда, сейчас цифрами называются все десять значков для записи чисел, которыми мы пользуемся: 0, 1, 2,3,4,5,6,7,8,9.</a:t>
            </a:r>
          </a:p>
        </p:txBody>
      </p:sp>
      <p:pic>
        <p:nvPicPr>
          <p:cNvPr id="28674" name="Picture 2" descr="https://pandia.ru/text/78/415/images/image008_38.jpg"/>
          <p:cNvPicPr>
            <a:picLocks noChangeAspect="1" noChangeArrowheads="1"/>
          </p:cNvPicPr>
          <p:nvPr/>
        </p:nvPicPr>
        <p:blipFill>
          <a:blip r:embed="rId2"/>
          <a:srcRect/>
          <a:stretch>
            <a:fillRect/>
          </a:stretch>
        </p:blipFill>
        <p:spPr bwMode="auto">
          <a:xfrm>
            <a:off x="357159" y="1857364"/>
            <a:ext cx="5664208" cy="3000396"/>
          </a:xfrm>
          <a:prstGeom prst="rect">
            <a:avLst/>
          </a:prstGeom>
          <a:noFill/>
        </p:spPr>
      </p:pic>
      <p:sp>
        <p:nvSpPr>
          <p:cNvPr id="4" name="Прямоугольник 3"/>
          <p:cNvSpPr/>
          <p:nvPr/>
        </p:nvSpPr>
        <p:spPr>
          <a:xfrm>
            <a:off x="428596" y="5357826"/>
            <a:ext cx="5643586" cy="646331"/>
          </a:xfrm>
          <a:prstGeom prst="rect">
            <a:avLst/>
          </a:prstGeom>
        </p:spPr>
        <p:txBody>
          <a:bodyPr wrap="square">
            <a:spAutoFit/>
          </a:bodyPr>
          <a:lstStyle/>
          <a:p>
            <a:r>
              <a:rPr lang="ru-RU" i="1" dirty="0">
                <a:solidFill>
                  <a:srgbClr val="FFFF00"/>
                </a:solidFill>
              </a:rPr>
              <a:t>Постепенное превращение первоначальных цифр в наши современные цифры.</a:t>
            </a:r>
            <a:endParaRPr lang="ru-RU" dirty="0">
              <a:solidFill>
                <a:srgbClr val="FFFF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214290"/>
            <a:ext cx="7715288" cy="6186309"/>
          </a:xfrm>
          <a:prstGeom prst="rect">
            <a:avLst/>
          </a:prstGeom>
        </p:spPr>
        <p:txBody>
          <a:bodyPr wrap="square">
            <a:spAutoFit/>
          </a:bodyPr>
          <a:lstStyle/>
          <a:p>
            <a:pPr fontAlgn="base"/>
            <a:r>
              <a:rPr lang="ru-RU" i="1" dirty="0">
                <a:solidFill>
                  <a:srgbClr val="FFFF00"/>
                </a:solidFill>
              </a:rPr>
              <a:t>3. Римские</a:t>
            </a:r>
            <a:r>
              <a:rPr lang="ru-RU" dirty="0">
                <a:solidFill>
                  <a:srgbClr val="FFFF00"/>
                </a:solidFill>
              </a:rPr>
              <a:t> </a:t>
            </a:r>
            <a:r>
              <a:rPr lang="ru-RU" i="1" dirty="0">
                <a:solidFill>
                  <a:srgbClr val="FFFF00"/>
                </a:solidFill>
              </a:rPr>
              <a:t>цифры</a:t>
            </a:r>
            <a:r>
              <a:rPr lang="ru-RU" dirty="0">
                <a:solidFill>
                  <a:srgbClr val="FFFF00"/>
                </a:solidFill>
              </a:rPr>
              <a:t>.</a:t>
            </a:r>
          </a:p>
          <a:p>
            <a:pPr fontAlgn="base"/>
            <a:r>
              <a:rPr lang="ru-RU" dirty="0">
                <a:solidFill>
                  <a:srgbClr val="FFFF00"/>
                </a:solidFill>
              </a:rPr>
              <a:t>Из всех странных нумераций римская является единственной, сохранившейся до сих пор и довольно широко применяемой. Римские цифры употребляются и сейчас для обозначения столетий, нумерации глав в книгах и др.</a:t>
            </a:r>
          </a:p>
          <a:p>
            <a:pPr fontAlgn="base"/>
            <a:r>
              <a:rPr lang="ru-RU" dirty="0">
                <a:solidFill>
                  <a:srgbClr val="FFFF00"/>
                </a:solidFill>
              </a:rPr>
              <a:t>Для записи чисел в римской нумерации надо запомнить изображение семи чисел.</a:t>
            </a:r>
          </a:p>
          <a:p>
            <a:pPr fontAlgn="base"/>
            <a:r>
              <a:rPr lang="ru-RU" dirty="0">
                <a:solidFill>
                  <a:srgbClr val="FFFF00"/>
                </a:solidFill>
              </a:rPr>
              <a:t>I V X L C D M</a:t>
            </a:r>
          </a:p>
          <a:p>
            <a:pPr fontAlgn="base"/>
            <a:r>
              <a:rPr lang="ru-RU" dirty="0">
                <a:solidFill>
                  <a:srgbClr val="FFFF00"/>
                </a:solidFill>
              </a:rPr>
              <a:t>0 1000</a:t>
            </a:r>
          </a:p>
          <a:p>
            <a:pPr fontAlgn="base"/>
            <a:r>
              <a:rPr lang="ru-RU" dirty="0">
                <a:solidFill>
                  <a:srgbClr val="FFFF00"/>
                </a:solidFill>
              </a:rPr>
              <a:t>С их помощью можно записать любое число не больше 4000. Некоторые числа записываются при помощи повторения римских цифр:</a:t>
            </a:r>
          </a:p>
          <a:p>
            <a:pPr fontAlgn="base"/>
            <a:r>
              <a:rPr lang="ru-RU" dirty="0">
                <a:solidFill>
                  <a:srgbClr val="FFFF00"/>
                </a:solidFill>
              </a:rPr>
              <a:t>III = 3 · 1 = 3, XX = 2 · 10 = 20.</a:t>
            </a:r>
          </a:p>
          <a:p>
            <a:pPr fontAlgn="base"/>
            <a:r>
              <a:rPr lang="ru-RU" dirty="0">
                <a:solidFill>
                  <a:srgbClr val="FFFF00"/>
                </a:solidFill>
              </a:rPr>
              <a:t>Кроме того, используется принцип сложения и вычитания. Если меньшая по значению буква стоит после большей, то их значения складывают</a:t>
            </a:r>
            <a:r>
              <a:rPr lang="ru-RU" dirty="0" smtClean="0">
                <a:solidFill>
                  <a:srgbClr val="FFFF00"/>
                </a:solidFill>
              </a:rPr>
              <a:t>: </a:t>
            </a:r>
            <a:r>
              <a:rPr lang="ru-RU" dirty="0">
                <a:solidFill>
                  <a:srgbClr val="FFFF00"/>
                </a:solidFill>
              </a:rPr>
              <a:t>VI = 5 + 1 = 6, MC = 1000 + 100 = 1100</a:t>
            </a:r>
          </a:p>
          <a:p>
            <a:pPr fontAlgn="base"/>
            <a:r>
              <a:rPr lang="ru-RU" dirty="0">
                <a:solidFill>
                  <a:srgbClr val="FFFF00"/>
                </a:solidFill>
              </a:rPr>
              <a:t>Если меньшая цифра стоит перед большей, то из большего вычитают меньшее:</a:t>
            </a:r>
          </a:p>
          <a:p>
            <a:pPr fontAlgn="base"/>
            <a:r>
              <a:rPr lang="ru-RU" dirty="0">
                <a:solidFill>
                  <a:srgbClr val="FFFF00"/>
                </a:solidFill>
              </a:rPr>
              <a:t>IV = 5 – 1 = 4, СМ = 1000 – 100 = 900.</a:t>
            </a:r>
          </a:p>
          <a:p>
            <a:pPr fontAlgn="base"/>
            <a:r>
              <a:rPr lang="ru-RU" i="1" dirty="0">
                <a:solidFill>
                  <a:srgbClr val="FFFF00"/>
                </a:solidFill>
              </a:rPr>
              <a:t>Задание.</a:t>
            </a:r>
            <a:r>
              <a:rPr lang="ru-RU" dirty="0">
                <a:solidFill>
                  <a:srgbClr val="FFFF00"/>
                </a:solidFill>
              </a:rPr>
              <a:t> Какие числа обозначают запись: ХХХVI, СХLV?</a:t>
            </a:r>
          </a:p>
          <a:p>
            <a:pPr fontAlgn="base"/>
            <a:r>
              <a:rPr lang="ru-RU" dirty="0">
                <a:solidFill>
                  <a:srgbClr val="FFFF00"/>
                </a:solidFill>
              </a:rPr>
              <a:t>(ХХХVI = 3 · 10 + (5 + 1) = 36,</a:t>
            </a:r>
          </a:p>
          <a:p>
            <a:pPr fontAlgn="base"/>
            <a:r>
              <a:rPr lang="ru-RU" dirty="0">
                <a:solidFill>
                  <a:srgbClr val="FFFF00"/>
                </a:solidFill>
              </a:rPr>
              <a:t>CXLV = 100 + (50 – 10) + 5 = 145.)</a:t>
            </a:r>
          </a:p>
          <a:p>
            <a:pPr fontAlgn="base"/>
            <a:endParaRPr lang="ru-RU" dirty="0">
              <a:solidFill>
                <a:srgbClr val="FFFF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14290"/>
            <a:ext cx="7072346" cy="2585323"/>
          </a:xfrm>
          <a:prstGeom prst="rect">
            <a:avLst/>
          </a:prstGeom>
        </p:spPr>
        <p:txBody>
          <a:bodyPr wrap="square">
            <a:spAutoFit/>
          </a:bodyPr>
          <a:lstStyle/>
          <a:p>
            <a:pPr fontAlgn="base"/>
            <a:r>
              <a:rPr lang="ru-RU" i="1" dirty="0">
                <a:solidFill>
                  <a:srgbClr val="FFFF00"/>
                </a:solidFill>
              </a:rPr>
              <a:t>4.Цифры</a:t>
            </a:r>
            <a:r>
              <a:rPr lang="ru-RU" dirty="0">
                <a:solidFill>
                  <a:srgbClr val="FFFF00"/>
                </a:solidFill>
              </a:rPr>
              <a:t> </a:t>
            </a:r>
            <a:r>
              <a:rPr lang="ru-RU" i="1" dirty="0">
                <a:solidFill>
                  <a:srgbClr val="FFFF00"/>
                </a:solidFill>
              </a:rPr>
              <a:t>русского</a:t>
            </a:r>
            <a:r>
              <a:rPr lang="ru-RU" dirty="0">
                <a:solidFill>
                  <a:srgbClr val="FFFF00"/>
                </a:solidFill>
              </a:rPr>
              <a:t> </a:t>
            </a:r>
            <a:r>
              <a:rPr lang="ru-RU" i="1" dirty="0">
                <a:solidFill>
                  <a:srgbClr val="FFFF00"/>
                </a:solidFill>
              </a:rPr>
              <a:t>народа</a:t>
            </a:r>
            <a:r>
              <a:rPr lang="ru-RU" dirty="0">
                <a:solidFill>
                  <a:srgbClr val="FFFF00"/>
                </a:solidFill>
              </a:rPr>
              <a:t>.</a:t>
            </a:r>
          </a:p>
          <a:p>
            <a:pPr fontAlgn="base"/>
            <a:r>
              <a:rPr lang="ru-RU" dirty="0">
                <a:solidFill>
                  <a:srgbClr val="FFFF00"/>
                </a:solidFill>
              </a:rPr>
              <a:t>Наши предки пользовались алфавитной нумерацией, то есть числа изображались буквами, над которыми ставился значок ~ , называемый «титло». Чтобы отделить такие буквы – числа от текста, спереди и сзади ставились точки.</a:t>
            </a:r>
          </a:p>
          <a:p>
            <a:pPr fontAlgn="base"/>
            <a:r>
              <a:rPr lang="ru-RU" dirty="0">
                <a:solidFill>
                  <a:srgbClr val="FFFF00"/>
                </a:solidFill>
              </a:rPr>
              <a:t>Этот способ обозначения цифр называется цифирью. Он был заимствован славянами от средневековых греков – византийцев. Поэтому цифры обозначались только теми буквами, для которых есть соответствия в греческом алфавите (Рис. 7).</a:t>
            </a:r>
          </a:p>
        </p:txBody>
      </p:sp>
      <p:pic>
        <p:nvPicPr>
          <p:cNvPr id="29698" name="Picture 2" descr="https://pandia.ru/text/78/415/images/image009_30.jpg"/>
          <p:cNvPicPr>
            <a:picLocks noChangeAspect="1" noChangeArrowheads="1"/>
          </p:cNvPicPr>
          <p:nvPr/>
        </p:nvPicPr>
        <p:blipFill>
          <a:blip r:embed="rId2"/>
          <a:srcRect/>
          <a:stretch>
            <a:fillRect/>
          </a:stretch>
        </p:blipFill>
        <p:spPr bwMode="auto">
          <a:xfrm>
            <a:off x="214282" y="2857496"/>
            <a:ext cx="4761573" cy="3214710"/>
          </a:xfrm>
          <a:prstGeom prst="rect">
            <a:avLst/>
          </a:prstGeom>
          <a:noFill/>
        </p:spPr>
      </p:pic>
      <p:sp>
        <p:nvSpPr>
          <p:cNvPr id="4" name="Прямоугольник 3"/>
          <p:cNvSpPr/>
          <p:nvPr/>
        </p:nvSpPr>
        <p:spPr>
          <a:xfrm>
            <a:off x="214282" y="6143644"/>
            <a:ext cx="1143008" cy="369332"/>
          </a:xfrm>
          <a:prstGeom prst="rect">
            <a:avLst/>
          </a:prstGeom>
        </p:spPr>
        <p:txBody>
          <a:bodyPr wrap="square">
            <a:spAutoFit/>
          </a:bodyPr>
          <a:lstStyle/>
          <a:p>
            <a:r>
              <a:rPr lang="ru-RU" dirty="0">
                <a:solidFill>
                  <a:srgbClr val="FFFF00"/>
                </a:solidFill>
              </a:rPr>
              <a:t>Рис. 7</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214290"/>
            <a:ext cx="5786462" cy="646331"/>
          </a:xfrm>
          <a:prstGeom prst="rect">
            <a:avLst/>
          </a:prstGeom>
        </p:spPr>
        <p:txBody>
          <a:bodyPr wrap="square">
            <a:spAutoFit/>
          </a:bodyPr>
          <a:lstStyle/>
          <a:p>
            <a:r>
              <a:rPr lang="ru-RU" dirty="0">
                <a:solidFill>
                  <a:srgbClr val="FFFF00"/>
                </a:solidFill>
              </a:rPr>
              <a:t>Для обозначения больших чисел славяне придумали свой оригинальный способ:</a:t>
            </a:r>
          </a:p>
        </p:txBody>
      </p:sp>
      <p:pic>
        <p:nvPicPr>
          <p:cNvPr id="31746" name="Picture 2" descr="https://pandia.ru/text/78/415/images/image010_27.jpg"/>
          <p:cNvPicPr>
            <a:picLocks noChangeAspect="1" noChangeArrowheads="1"/>
          </p:cNvPicPr>
          <p:nvPr/>
        </p:nvPicPr>
        <p:blipFill>
          <a:blip r:embed="rId2"/>
          <a:srcRect/>
          <a:stretch>
            <a:fillRect/>
          </a:stretch>
        </p:blipFill>
        <p:spPr bwMode="auto">
          <a:xfrm>
            <a:off x="214282" y="857232"/>
            <a:ext cx="2857500" cy="2400301"/>
          </a:xfrm>
          <a:prstGeom prst="rect">
            <a:avLst/>
          </a:prstGeom>
          <a:noFill/>
        </p:spPr>
      </p:pic>
      <p:sp>
        <p:nvSpPr>
          <p:cNvPr id="4" name="Прямоугольник 3"/>
          <p:cNvSpPr/>
          <p:nvPr/>
        </p:nvSpPr>
        <p:spPr>
          <a:xfrm>
            <a:off x="3143240" y="1357298"/>
            <a:ext cx="4572000" cy="1477328"/>
          </a:xfrm>
          <a:prstGeom prst="rect">
            <a:avLst/>
          </a:prstGeom>
        </p:spPr>
        <p:txBody>
          <a:bodyPr wrap="square">
            <a:spAutoFit/>
          </a:bodyPr>
          <a:lstStyle/>
          <a:p>
            <a:pPr fontAlgn="base"/>
            <a:r>
              <a:rPr lang="ru-RU" dirty="0">
                <a:solidFill>
                  <a:srgbClr val="FFFF00"/>
                </a:solidFill>
              </a:rPr>
              <a:t>Десять тысяч – тьма,</a:t>
            </a:r>
          </a:p>
          <a:p>
            <a:pPr fontAlgn="base"/>
            <a:r>
              <a:rPr lang="ru-RU" dirty="0">
                <a:solidFill>
                  <a:srgbClr val="FFFF00"/>
                </a:solidFill>
              </a:rPr>
              <a:t>десять тем – легион,</a:t>
            </a:r>
          </a:p>
          <a:p>
            <a:pPr fontAlgn="base"/>
            <a:r>
              <a:rPr lang="ru-RU" dirty="0">
                <a:solidFill>
                  <a:srgbClr val="FFFF00"/>
                </a:solidFill>
              </a:rPr>
              <a:t>десять легионов – </a:t>
            </a:r>
            <a:r>
              <a:rPr lang="ru-RU" dirty="0" err="1">
                <a:solidFill>
                  <a:srgbClr val="FFFF00"/>
                </a:solidFill>
              </a:rPr>
              <a:t>леорд</a:t>
            </a:r>
            <a:r>
              <a:rPr lang="ru-RU" dirty="0">
                <a:solidFill>
                  <a:srgbClr val="FFFF00"/>
                </a:solidFill>
              </a:rPr>
              <a:t>,</a:t>
            </a:r>
          </a:p>
          <a:p>
            <a:pPr fontAlgn="base"/>
            <a:r>
              <a:rPr lang="ru-RU" dirty="0">
                <a:solidFill>
                  <a:srgbClr val="FFFF00"/>
                </a:solidFill>
              </a:rPr>
              <a:t>десять </a:t>
            </a:r>
            <a:r>
              <a:rPr lang="ru-RU" dirty="0" err="1">
                <a:solidFill>
                  <a:srgbClr val="FFFF00"/>
                </a:solidFill>
              </a:rPr>
              <a:t>леордов</a:t>
            </a:r>
            <a:r>
              <a:rPr lang="ru-RU" dirty="0">
                <a:solidFill>
                  <a:srgbClr val="FFFF00"/>
                </a:solidFill>
              </a:rPr>
              <a:t> – ворон,</a:t>
            </a:r>
          </a:p>
          <a:p>
            <a:pPr fontAlgn="base"/>
            <a:r>
              <a:rPr lang="ru-RU" dirty="0">
                <a:solidFill>
                  <a:srgbClr val="FFFF00"/>
                </a:solidFill>
              </a:rPr>
              <a:t>десять воронов – колода</a:t>
            </a:r>
            <a:r>
              <a:rPr lang="ru-RU" dirty="0"/>
              <a:t>.</a:t>
            </a:r>
          </a:p>
        </p:txBody>
      </p:sp>
      <p:sp>
        <p:nvSpPr>
          <p:cNvPr id="5" name="Прямоугольник 4"/>
          <p:cNvSpPr/>
          <p:nvPr/>
        </p:nvSpPr>
        <p:spPr>
          <a:xfrm>
            <a:off x="214282" y="3357562"/>
            <a:ext cx="8572560" cy="1477328"/>
          </a:xfrm>
          <a:prstGeom prst="rect">
            <a:avLst/>
          </a:prstGeom>
        </p:spPr>
        <p:txBody>
          <a:bodyPr wrap="square">
            <a:spAutoFit/>
          </a:bodyPr>
          <a:lstStyle/>
          <a:p>
            <a:pPr fontAlgn="base"/>
            <a:r>
              <a:rPr lang="ru-RU" dirty="0">
                <a:solidFill>
                  <a:srgbClr val="FFFF00"/>
                </a:solidFill>
              </a:rPr>
              <a:t>Такой способ обозначения чисел по сравнению с принятой в Европе десятичной системой был очень неудобен. Поэтому Пётр I ввёл в России привычные для нас десять цифр, отменив буквенную цифирь.</a:t>
            </a:r>
          </a:p>
          <a:p>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57166"/>
            <a:ext cx="8929766" cy="5078313"/>
          </a:xfrm>
          <a:prstGeom prst="rect">
            <a:avLst/>
          </a:prstGeom>
        </p:spPr>
        <p:txBody>
          <a:bodyPr wrap="square">
            <a:spAutoFit/>
          </a:bodyPr>
          <a:lstStyle/>
          <a:p>
            <a:pPr fontAlgn="base"/>
            <a:r>
              <a:rPr lang="ru-RU" i="1" dirty="0">
                <a:solidFill>
                  <a:srgbClr val="FFFF00"/>
                </a:solidFill>
              </a:rPr>
              <a:t>5. САМЫЕ</a:t>
            </a:r>
            <a:r>
              <a:rPr lang="ru-RU" dirty="0">
                <a:solidFill>
                  <a:srgbClr val="FFFF00"/>
                </a:solidFill>
              </a:rPr>
              <a:t> </a:t>
            </a:r>
            <a:r>
              <a:rPr lang="ru-RU" i="1" dirty="0">
                <a:solidFill>
                  <a:srgbClr val="FFFF00"/>
                </a:solidFill>
              </a:rPr>
              <a:t>НАТУРАЛЬНЫЕ</a:t>
            </a:r>
            <a:r>
              <a:rPr lang="ru-RU" dirty="0">
                <a:solidFill>
                  <a:srgbClr val="FFFF00"/>
                </a:solidFill>
              </a:rPr>
              <a:t> </a:t>
            </a:r>
            <a:r>
              <a:rPr lang="ru-RU" i="1" dirty="0">
                <a:solidFill>
                  <a:srgbClr val="FFFF00"/>
                </a:solidFill>
              </a:rPr>
              <a:t>ЧИСЛА</a:t>
            </a:r>
            <a:r>
              <a:rPr lang="ru-RU" dirty="0">
                <a:solidFill>
                  <a:srgbClr val="FFFF00"/>
                </a:solidFill>
              </a:rPr>
              <a:t>.</a:t>
            </a:r>
          </a:p>
          <a:p>
            <a:pPr fontAlgn="base"/>
            <a:r>
              <a:rPr lang="ru-RU" dirty="0">
                <a:solidFill>
                  <a:srgbClr val="FFFF00"/>
                </a:solidFill>
              </a:rPr>
              <a:t>Ряд чисел 1,2,3,4,5,6,7,8,9… называется натуральным. А сами эти числа натуральными. Возник этот ряд в глубокой древности, когда у людей возникла потребность в счете предметов. С появлением натурального ряда был сделан первый шаг к созданию математики. Сейчас все понимают, что натуральный ряд чисел бесконечен. В древности люди этого не знали. Сначала они умели считать до трех, потом до десяти, до сорока, до ста, а дальше была «тьма». Натуральный ряд был очень коротким. Расширить его удалось великому механику и математику древности Архимеду. Архимед написал знаменитый труд Псаммит, или Исчисление песчинок». В нем он подсчитал число песчинок, которые могли бы заполнить шар радиусом 15.000.000.000.000 километров. До Архимеда в Древней Греции самым большим числом считалось 10.000.000 мириад. </a:t>
            </a:r>
            <a:r>
              <a:rPr lang="ru-RU" dirty="0" err="1">
                <a:solidFill>
                  <a:srgbClr val="FFFF00"/>
                </a:solidFill>
              </a:rPr>
              <a:t>Мириадой</a:t>
            </a:r>
            <a:r>
              <a:rPr lang="ru-RU" dirty="0">
                <a:solidFill>
                  <a:srgbClr val="FFFF00"/>
                </a:solidFill>
              </a:rPr>
              <a:t> называлось число 10000, от греческого слова «</a:t>
            </a:r>
            <a:r>
              <a:rPr lang="ru-RU" dirty="0" err="1">
                <a:solidFill>
                  <a:srgbClr val="FFFF00"/>
                </a:solidFill>
              </a:rPr>
              <a:t>мирос</a:t>
            </a:r>
            <a:r>
              <a:rPr lang="ru-RU" dirty="0">
                <a:solidFill>
                  <a:srgbClr val="FFFF00"/>
                </a:solidFill>
              </a:rPr>
              <a:t>» - «неисчислимо большое». Архимед начал считать мириадами мириад и в результате вывел свою систему счисления. Наибольшее число его системы содержит 80.000.000.000.000.000 нулей. Это число так велико, что если напечатать его обыкновенным шрифтом на машинке, то этой лентой можно опоясать Земной шар по экватору более 2 миллионов раз. Даже ракете с первой космической скоростью (8км/с) пришлось бы лететь вдоль этой ленты более 300 </a:t>
            </a:r>
            <a:r>
              <a:rPr lang="ru-RU" dirty="0" smtClean="0">
                <a:solidFill>
                  <a:srgbClr val="FFFF00"/>
                </a:solidFill>
              </a:rPr>
              <a:t>лет. </a:t>
            </a:r>
            <a:endParaRPr lang="ru-RU" dirty="0">
              <a:solidFill>
                <a:srgbClr val="FFFF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428604"/>
            <a:ext cx="6215090" cy="3970318"/>
          </a:xfrm>
          <a:prstGeom prst="rect">
            <a:avLst/>
          </a:prstGeom>
        </p:spPr>
        <p:txBody>
          <a:bodyPr wrap="square">
            <a:spAutoFit/>
          </a:bodyPr>
          <a:lstStyle/>
          <a:p>
            <a:pPr fontAlgn="base"/>
            <a:r>
              <a:rPr lang="ru-RU" dirty="0">
                <a:solidFill>
                  <a:srgbClr val="FFFF00"/>
                </a:solidFill>
              </a:rPr>
              <a:t>Вот до какого огромного числа простирается натуральный ряд. Но и это число не последнее. За ним еще числа, числа, числа, числа… до бесконечности. Если натуральный ряд чисел кажется вам скучным и однообразным, всмотритесь в него повнимательнее, и вы найдете много удивительного и неожиданного.</a:t>
            </a:r>
          </a:p>
          <a:p>
            <a:pPr fontAlgn="base"/>
            <a:r>
              <a:rPr lang="ru-RU" dirty="0">
                <a:solidFill>
                  <a:srgbClr val="FFFF00"/>
                </a:solidFill>
              </a:rPr>
              <a:t>Например, обыкновенное число 37. А теперь умножьте его на три, потом на шесть и так далее… На этом чудеса числа 37 не кончаются. Возьмем любое трехзначное число, которое делится на 37. Пусть это будет 185. И сделаем в нем круговую перестановку – последнюю цифру поставим на первое место, не изменив порядка остальных. Получим 518. Сделаем еще одну перестановку. Получим 851. Оба эти числа также делятся на 37. Вот вам и диковинка!</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929718" cy="6186309"/>
          </a:xfrm>
          <a:prstGeom prst="rect">
            <a:avLst/>
          </a:prstGeom>
        </p:spPr>
        <p:txBody>
          <a:bodyPr wrap="square">
            <a:spAutoFit/>
          </a:bodyPr>
          <a:lstStyle/>
          <a:p>
            <a:pPr fontAlgn="base"/>
            <a:r>
              <a:rPr lang="ru-RU" i="1" dirty="0">
                <a:solidFill>
                  <a:srgbClr val="FFFF00"/>
                </a:solidFill>
              </a:rPr>
              <a:t>6.Системы</a:t>
            </a:r>
            <a:r>
              <a:rPr lang="ru-RU" dirty="0">
                <a:solidFill>
                  <a:srgbClr val="FFFF00"/>
                </a:solidFill>
              </a:rPr>
              <a:t> </a:t>
            </a:r>
            <a:r>
              <a:rPr lang="ru-RU" i="1" dirty="0">
                <a:solidFill>
                  <a:srgbClr val="FFFF00"/>
                </a:solidFill>
              </a:rPr>
              <a:t>счисления</a:t>
            </a:r>
            <a:r>
              <a:rPr lang="ru-RU" dirty="0">
                <a:solidFill>
                  <a:srgbClr val="FFFF00"/>
                </a:solidFill>
              </a:rPr>
              <a:t>.</a:t>
            </a:r>
          </a:p>
          <a:p>
            <a:pPr fontAlgn="base"/>
            <a:r>
              <a:rPr lang="ru-RU" dirty="0">
                <a:solidFill>
                  <a:srgbClr val="FFFF00"/>
                </a:solidFill>
              </a:rPr>
              <a:t>Первые математики считали по пальцам одной руки. До пяти. А если предметов было больше, то говорили «пять и один», «пять и два»… Так возникла пятеричная система счисления. Потом пальцев руки стало недостаточно и появилось десятеричная система счисления</a:t>
            </a:r>
          </a:p>
          <a:p>
            <a:pPr fontAlgn="base"/>
            <a:r>
              <a:rPr lang="ru-RU" dirty="0">
                <a:solidFill>
                  <a:srgbClr val="FFFF00"/>
                </a:solidFill>
              </a:rPr>
              <a:t>– на пальцах обеих рук. Дальше – больше. Человеку пришлось «разуться» и считать по пальцам рук и ног. Возникла двадцатеричная система счисления.</a:t>
            </a:r>
          </a:p>
          <a:p>
            <a:pPr fontAlgn="base"/>
            <a:r>
              <a:rPr lang="ru-RU" dirty="0">
                <a:solidFill>
                  <a:srgbClr val="FFFF00"/>
                </a:solidFill>
              </a:rPr>
              <a:t>Но и этого, как вы понимаете, оказалось мало. Тогда придумали шестидесятеричную систему. Стали считать тройками, по числу суставов на каждом пальце левой руки без большого пальца, то есть до двенадцати. Каждый палец левой руки означал 12. Если один палец это 12, то пять пальцев – это 60.</a:t>
            </a:r>
          </a:p>
          <a:p>
            <a:pPr fontAlgn="base"/>
            <a:r>
              <a:rPr lang="ru-RU" dirty="0">
                <a:solidFill>
                  <a:srgbClr val="FFFF00"/>
                </a:solidFill>
              </a:rPr>
              <a:t>И, наконец, счет так усложнился, что людям пришлось изобрести цифры для обозначения числа, которых становилось все больше и больше. Разные народы изобретали свои цифры для записи чисел</a:t>
            </a:r>
            <a:r>
              <a:rPr lang="ru-RU" dirty="0" smtClean="0">
                <a:solidFill>
                  <a:srgbClr val="FFFF00"/>
                </a:solidFill>
              </a:rPr>
              <a:t>. </a:t>
            </a:r>
            <a:r>
              <a:rPr lang="ru-RU" dirty="0">
                <a:solidFill>
                  <a:srgbClr val="FFFF00"/>
                </a:solidFill>
              </a:rPr>
              <a:t>Следы двадцатеричной системы сохранились в </a:t>
            </a:r>
            <a:r>
              <a:rPr lang="ru-RU" dirty="0">
                <a:solidFill>
                  <a:srgbClr val="FFFF00"/>
                </a:solidFill>
                <a:hlinkClick r:id="rId2" tooltip="Французский язык"/>
              </a:rPr>
              <a:t>французском языке</a:t>
            </a:r>
            <a:r>
              <a:rPr lang="ru-RU" dirty="0">
                <a:solidFill>
                  <a:srgbClr val="FFFF00"/>
                </a:solidFill>
              </a:rPr>
              <a:t>. Число 80 по-французски звучит как «четырежды двадцать» - </a:t>
            </a:r>
            <a:r>
              <a:rPr lang="ru-RU" dirty="0" err="1">
                <a:solidFill>
                  <a:srgbClr val="FFFF00"/>
                </a:solidFill>
              </a:rPr>
              <a:t>guatre</a:t>
            </a:r>
            <a:r>
              <a:rPr lang="ru-RU" dirty="0">
                <a:solidFill>
                  <a:srgbClr val="FFFF00"/>
                </a:solidFill>
              </a:rPr>
              <a:t> – </a:t>
            </a:r>
            <a:r>
              <a:rPr lang="ru-RU" dirty="0" err="1">
                <a:solidFill>
                  <a:srgbClr val="FFFF00"/>
                </a:solidFill>
              </a:rPr>
              <a:t>vingt</a:t>
            </a:r>
            <a:r>
              <a:rPr lang="ru-RU" dirty="0">
                <a:solidFill>
                  <a:srgbClr val="FFFF00"/>
                </a:solidFill>
              </a:rPr>
              <a:t>; 90 – как «четырежды двадцать и десять» - </a:t>
            </a:r>
            <a:r>
              <a:rPr lang="ru-RU" dirty="0" err="1">
                <a:solidFill>
                  <a:srgbClr val="FFFF00"/>
                </a:solidFill>
              </a:rPr>
              <a:t>guatre</a:t>
            </a:r>
            <a:r>
              <a:rPr lang="ru-RU" dirty="0">
                <a:solidFill>
                  <a:srgbClr val="FFFF00"/>
                </a:solidFill>
              </a:rPr>
              <a:t> – </a:t>
            </a:r>
            <a:r>
              <a:rPr lang="ru-RU" dirty="0" err="1">
                <a:solidFill>
                  <a:srgbClr val="FFFF00"/>
                </a:solidFill>
              </a:rPr>
              <a:t>vingtdix</a:t>
            </a:r>
            <a:r>
              <a:rPr lang="ru-RU" dirty="0">
                <a:solidFill>
                  <a:srgbClr val="FFFF00"/>
                </a:solidFill>
              </a:rPr>
              <a:t>; 91 – как «четырежды двадцать и одиннадцать» - </a:t>
            </a:r>
            <a:r>
              <a:rPr lang="ru-RU" dirty="0" err="1">
                <a:solidFill>
                  <a:srgbClr val="FFFF00"/>
                </a:solidFill>
              </a:rPr>
              <a:t>guatre</a:t>
            </a:r>
            <a:r>
              <a:rPr lang="ru-RU" dirty="0">
                <a:solidFill>
                  <a:srgbClr val="FFFF00"/>
                </a:solidFill>
              </a:rPr>
              <a:t> - </a:t>
            </a:r>
            <a:r>
              <a:rPr lang="ru-RU" dirty="0" err="1">
                <a:solidFill>
                  <a:srgbClr val="FFFF00"/>
                </a:solidFill>
              </a:rPr>
              <a:t>vindt</a:t>
            </a:r>
            <a:r>
              <a:rPr lang="ru-RU" dirty="0">
                <a:solidFill>
                  <a:srgbClr val="FFFF00"/>
                </a:solidFill>
              </a:rPr>
              <a:t> </a:t>
            </a:r>
            <a:r>
              <a:rPr lang="ru-RU" dirty="0" err="1">
                <a:solidFill>
                  <a:srgbClr val="FFFF00"/>
                </a:solidFill>
              </a:rPr>
              <a:t>onze</a:t>
            </a:r>
            <a:r>
              <a:rPr lang="ru-RU" dirty="0">
                <a:solidFill>
                  <a:srgbClr val="FFFF00"/>
                </a:solidFill>
              </a:rPr>
              <a:t>.</a:t>
            </a:r>
          </a:p>
          <a:p>
            <a:pPr fontAlgn="base"/>
            <a:r>
              <a:rPr lang="ru-RU" dirty="0">
                <a:solidFill>
                  <a:srgbClr val="FFFF00"/>
                </a:solidFill>
              </a:rPr>
              <a:t>Шестидесятеричную систему изобрели древние вавилоняне. В наследство от них нам осталось деление суток на 24 или 12 двойных часов, деление часа на 60 минут, а минут на секунды и деление круга на 360 градусов.</a:t>
            </a:r>
          </a:p>
          <a:p>
            <a:pPr fontAlgn="base"/>
            <a:endParaRPr lang="ru-RU" dirty="0"/>
          </a:p>
          <a:p>
            <a:pPr fontAlgn="base"/>
            <a:endParaRPr lang="ru-RU" dirty="0">
              <a:solidFill>
                <a:srgbClr val="FFFF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214290"/>
            <a:ext cx="7286660" cy="5355312"/>
          </a:xfrm>
          <a:prstGeom prst="rect">
            <a:avLst/>
          </a:prstGeom>
        </p:spPr>
        <p:txBody>
          <a:bodyPr wrap="square">
            <a:spAutoFit/>
          </a:bodyPr>
          <a:lstStyle/>
          <a:p>
            <a:pPr fontAlgn="base"/>
            <a:r>
              <a:rPr lang="ru-RU" dirty="0">
                <a:solidFill>
                  <a:srgbClr val="FFFF00"/>
                </a:solidFill>
              </a:rPr>
              <a:t>А самой удобной оказалась десятеричная система, та самая, которой мы пользуемся и сегодня. Цифры, которыми мы записываем числа, называются арабскими. Их всего 10. Изобретены эти цифры были в Индии, но получили название арабских, потому что в Европу пришли из арабских стран. Многие годы форма цифр совершенствовалась и теперь принята во всем мире. Так постепенно зарождалась математика. Человек незаметно очутился в мире чисел. И оказалось, что в этом мире его ждет много удивительного и даже таинственного…</a:t>
            </a:r>
          </a:p>
          <a:p>
            <a:pPr fontAlgn="base"/>
            <a:r>
              <a:rPr lang="ru-RU" dirty="0">
                <a:solidFill>
                  <a:srgbClr val="FFFF00"/>
                </a:solidFill>
              </a:rPr>
              <a:t>Когда-то числа служили только для решения практических задач. А потом их стали изучать, узнавать их свойства. С помощью чисел выражали и такие понятия, как справедливость, дружба. Ученые установили, как по записи числа узнавать, на какие другие числа оно делится. Они научились находить простые числа и стали изучать их свойства. Иногда открытия в науке о числах делали совсем юные математики. Математику применяют и для шифрования и для расшифровки донесений разведчиков, сообщений дипломатов, военных приказов. Некоторые методы шифровки и расшифровки сообщений основаны на свойствах чисел, в частности на особой арифметике, которую. Называют арифметикой остатков.</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500042"/>
            <a:ext cx="5429272" cy="2031325"/>
          </a:xfrm>
          <a:prstGeom prst="rect">
            <a:avLst/>
          </a:prstGeom>
        </p:spPr>
        <p:txBody>
          <a:bodyPr wrap="square">
            <a:spAutoFit/>
          </a:bodyPr>
          <a:lstStyle/>
          <a:p>
            <a:endParaRPr lang="ru-RU" dirty="0" smtClean="0">
              <a:solidFill>
                <a:srgbClr val="FFFF00"/>
              </a:solidFill>
            </a:endParaRPr>
          </a:p>
          <a:p>
            <a:r>
              <a:rPr lang="ru-RU" dirty="0" smtClean="0">
                <a:solidFill>
                  <a:srgbClr val="FFFF00"/>
                </a:solidFill>
              </a:rPr>
              <a:t>Можно </a:t>
            </a:r>
            <a:r>
              <a:rPr lang="ru-RU" dirty="0">
                <a:solidFill>
                  <a:srgbClr val="FFFF00"/>
                </a:solidFill>
              </a:rPr>
              <a:t>ли представить мир без чисел? Вспомните, что мы с вами делаем изо дня в день: без чисел ни покупки не сделаешь, ни времени не узнаешь, ни номера телефона не наберёшь. А космические корабли, лазеры и все другие достижения! Они были бы попросту невозможны, если бы не наука о числах</a:t>
            </a:r>
            <a:r>
              <a:rPr lang="ru-RU" dirty="0"/>
              <a:t>.</a:t>
            </a:r>
          </a:p>
        </p:txBody>
      </p:sp>
      <p:sp>
        <p:nvSpPr>
          <p:cNvPr id="3" name="Прямоугольник 2"/>
          <p:cNvSpPr/>
          <p:nvPr/>
        </p:nvSpPr>
        <p:spPr>
          <a:xfrm>
            <a:off x="3714744" y="2285992"/>
            <a:ext cx="4572000" cy="923330"/>
          </a:xfrm>
          <a:prstGeom prst="rect">
            <a:avLst/>
          </a:prstGeom>
        </p:spPr>
        <p:txBody>
          <a:bodyPr>
            <a:spAutoFit/>
          </a:bodyPr>
          <a:lstStyle/>
          <a:p>
            <a:r>
              <a:rPr lang="ru-RU" dirty="0">
                <a:solidFill>
                  <a:srgbClr val="FFFF00"/>
                </a:solidFill>
              </a:rPr>
              <a:t>Число одно из основных понятий математики, позволяющее выразить результаты счета или измерения.</a:t>
            </a:r>
          </a:p>
        </p:txBody>
      </p:sp>
      <p:sp>
        <p:nvSpPr>
          <p:cNvPr id="4" name="Прямоугольник 3"/>
          <p:cNvSpPr/>
          <p:nvPr/>
        </p:nvSpPr>
        <p:spPr>
          <a:xfrm>
            <a:off x="500034" y="3214686"/>
            <a:ext cx="4572000" cy="1200329"/>
          </a:xfrm>
          <a:prstGeom prst="rect">
            <a:avLst/>
          </a:prstGeom>
        </p:spPr>
        <p:txBody>
          <a:bodyPr>
            <a:spAutoFit/>
          </a:bodyPr>
          <a:lstStyle/>
          <a:p>
            <a:r>
              <a:rPr lang="ru-RU" dirty="0">
                <a:solidFill>
                  <a:srgbClr val="FFFF00"/>
                </a:solidFill>
              </a:rPr>
              <a:t>Люди так часто пользуются числами и счетом, что трудно даже представить себе, что они существовали не всегда, а были изобретены человеком</a:t>
            </a:r>
          </a:p>
        </p:txBody>
      </p:sp>
      <p:sp>
        <p:nvSpPr>
          <p:cNvPr id="5" name="Прямоугольник 4"/>
          <p:cNvSpPr/>
          <p:nvPr/>
        </p:nvSpPr>
        <p:spPr>
          <a:xfrm>
            <a:off x="3428992" y="4500570"/>
            <a:ext cx="4572000" cy="1477328"/>
          </a:xfrm>
          <a:prstGeom prst="rect">
            <a:avLst/>
          </a:prstGeom>
        </p:spPr>
        <p:txBody>
          <a:bodyPr>
            <a:spAutoFit/>
          </a:bodyPr>
          <a:lstStyle/>
          <a:p>
            <a:r>
              <a:rPr lang="ru-RU" dirty="0">
                <a:solidFill>
                  <a:srgbClr val="FFFF00"/>
                </a:solidFill>
              </a:rPr>
              <a:t>На первом уроке математики в пятом классе нам рассказали о возникновении натуральных чисел. Нас это очень заинтересовало, и мы решили глубже изучить этот материал.</a:t>
            </a:r>
          </a:p>
        </p:txBody>
      </p:sp>
      <p:sp>
        <p:nvSpPr>
          <p:cNvPr id="6" name="Прямоугольник 5"/>
          <p:cNvSpPr/>
          <p:nvPr/>
        </p:nvSpPr>
        <p:spPr>
          <a:xfrm>
            <a:off x="3000364" y="214290"/>
            <a:ext cx="2000264"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t>Введение</a:t>
            </a:r>
            <a:endParaRPr lang="ru-RU"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214290"/>
            <a:ext cx="6858000" cy="5909310"/>
          </a:xfrm>
          <a:prstGeom prst="rect">
            <a:avLst/>
          </a:prstGeom>
        </p:spPr>
        <p:txBody>
          <a:bodyPr wrap="square">
            <a:spAutoFit/>
          </a:bodyPr>
          <a:lstStyle/>
          <a:p>
            <a:pPr fontAlgn="base"/>
            <a:r>
              <a:rPr lang="ru-RU" dirty="0">
                <a:solidFill>
                  <a:srgbClr val="FFFF00"/>
                </a:solidFill>
              </a:rPr>
              <a:t>ЗАКЛЮЧЕНИЕ</a:t>
            </a:r>
            <a:r>
              <a:rPr lang="ru-RU" dirty="0" smtClean="0">
                <a:solidFill>
                  <a:srgbClr val="FFFF00"/>
                </a:solidFill>
              </a:rPr>
              <a:t>.</a:t>
            </a:r>
          </a:p>
          <a:p>
            <a:pPr fontAlgn="base"/>
            <a:endParaRPr lang="ru-RU" dirty="0">
              <a:solidFill>
                <a:srgbClr val="FFFF00"/>
              </a:solidFill>
            </a:endParaRPr>
          </a:p>
          <a:p>
            <a:pPr fontAlgn="base"/>
            <a:r>
              <a:rPr lang="ru-RU" dirty="0">
                <a:solidFill>
                  <a:srgbClr val="FFFF00"/>
                </a:solidFill>
              </a:rPr>
              <a:t>Из литературных источников, во-первых, мы установили – как, когда, где и кем были придуманы цифры.</a:t>
            </a:r>
          </a:p>
          <a:p>
            <a:pPr fontAlgn="base"/>
            <a:r>
              <a:rPr lang="ru-RU" dirty="0">
                <a:solidFill>
                  <a:srgbClr val="FFFF00"/>
                </a:solidFill>
              </a:rPr>
              <a:t>Во-вторых, выявили, что мы пользуемся десятичной системой счета, потому что у нас десять пальцев.</a:t>
            </a:r>
          </a:p>
          <a:p>
            <a:pPr fontAlgn="base"/>
            <a:r>
              <a:rPr lang="ru-RU" dirty="0">
                <a:solidFill>
                  <a:srgbClr val="FFFF00"/>
                </a:solidFill>
              </a:rPr>
              <a:t>Система счета, которую мы используем сегодня, была изобретена в Индии тысячу лет назад. Арабские купцы распространили ее по всей Европе к 900 году. В этой системе использовались цифры 1, 2, 3, 4, 5, 6, 7, 8, 9 и 0. Это десятичная система, построенная на основе десятки.</a:t>
            </a:r>
          </a:p>
          <a:p>
            <a:pPr fontAlgn="base"/>
            <a:r>
              <a:rPr lang="ru-RU" dirty="0">
                <a:solidFill>
                  <a:srgbClr val="FFFF00"/>
                </a:solidFill>
              </a:rPr>
              <a:t>В-третьих, мы научились изображать числа теми способами, которыми пользовались наши предки</a:t>
            </a:r>
            <a:r>
              <a:rPr lang="ru-RU" dirty="0" smtClean="0">
                <a:solidFill>
                  <a:srgbClr val="FFFF00"/>
                </a:solidFill>
              </a:rPr>
              <a:t>. </a:t>
            </a:r>
            <a:r>
              <a:rPr lang="ru-RU" dirty="0">
                <a:solidFill>
                  <a:srgbClr val="FFFF00"/>
                </a:solidFill>
              </a:rPr>
              <a:t>XIII. XI. MCMCXY г.</a:t>
            </a:r>
          </a:p>
          <a:p>
            <a:pPr fontAlgn="base"/>
            <a:r>
              <a:rPr lang="ru-RU" dirty="0">
                <a:solidFill>
                  <a:srgbClr val="FFFF00"/>
                </a:solidFill>
              </a:rPr>
              <a:t>YIII. II. MCMCXYI г. –римскими цифрами;</a:t>
            </a:r>
          </a:p>
          <a:p>
            <a:pPr fontAlgn="base"/>
            <a:r>
              <a:rPr lang="ru-RU" dirty="0">
                <a:solidFill>
                  <a:srgbClr val="FFFF00"/>
                </a:solidFill>
              </a:rPr>
              <a:t>13.11.1995г.</a:t>
            </a:r>
          </a:p>
          <a:p>
            <a:pPr fontAlgn="base"/>
            <a:r>
              <a:rPr lang="ru-RU" dirty="0">
                <a:solidFill>
                  <a:srgbClr val="FFFF00"/>
                </a:solidFill>
              </a:rPr>
              <a:t>8.02.1996г. – современными цифрами.</a:t>
            </a:r>
          </a:p>
          <a:p>
            <a:pPr fontAlgn="base"/>
            <a:r>
              <a:rPr lang="ru-RU" dirty="0">
                <a:solidFill>
                  <a:srgbClr val="FFFF00"/>
                </a:solidFill>
              </a:rPr>
              <a:t>В дальнейшем полученные знания мы будем использовать на уроках математики и информатики. А также будем дальше стараться «открыть» еще какие-либо «секреты», которые связаны с числами.</a:t>
            </a:r>
          </a:p>
          <a:p>
            <a:pPr fontAlgn="base"/>
            <a:endParaRPr lang="ru-RU" dirty="0">
              <a:solidFill>
                <a:srgbClr val="FFFF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714356"/>
            <a:ext cx="6143652" cy="4832092"/>
          </a:xfrm>
          <a:prstGeom prst="rect">
            <a:avLst/>
          </a:prstGeom>
        </p:spPr>
        <p:txBody>
          <a:bodyPr wrap="square">
            <a:spAutoFit/>
          </a:bodyPr>
          <a:lstStyle/>
          <a:p>
            <a:pPr fontAlgn="base"/>
            <a:r>
              <a:rPr lang="ru-RU" sz="2800" dirty="0">
                <a:solidFill>
                  <a:srgbClr val="FFFF00"/>
                </a:solidFill>
              </a:rPr>
              <a:t>Цель работы – доказать, что числа появились в давние времена</a:t>
            </a:r>
            <a:r>
              <a:rPr lang="ru-RU" sz="2800" dirty="0" smtClean="0">
                <a:solidFill>
                  <a:srgbClr val="FFFF00"/>
                </a:solidFill>
              </a:rPr>
              <a:t>.</a:t>
            </a:r>
          </a:p>
          <a:p>
            <a:pPr fontAlgn="base"/>
            <a:endParaRPr lang="ru-RU" sz="2800" dirty="0">
              <a:solidFill>
                <a:srgbClr val="FFFF00"/>
              </a:solidFill>
            </a:endParaRPr>
          </a:p>
          <a:p>
            <a:pPr fontAlgn="base"/>
            <a:r>
              <a:rPr lang="ru-RU" sz="2800" dirty="0">
                <a:solidFill>
                  <a:srgbClr val="FFFF00"/>
                </a:solidFill>
              </a:rPr>
              <a:t>Задачи работы –</a:t>
            </a:r>
          </a:p>
          <a:p>
            <a:pPr fontAlgn="base"/>
            <a:r>
              <a:rPr lang="ru-RU" sz="2800" dirty="0">
                <a:solidFill>
                  <a:srgbClr val="FFFF00"/>
                </a:solidFill>
              </a:rPr>
              <a:t>1.установить где, когда и кем были придуманы первые числа;</a:t>
            </a:r>
          </a:p>
          <a:p>
            <a:pPr fontAlgn="base"/>
            <a:r>
              <a:rPr lang="ru-RU" sz="2800" dirty="0">
                <a:solidFill>
                  <a:srgbClr val="FFFF00"/>
                </a:solidFill>
              </a:rPr>
              <a:t>2. выявить какие бывают системы счисления;</a:t>
            </a:r>
          </a:p>
          <a:p>
            <a:pPr fontAlgn="base"/>
            <a:r>
              <a:rPr lang="ru-RU" sz="2800" dirty="0">
                <a:solidFill>
                  <a:srgbClr val="FFFF00"/>
                </a:solidFill>
              </a:rPr>
              <a:t>3. научиться изображать цифры теми способами, которыми пользовались наши предки.</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214290"/>
            <a:ext cx="7429552" cy="3139321"/>
          </a:xfrm>
          <a:prstGeom prst="rect">
            <a:avLst/>
          </a:prstGeom>
        </p:spPr>
        <p:txBody>
          <a:bodyPr wrap="square">
            <a:spAutoFit/>
          </a:bodyPr>
          <a:lstStyle/>
          <a:p>
            <a:pPr fontAlgn="base"/>
            <a:r>
              <a:rPr lang="ru-RU" i="1" dirty="0">
                <a:solidFill>
                  <a:srgbClr val="FFFF00"/>
                </a:solidFill>
              </a:rPr>
              <a:t>1. Арифметика каменного века.</a:t>
            </a:r>
            <a:endParaRPr lang="ru-RU" dirty="0">
              <a:solidFill>
                <a:srgbClr val="FFFF00"/>
              </a:solidFill>
            </a:endParaRPr>
          </a:p>
          <a:p>
            <a:pPr fontAlgn="base"/>
            <a:r>
              <a:rPr lang="ru-RU" dirty="0">
                <a:solidFill>
                  <a:srgbClr val="FFFF00"/>
                </a:solidFill>
              </a:rPr>
              <a:t>Сначала люди научились узнавать число предметов или животных, делая особые зарубки на счетных палочках, вести счет.</a:t>
            </a:r>
          </a:p>
          <a:p>
            <a:pPr fontAlgn="base"/>
            <a:r>
              <a:rPr lang="ru-RU" dirty="0">
                <a:solidFill>
                  <a:srgbClr val="FFFF00"/>
                </a:solidFill>
              </a:rPr>
              <a:t>Мысль о счете пришла людям в голову раньше, чем появились цифры. Люди могли сообщить друг другу, что в одном стаде животных больше чем в другом, а вот, сколько именно – сосчитать не умели.</a:t>
            </a:r>
          </a:p>
          <a:p>
            <a:pPr fontAlgn="base"/>
            <a:r>
              <a:rPr lang="ru-RU" dirty="0">
                <a:solidFill>
                  <a:srgbClr val="FFFF00"/>
                </a:solidFill>
              </a:rPr>
              <a:t>Древние люди не умели считать. Да и считать им было нечего, потому что предметов, которыми они пользовались – орудий труда, - было совсем немного: один топор, одно копье… Постепенно количество вещей увеличивалось, обмен ими все усложнялся и возникла потребность в счете.</a:t>
            </a:r>
          </a:p>
        </p:txBody>
      </p:sp>
      <p:sp>
        <p:nvSpPr>
          <p:cNvPr id="3" name="Прямоугольник 2"/>
          <p:cNvSpPr/>
          <p:nvPr/>
        </p:nvSpPr>
        <p:spPr>
          <a:xfrm>
            <a:off x="428596" y="3429000"/>
            <a:ext cx="6858000" cy="3139321"/>
          </a:xfrm>
          <a:prstGeom prst="rect">
            <a:avLst/>
          </a:prstGeom>
        </p:spPr>
        <p:txBody>
          <a:bodyPr wrap="square">
            <a:spAutoFit/>
          </a:bodyPr>
          <a:lstStyle/>
          <a:p>
            <a:r>
              <a:rPr lang="ru-RU" dirty="0">
                <a:solidFill>
                  <a:srgbClr val="FFFF00"/>
                </a:solidFill>
              </a:rPr>
              <a:t>Никто не знает, как впервые появилось число, как первобытный человек начал считать. Однако десятки тысяч лет назад первобытный человек собирал плоды деревьев, ходил на охоту, ловил рыбу, научился делать каменные топор и нож. И ему приходилось считать различные предметы, с которыми он встречался в повседневной жизни. Постепенно возникла необходимость отвечать на жизненно важные вопросы: по сколько плодов достанется каждому, чтобы хватило всем; сколько расходовать сегодня, чтобы оставить про запас; сколько нужно сделать ножей и т. п. Таким образом, сам не замечая, человек начал считать и вычислять.</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85720" y="285728"/>
            <a:ext cx="8572544" cy="4801314"/>
          </a:xfrm>
          <a:prstGeom prst="rect">
            <a:avLst/>
          </a:prstGeom>
        </p:spPr>
        <p:txBody>
          <a:bodyPr wrap="square">
            <a:spAutoFit/>
          </a:bodyPr>
          <a:lstStyle/>
          <a:p>
            <a:r>
              <a:rPr lang="ru-RU" dirty="0">
                <a:solidFill>
                  <a:srgbClr val="FFFF00"/>
                </a:solidFill>
              </a:rPr>
              <a:t>Несколько десятков лет назад ученые-археологи обнаружили стойбище древних людей. В нем они нашли волчью кость, на которой 30 тысяч лет тому назад какой-то древний охотник нанес 55 зарубок. Видно, что, делая эти зарубки, он считал по пальцам. Узор на кости состоял из 11 групп, по 5 зарубок в каждой. При этом первые 5 групп он отделил от остальных длинной чертой. Позднее в Сибири и других были найдены сделанные в ту далекую эпоху каменного века (каменные орудия) и украшения, на которых тоже были черточки и точки, сгруппированные по 3, по 5 или по 7. Много тысячелетий прошло с того времени. Но и сейчас швейцарские крестьяне, отправляя молоко на сыроварни, отмечают число фляг такими же зарубками. До сих пор в </a:t>
            </a:r>
            <a:r>
              <a:rPr lang="ru-RU" dirty="0">
                <a:solidFill>
                  <a:srgbClr val="FFFF00"/>
                </a:solidFill>
                <a:hlinkClick r:id="rId2" tooltip="Русский язык"/>
              </a:rPr>
              <a:t>русском языке</a:t>
            </a:r>
            <a:r>
              <a:rPr lang="ru-RU" dirty="0">
                <a:solidFill>
                  <a:srgbClr val="FFFF00"/>
                </a:solidFill>
              </a:rPr>
              <a:t> сохранилось слово «бирка». Теперь так называют дощечку с номером или надписью, которую привязывают к кулям с товаром, ящикам и тюкам и т. д. А еще двести –триста лет назад это слово означало совсем иное. Так называли куски дерева, на которых зарубками отмечали сумму долга и подати. Бирку с зарубками раскладывали пополам, после чего одна половинка оставалась у должника, а другая у сборщика податей. При </a:t>
            </a:r>
            <a:r>
              <a:rPr lang="ru-RU" dirty="0" smtClean="0">
                <a:solidFill>
                  <a:srgbClr val="FFFF00"/>
                </a:solidFill>
              </a:rPr>
              <a:t>счёте  </a:t>
            </a:r>
            <a:r>
              <a:rPr lang="ru-RU" dirty="0">
                <a:solidFill>
                  <a:srgbClr val="FFFF00"/>
                </a:solidFill>
              </a:rPr>
              <a:t>половинки складывали вместе, и это позволяло определить сумму долга или подати без спора и сложных вычислениях.</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358346" cy="7294305"/>
          </a:xfrm>
          <a:prstGeom prst="rect">
            <a:avLst/>
          </a:prstGeom>
        </p:spPr>
        <p:txBody>
          <a:bodyPr wrap="square">
            <a:spAutoFit/>
          </a:bodyPr>
          <a:lstStyle/>
          <a:p>
            <a:pPr fontAlgn="base"/>
            <a:r>
              <a:rPr lang="ru-RU" i="1" dirty="0">
                <a:solidFill>
                  <a:srgbClr val="FFFF00"/>
                </a:solidFill>
              </a:rPr>
              <a:t>2. Числа</a:t>
            </a:r>
            <a:r>
              <a:rPr lang="ru-RU" dirty="0">
                <a:solidFill>
                  <a:srgbClr val="FFFF00"/>
                </a:solidFill>
              </a:rPr>
              <a:t> </a:t>
            </a:r>
            <a:r>
              <a:rPr lang="ru-RU" i="1" dirty="0">
                <a:solidFill>
                  <a:srgbClr val="FFFF00"/>
                </a:solidFill>
              </a:rPr>
              <a:t>начинают</a:t>
            </a:r>
            <a:r>
              <a:rPr lang="ru-RU" dirty="0">
                <a:solidFill>
                  <a:srgbClr val="FFFF00"/>
                </a:solidFill>
              </a:rPr>
              <a:t> </a:t>
            </a:r>
            <a:r>
              <a:rPr lang="ru-RU" i="1" dirty="0">
                <a:solidFill>
                  <a:srgbClr val="FFFF00"/>
                </a:solidFill>
              </a:rPr>
              <a:t>получать</a:t>
            </a:r>
            <a:r>
              <a:rPr lang="ru-RU" dirty="0">
                <a:solidFill>
                  <a:srgbClr val="FFFF00"/>
                </a:solidFill>
              </a:rPr>
              <a:t> </a:t>
            </a:r>
            <a:r>
              <a:rPr lang="ru-RU" i="1" dirty="0">
                <a:solidFill>
                  <a:srgbClr val="FFFF00"/>
                </a:solidFill>
              </a:rPr>
              <a:t>имена</a:t>
            </a:r>
            <a:r>
              <a:rPr lang="ru-RU" dirty="0" smtClean="0">
                <a:solidFill>
                  <a:srgbClr val="FFFF00"/>
                </a:solidFill>
              </a:rPr>
              <a:t>.</a:t>
            </a:r>
          </a:p>
          <a:p>
            <a:pPr fontAlgn="base"/>
            <a:endParaRPr lang="ru-RU" dirty="0">
              <a:solidFill>
                <a:srgbClr val="FFFF00"/>
              </a:solidFill>
            </a:endParaRPr>
          </a:p>
          <a:p>
            <a:pPr fontAlgn="base"/>
            <a:r>
              <a:rPr lang="ru-RU" dirty="0">
                <a:solidFill>
                  <a:srgbClr val="FFFF00"/>
                </a:solidFill>
              </a:rPr>
              <a:t>Они могли представить себе такие числа как один, два, три. Все другие числа они означали понятием «Много». Именно так считают и сейчас некоторые племена, живущие в джунглях </a:t>
            </a:r>
            <a:r>
              <a:rPr lang="ru-RU" dirty="0">
                <a:solidFill>
                  <a:srgbClr val="FFFF00"/>
                </a:solidFill>
                <a:hlinkClick r:id="rId2" tooltip="Южная Америка"/>
              </a:rPr>
              <a:t>Южной Америки</a:t>
            </a:r>
            <a:r>
              <a:rPr lang="ru-RU" dirty="0">
                <a:solidFill>
                  <a:srgbClr val="FFFF00"/>
                </a:solidFill>
              </a:rPr>
              <a:t>.</a:t>
            </a:r>
          </a:p>
          <a:p>
            <a:pPr fontAlgn="base"/>
            <a:r>
              <a:rPr lang="ru-RU" dirty="0">
                <a:solidFill>
                  <a:srgbClr val="FFFF00"/>
                </a:solidFill>
              </a:rPr>
              <a:t>Ещё недавно существовали племена, в языке которых были названия только двух чисел: «один» и «два». Туземцы островов, расположенных в </a:t>
            </a:r>
            <a:r>
              <a:rPr lang="ru-RU" dirty="0" err="1">
                <a:solidFill>
                  <a:srgbClr val="FFFF00"/>
                </a:solidFill>
              </a:rPr>
              <a:t>Торресовом</a:t>
            </a:r>
            <a:r>
              <a:rPr lang="ru-RU" dirty="0">
                <a:solidFill>
                  <a:srgbClr val="FFFF00"/>
                </a:solidFill>
              </a:rPr>
              <a:t> проливе, знали два числа: «</a:t>
            </a:r>
            <a:r>
              <a:rPr lang="ru-RU" dirty="0" err="1">
                <a:solidFill>
                  <a:srgbClr val="FFFF00"/>
                </a:solidFill>
              </a:rPr>
              <a:t>урапун</a:t>
            </a:r>
            <a:r>
              <a:rPr lang="ru-RU" dirty="0">
                <a:solidFill>
                  <a:srgbClr val="FFFF00"/>
                </a:solidFill>
              </a:rPr>
              <a:t>» - один, «</a:t>
            </a:r>
            <a:r>
              <a:rPr lang="ru-RU" dirty="0" err="1">
                <a:solidFill>
                  <a:srgbClr val="FFFF00"/>
                </a:solidFill>
              </a:rPr>
              <a:t>окоза</a:t>
            </a:r>
            <a:r>
              <a:rPr lang="ru-RU" dirty="0">
                <a:solidFill>
                  <a:srgbClr val="FFFF00"/>
                </a:solidFill>
              </a:rPr>
              <a:t>» - два и умели считать до шести. Островитяне считали так: «</a:t>
            </a:r>
            <a:r>
              <a:rPr lang="ru-RU" dirty="0" err="1">
                <a:solidFill>
                  <a:srgbClr val="FFFF00"/>
                </a:solidFill>
              </a:rPr>
              <a:t>окоза-урапун</a:t>
            </a:r>
            <a:r>
              <a:rPr lang="ru-RU" dirty="0">
                <a:solidFill>
                  <a:srgbClr val="FFFF00"/>
                </a:solidFill>
              </a:rPr>
              <a:t>» - три, «</a:t>
            </a:r>
            <a:r>
              <a:rPr lang="ru-RU" dirty="0" err="1">
                <a:solidFill>
                  <a:srgbClr val="FFFF00"/>
                </a:solidFill>
              </a:rPr>
              <a:t>окоза-окоза</a:t>
            </a:r>
            <a:r>
              <a:rPr lang="ru-RU" dirty="0">
                <a:solidFill>
                  <a:srgbClr val="FFFF00"/>
                </a:solidFill>
              </a:rPr>
              <a:t>» - четыре, «</a:t>
            </a:r>
            <a:r>
              <a:rPr lang="ru-RU" dirty="0" err="1">
                <a:solidFill>
                  <a:srgbClr val="FFFF00"/>
                </a:solidFill>
              </a:rPr>
              <a:t>окоза-окоза-урапун</a:t>
            </a:r>
            <a:r>
              <a:rPr lang="ru-RU" dirty="0">
                <a:solidFill>
                  <a:srgbClr val="FFFF00"/>
                </a:solidFill>
              </a:rPr>
              <a:t>» - пять, «</a:t>
            </a:r>
            <a:r>
              <a:rPr lang="ru-RU" dirty="0" err="1">
                <a:solidFill>
                  <a:srgbClr val="FFFF00"/>
                </a:solidFill>
              </a:rPr>
              <a:t>окоза-окоза-окоза</a:t>
            </a:r>
            <a:r>
              <a:rPr lang="ru-RU" dirty="0">
                <a:solidFill>
                  <a:srgbClr val="FFFF00"/>
                </a:solidFill>
              </a:rPr>
              <a:t>» - шесть. О числах, начиная с 7, туземцы говорили «много», «множество». Наши предки, наверняка, тоже начинали с этого. В старинных пословицах и поговорках как, например, «Семеро одного не ждут», «Семь бед – один ответ», «У семи нянек дитя без глазу», «Один с сошкой, семеро с ложкой» 7 тоже означало «много</a:t>
            </a:r>
            <a:r>
              <a:rPr lang="ru-RU" dirty="0" smtClean="0">
                <a:solidFill>
                  <a:srgbClr val="FFFF00"/>
                </a:solidFill>
              </a:rPr>
              <a:t>». </a:t>
            </a:r>
            <a:r>
              <a:rPr lang="ru-RU" dirty="0">
                <a:solidFill>
                  <a:srgbClr val="FFFF00"/>
                </a:solidFill>
              </a:rPr>
              <a:t>В древние времена, когда человек хотел показать, сколькими животными он владел, он клал в большой мешок столько камешков, сколько у него было животных. Чем больше животных, тем больше камешков. Отсюда и произошло слово «калькулятор», «</a:t>
            </a:r>
            <a:r>
              <a:rPr lang="ru-RU" dirty="0" err="1">
                <a:solidFill>
                  <a:srgbClr val="FFFF00"/>
                </a:solidFill>
              </a:rPr>
              <a:t>калькулюс</a:t>
            </a:r>
            <a:r>
              <a:rPr lang="ru-RU" dirty="0">
                <a:solidFill>
                  <a:srgbClr val="FFFF00"/>
                </a:solidFill>
              </a:rPr>
              <a:t>» по </a:t>
            </a:r>
            <a:r>
              <a:rPr lang="ru-RU" dirty="0" err="1">
                <a:solidFill>
                  <a:srgbClr val="FFFF00"/>
                </a:solidFill>
              </a:rPr>
              <a:t>латински</a:t>
            </a:r>
            <a:r>
              <a:rPr lang="ru-RU" dirty="0">
                <a:solidFill>
                  <a:srgbClr val="FFFF00"/>
                </a:solidFill>
              </a:rPr>
              <a:t> означает «камень».</a:t>
            </a:r>
          </a:p>
          <a:p>
            <a:pPr fontAlgn="base"/>
            <a:r>
              <a:rPr lang="ru-RU" dirty="0">
                <a:solidFill>
                  <a:srgbClr val="FFFF00"/>
                </a:solidFill>
              </a:rPr>
              <a:t>Сначала считали на пальцах. Когда пальцы на одной руке кончались, переходили на другую, а если на двух руках не хватало, переходили на ноги. Поэтому, если в те времена кто-то хвалился, что у него «две руки и одна нога кур», это означало, что у него пятнадцать кур, а если это называлось «весь человек», то есть две руки и две ноги.</a:t>
            </a:r>
          </a:p>
          <a:p>
            <a:pPr fontAlgn="base"/>
            <a:r>
              <a:rPr lang="ru-RU" dirty="0">
                <a:solidFill>
                  <a:srgbClr val="FFFF00"/>
                </a:solidFill>
              </a:rPr>
              <a:t>Перуанские инки вели счет животных и урожая, завязывая узелки на ремешках или шнурках разной длины и цвета (Рис. 1). Эти узелки назывались кипу. У некоторых богатеев скапливалось по несколько метров этой веревочной «счетной книги», попробуй, вспомни через год, что означают 4 узелочка </a:t>
            </a:r>
            <a:r>
              <a:rPr lang="ru-RU" dirty="0" err="1">
                <a:solidFill>
                  <a:srgbClr val="FFFF00"/>
                </a:solidFill>
              </a:rPr>
              <a:t>шнурочке</a:t>
            </a:r>
            <a:r>
              <a:rPr lang="ru-RU" dirty="0">
                <a:solidFill>
                  <a:srgbClr val="FFFF00"/>
                </a:solidFill>
              </a:rPr>
              <a:t>! Поэтому того, кто завязывал узелки, называли </a:t>
            </a:r>
            <a:r>
              <a:rPr lang="ru-RU" dirty="0" err="1">
                <a:solidFill>
                  <a:srgbClr val="FFFF00"/>
                </a:solidFill>
              </a:rPr>
              <a:t>вспоминателем</a:t>
            </a:r>
            <a:r>
              <a:rPr lang="ru-RU" dirty="0">
                <a:solidFill>
                  <a:srgbClr val="FFFF00"/>
                </a:solidFill>
              </a:rPr>
              <a:t>.</a:t>
            </a:r>
          </a:p>
          <a:p>
            <a:pPr fontAlgn="base"/>
            <a:endParaRPr lang="ru-RU" dirty="0">
              <a:solidFill>
                <a:srgbClr val="FFFF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s://pandia.ru/text/78/415/images/image002_107.jpg"/>
          <p:cNvPicPr>
            <a:picLocks noChangeAspect="1" noChangeArrowheads="1"/>
          </p:cNvPicPr>
          <p:nvPr/>
        </p:nvPicPr>
        <p:blipFill>
          <a:blip r:embed="rId2"/>
          <a:srcRect/>
          <a:stretch>
            <a:fillRect/>
          </a:stretch>
        </p:blipFill>
        <p:spPr bwMode="auto">
          <a:xfrm>
            <a:off x="357158" y="357166"/>
            <a:ext cx="5947177" cy="3171829"/>
          </a:xfrm>
          <a:prstGeom prst="rect">
            <a:avLst/>
          </a:prstGeom>
          <a:noFill/>
        </p:spPr>
      </p:pic>
      <p:sp>
        <p:nvSpPr>
          <p:cNvPr id="3" name="Прямоугольник 2"/>
          <p:cNvSpPr/>
          <p:nvPr/>
        </p:nvSpPr>
        <p:spPr>
          <a:xfrm>
            <a:off x="500034" y="3714752"/>
            <a:ext cx="2214578" cy="369332"/>
          </a:xfrm>
          <a:prstGeom prst="rect">
            <a:avLst/>
          </a:prstGeom>
        </p:spPr>
        <p:txBody>
          <a:bodyPr wrap="square">
            <a:spAutoFit/>
          </a:bodyPr>
          <a:lstStyle/>
          <a:p>
            <a:r>
              <a:rPr lang="ru-RU" dirty="0">
                <a:solidFill>
                  <a:srgbClr val="FFFF00"/>
                </a:solidFill>
              </a:rPr>
              <a:t>Рис. 1.</a:t>
            </a:r>
          </a:p>
        </p:txBody>
      </p:sp>
      <p:sp>
        <p:nvSpPr>
          <p:cNvPr id="4" name="Прямоугольник 3"/>
          <p:cNvSpPr/>
          <p:nvPr/>
        </p:nvSpPr>
        <p:spPr>
          <a:xfrm>
            <a:off x="500034" y="4357694"/>
            <a:ext cx="6715156" cy="2031325"/>
          </a:xfrm>
          <a:prstGeom prst="rect">
            <a:avLst/>
          </a:prstGeom>
        </p:spPr>
        <p:txBody>
          <a:bodyPr wrap="square">
            <a:spAutoFit/>
          </a:bodyPr>
          <a:lstStyle/>
          <a:p>
            <a:r>
              <a:rPr lang="ru-RU" dirty="0">
                <a:solidFill>
                  <a:srgbClr val="FFFF00"/>
                </a:solidFill>
              </a:rPr>
              <a:t>Первыми придумали запись чисел древние шумеры. Они пользовались всего двумя цифрами. Вертикальная чёрточка обозначала одну единицу, а угол из двух лежачих чёрточек – десять. Эти чёрточки у них получались в виде клиньев, потому что они писали острой палочкой на сырых глиняных дощечках, которые потом сушили и обжигали. Вот так выглядели эти дощечки (Рис. 2)</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s://pandia.ru/text/78/415/images/image003_80.jpg"/>
          <p:cNvPicPr>
            <a:picLocks noChangeAspect="1" noChangeArrowheads="1"/>
          </p:cNvPicPr>
          <p:nvPr/>
        </p:nvPicPr>
        <p:blipFill>
          <a:blip r:embed="rId2"/>
          <a:srcRect/>
          <a:stretch>
            <a:fillRect/>
          </a:stretch>
        </p:blipFill>
        <p:spPr bwMode="auto">
          <a:xfrm>
            <a:off x="357158" y="285728"/>
            <a:ext cx="6500858" cy="3066009"/>
          </a:xfrm>
          <a:prstGeom prst="rect">
            <a:avLst/>
          </a:prstGeom>
          <a:noFill/>
        </p:spPr>
      </p:pic>
      <p:sp>
        <p:nvSpPr>
          <p:cNvPr id="3" name="Прямоугольник 2"/>
          <p:cNvSpPr/>
          <p:nvPr/>
        </p:nvSpPr>
        <p:spPr>
          <a:xfrm>
            <a:off x="500034" y="3500438"/>
            <a:ext cx="827471" cy="369332"/>
          </a:xfrm>
          <a:prstGeom prst="rect">
            <a:avLst/>
          </a:prstGeom>
        </p:spPr>
        <p:txBody>
          <a:bodyPr wrap="none">
            <a:spAutoFit/>
          </a:bodyPr>
          <a:lstStyle/>
          <a:p>
            <a:r>
              <a:rPr lang="ru-RU" dirty="0">
                <a:solidFill>
                  <a:srgbClr val="FFFF00"/>
                </a:solidFill>
              </a:rPr>
              <a:t>Рис. 2</a:t>
            </a:r>
            <a:r>
              <a:rPr lang="ru-RU" dirty="0"/>
              <a:t>.</a:t>
            </a:r>
          </a:p>
        </p:txBody>
      </p:sp>
      <p:sp>
        <p:nvSpPr>
          <p:cNvPr id="5" name="Прямоугольник 4"/>
          <p:cNvSpPr/>
          <p:nvPr/>
        </p:nvSpPr>
        <p:spPr>
          <a:xfrm>
            <a:off x="357158" y="4000504"/>
            <a:ext cx="6286528" cy="2308324"/>
          </a:xfrm>
          <a:prstGeom prst="rect">
            <a:avLst/>
          </a:prstGeom>
        </p:spPr>
        <p:txBody>
          <a:bodyPr wrap="square">
            <a:spAutoFit/>
          </a:bodyPr>
          <a:lstStyle/>
          <a:p>
            <a:pPr fontAlgn="base"/>
            <a:r>
              <a:rPr lang="ru-RU" dirty="0">
                <a:solidFill>
                  <a:srgbClr val="FFFF00"/>
                </a:solidFill>
              </a:rPr>
              <a:t>После счета по зарубкам люди изобрели особые символы, названные цифрами. Они стали применяться для обозначения различных количеств каких-либо предметов. Разные цивилизации создавали свои собственные цифры.</a:t>
            </a:r>
          </a:p>
          <a:p>
            <a:pPr fontAlgn="base"/>
            <a:r>
              <a:rPr lang="ru-RU" dirty="0">
                <a:solidFill>
                  <a:srgbClr val="FFFF00"/>
                </a:solidFill>
              </a:rPr>
              <a:t>Так, например, в древней египетской нумерации, зародившейся более 5000 лет назад, существовали особые знаки (иероглифы) для записи чисел 1, 10, 100, 1000, …: (Рис. 3).</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s://pandia.ru/text/78/415/images/image004_60.jpg"/>
          <p:cNvPicPr>
            <a:picLocks noChangeAspect="1" noChangeArrowheads="1"/>
          </p:cNvPicPr>
          <p:nvPr/>
        </p:nvPicPr>
        <p:blipFill>
          <a:blip r:embed="rId2"/>
          <a:srcRect/>
          <a:stretch>
            <a:fillRect/>
          </a:stretch>
        </p:blipFill>
        <p:spPr bwMode="auto">
          <a:xfrm>
            <a:off x="357158" y="500042"/>
            <a:ext cx="7792138" cy="1571636"/>
          </a:xfrm>
          <a:prstGeom prst="rect">
            <a:avLst/>
          </a:prstGeom>
          <a:noFill/>
        </p:spPr>
      </p:pic>
      <p:sp>
        <p:nvSpPr>
          <p:cNvPr id="3" name="Прямоугольник 2"/>
          <p:cNvSpPr/>
          <p:nvPr/>
        </p:nvSpPr>
        <p:spPr>
          <a:xfrm>
            <a:off x="428596" y="2285992"/>
            <a:ext cx="769763" cy="369332"/>
          </a:xfrm>
          <a:prstGeom prst="rect">
            <a:avLst/>
          </a:prstGeom>
        </p:spPr>
        <p:txBody>
          <a:bodyPr wrap="none">
            <a:spAutoFit/>
          </a:bodyPr>
          <a:lstStyle/>
          <a:p>
            <a:r>
              <a:rPr lang="ru-RU" dirty="0">
                <a:solidFill>
                  <a:srgbClr val="FFFF00"/>
                </a:solidFill>
              </a:rPr>
              <a:t>Рис. 3</a:t>
            </a:r>
          </a:p>
        </p:txBody>
      </p:sp>
      <p:sp>
        <p:nvSpPr>
          <p:cNvPr id="4" name="Прямоугольник 3"/>
          <p:cNvSpPr/>
          <p:nvPr/>
        </p:nvSpPr>
        <p:spPr>
          <a:xfrm>
            <a:off x="428596" y="2786058"/>
            <a:ext cx="6286528" cy="1200329"/>
          </a:xfrm>
          <a:prstGeom prst="rect">
            <a:avLst/>
          </a:prstGeom>
        </p:spPr>
        <p:txBody>
          <a:bodyPr wrap="square">
            <a:spAutoFit/>
          </a:bodyPr>
          <a:lstStyle/>
          <a:p>
            <a:r>
              <a:rPr lang="ru-RU" dirty="0">
                <a:solidFill>
                  <a:srgbClr val="FFFF00"/>
                </a:solidFill>
              </a:rPr>
              <a:t>Для того чтобы изобразить, например, целое число 23145, достаточно записать в ряд два иероглифа, изображающие десять тысяч, затем три иероглифа для тысячи, один – для ста, четыре – для десяти и пять иероглифов для единицы: (Рис.4).</a:t>
            </a:r>
          </a:p>
        </p:txBody>
      </p:sp>
      <p:pic>
        <p:nvPicPr>
          <p:cNvPr id="22532" name="Picture 4" descr="https://pandia.ru/text/78/415/images/image005_61.jpg"/>
          <p:cNvPicPr>
            <a:picLocks noChangeAspect="1" noChangeArrowheads="1"/>
          </p:cNvPicPr>
          <p:nvPr/>
        </p:nvPicPr>
        <p:blipFill>
          <a:blip r:embed="rId3"/>
          <a:srcRect/>
          <a:stretch>
            <a:fillRect/>
          </a:stretch>
        </p:blipFill>
        <p:spPr bwMode="auto">
          <a:xfrm>
            <a:off x="428596" y="4071942"/>
            <a:ext cx="5619750" cy="1143001"/>
          </a:xfrm>
          <a:prstGeom prst="rect">
            <a:avLst/>
          </a:prstGeom>
          <a:noFill/>
        </p:spPr>
      </p:pic>
      <p:sp>
        <p:nvSpPr>
          <p:cNvPr id="6" name="Прямоугольник 5"/>
          <p:cNvSpPr/>
          <p:nvPr/>
        </p:nvSpPr>
        <p:spPr>
          <a:xfrm>
            <a:off x="500034" y="5429264"/>
            <a:ext cx="827471" cy="369332"/>
          </a:xfrm>
          <a:prstGeom prst="rect">
            <a:avLst/>
          </a:prstGeom>
        </p:spPr>
        <p:txBody>
          <a:bodyPr wrap="none">
            <a:spAutoFit/>
          </a:bodyPr>
          <a:lstStyle/>
          <a:p>
            <a:r>
              <a:rPr lang="ru-RU" dirty="0">
                <a:solidFill>
                  <a:srgbClr val="FFFF00"/>
                </a:solidFill>
              </a:rPr>
              <a:t>Рис. 4</a:t>
            </a:r>
            <a:r>
              <a:rPr lang="ru-RU" dirty="0"/>
              <a:t>.</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92</TotalTime>
  <Words>1790</Words>
  <Application>Microsoft Office PowerPoint</Application>
  <PresentationFormat>Экран (4:3)</PresentationFormat>
  <Paragraphs>93</Paragraphs>
  <Slides>20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Апекс</vt:lpstr>
      <vt:lpstr> «ИСТОРИЯ ВОЗНИКНОВЕНИЯ НАТУРАЛЬНЫХ ЧИСЕЛ»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«ИСТОРИЯ ВОЗНИКНОВЕНИЯ НАТУРАЛЬНЫХ ЧИСЕЛ»  </dc:title>
  <dc:creator>школа</dc:creator>
  <cp:lastModifiedBy>школа</cp:lastModifiedBy>
  <cp:revision>1</cp:revision>
  <dcterms:created xsi:type="dcterms:W3CDTF">2018-10-29T08:11:51Z</dcterms:created>
  <dcterms:modified xsi:type="dcterms:W3CDTF">2018-10-29T09:44:37Z</dcterms:modified>
</cp:coreProperties>
</file>