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0" r:id="rId13"/>
    <p:sldId id="268" r:id="rId14"/>
    <p:sldId id="261" r:id="rId15"/>
    <p:sldId id="269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0683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cap="all" dirty="0" smtClean="0">
                <a:solidFill>
                  <a:srgbClr val="002060"/>
                </a:solidFill>
                <a:latin typeface="Bookman Old Style" pitchFamily="18" charset="0"/>
              </a:rPr>
              <a:t>История возникновения ГТО</a:t>
            </a:r>
            <a:endParaRPr lang="ru-RU" sz="3600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pic>
        <p:nvPicPr>
          <p:cNvPr id="6146" name="Picture 2" descr="C:\Users\Золушка\Desktop\Давиденко И.Н\gol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1632"/>
            <a:ext cx="5070326" cy="507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109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32500" lnSpcReduction="20000"/>
          </a:bodyPr>
          <a:lstStyle/>
          <a:p>
            <a:r>
              <a:rPr lang="ru-RU" sz="4900" dirty="0">
                <a:solidFill>
                  <a:schemeClr val="tx1"/>
                </a:solidFill>
              </a:rPr>
              <a:t>Идеи и принципы ГТО получили свое дальнейшее развитие в Единой спортивной классификации (ЕВСК), созданной в 1935 — 1937 гг.</a:t>
            </a:r>
          </a:p>
          <a:p>
            <a:r>
              <a:rPr lang="ru-RU" sz="4900" dirty="0">
                <a:solidFill>
                  <a:schemeClr val="tx1"/>
                </a:solidFill>
              </a:rPr>
              <a:t>Это повлекло за собой введение разрядных норм, спортивных званий. Классификация дала возможность установить единые принципы определения спортивной подготовки на всей территории СССР. Физкультурный комплекс ГТО был органически связан с Единой Всесоюзной спортивной классификацией, определяющей последовательность роста мастерства, уровень подготовленности спортсменов и развития их достижений от массовых спортивных разрядов до высших классификационных категорий. Спортивные разряды и звания присваивались при условии выполнения спортсменами норм и требований физкультурного комплекса ГТО по 10 видам спорта:</a:t>
            </a:r>
          </a:p>
          <a:p>
            <a:r>
              <a:rPr lang="ru-RU" sz="4900" dirty="0">
                <a:solidFill>
                  <a:schemeClr val="tx1"/>
                </a:solidFill>
              </a:rPr>
              <a:t>легкой атлетике;</a:t>
            </a:r>
          </a:p>
          <a:p>
            <a:r>
              <a:rPr lang="ru-RU" sz="4900" dirty="0">
                <a:solidFill>
                  <a:schemeClr val="tx1"/>
                </a:solidFill>
              </a:rPr>
              <a:t>гимнастике;</a:t>
            </a:r>
          </a:p>
          <a:p>
            <a:r>
              <a:rPr lang="ru-RU" sz="4900" dirty="0">
                <a:solidFill>
                  <a:schemeClr val="tx1"/>
                </a:solidFill>
              </a:rPr>
              <a:t>тяжелой атлетике;</a:t>
            </a:r>
          </a:p>
          <a:p>
            <a:r>
              <a:rPr lang="ru-RU" sz="4900" dirty="0">
                <a:solidFill>
                  <a:schemeClr val="tx1"/>
                </a:solidFill>
              </a:rPr>
              <a:t>боксу;</a:t>
            </a:r>
          </a:p>
          <a:p>
            <a:r>
              <a:rPr lang="ru-RU" sz="4900" dirty="0">
                <a:solidFill>
                  <a:schemeClr val="tx1"/>
                </a:solidFill>
              </a:rPr>
              <a:t>борьбе;</a:t>
            </a:r>
          </a:p>
          <a:p>
            <a:r>
              <a:rPr lang="ru-RU" sz="4900" dirty="0">
                <a:solidFill>
                  <a:schemeClr val="tx1"/>
                </a:solidFill>
              </a:rPr>
              <a:t>плаванию;</a:t>
            </a:r>
          </a:p>
          <a:p>
            <a:r>
              <a:rPr lang="ru-RU" sz="4900" dirty="0">
                <a:solidFill>
                  <a:schemeClr val="tx1"/>
                </a:solidFill>
              </a:rPr>
              <a:t>теннису;</a:t>
            </a:r>
          </a:p>
          <a:p>
            <a:r>
              <a:rPr lang="ru-RU" sz="4900" dirty="0">
                <a:solidFill>
                  <a:schemeClr val="tx1"/>
                </a:solidFill>
              </a:rPr>
              <a:t>фехтованию;</a:t>
            </a:r>
          </a:p>
          <a:p>
            <a:r>
              <a:rPr lang="ru-RU" sz="4900" dirty="0">
                <a:solidFill>
                  <a:schemeClr val="tx1"/>
                </a:solidFill>
              </a:rPr>
              <a:t>конькобежному;</a:t>
            </a:r>
          </a:p>
          <a:p>
            <a:r>
              <a:rPr lang="ru-RU" sz="4900" dirty="0" err="1">
                <a:solidFill>
                  <a:schemeClr val="tx1"/>
                </a:solidFill>
              </a:rPr>
              <a:t>cтрелковому</a:t>
            </a:r>
            <a:r>
              <a:rPr lang="ru-RU" sz="4900" dirty="0">
                <a:solidFill>
                  <a:schemeClr val="tx1"/>
                </a:solidFill>
              </a:rPr>
              <a:t> спорту.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Притягательная сила комплекса ГТО открыла дорогу в спорт миллионам советских девушек и юношей. С выполнения нормативов комплекса ГТО начали свой путь знаменитые советские спортсмены, победители крупнейших международных соревнований. С 1938 года начали проводиться Всесоюзные соревнования по различным программам многоборья ГТО: первенства СССР и ВЦСПС (1938 — 1939, 1949 — 1951), чемпионаты СССР и первенства ВЦСПС (1974 — 1982), чемпионаты СССР (1989 — 1991).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52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32500" lnSpcReduction="20000"/>
          </a:bodyPr>
          <a:lstStyle/>
          <a:p>
            <a:r>
              <a:rPr lang="ru-RU" sz="5500" b="1" cap="all" dirty="0">
                <a:solidFill>
                  <a:schemeClr val="tx1"/>
                </a:solidFill>
              </a:rPr>
              <a:t>ОСНОВНЫЕ ИЗМЕНЕНИЯ ВСЕСОЮЗНОГО ФИЗКУЛЬТУРНОГО КОМПЛЕКСА «ГОТОВ К ТРУДУ И ОБОРОНЕ СССР» (ГТО</a:t>
            </a:r>
            <a:r>
              <a:rPr lang="ru-RU" sz="5500" b="1" cap="all" dirty="0" smtClean="0">
                <a:solidFill>
                  <a:schemeClr val="tx1"/>
                </a:solidFill>
              </a:rPr>
              <a:t>)</a:t>
            </a:r>
          </a:p>
          <a:p>
            <a:endParaRPr lang="ru-RU" sz="5500" b="1" cap="all" dirty="0">
              <a:solidFill>
                <a:schemeClr val="tx1"/>
              </a:solidFill>
            </a:endParaRPr>
          </a:p>
          <a:p>
            <a:r>
              <a:rPr lang="ru-RU" sz="4900" dirty="0">
                <a:solidFill>
                  <a:schemeClr val="tx1"/>
                </a:solidFill>
              </a:rPr>
              <a:t>За время существования комплекса его нормативную часть не раз изменяли. Наиболее крупные изменения вносились в 1940, 1947, 1955, 1965 и 1972 годах.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К концу 30-х годов, когда комплекс ГТО находился на пике популярности, встал вопрос об улучшении его содержания. Нормативы тщательно обсуждались научными и практическими работниками физического воспитания, что привело в 1939 году разработке новых норм комплекса ГТО, которые 26 ноября 1939 года были утверждены специальным постановлением Совета Народных Комиссаров СССР «О введении нового физкультурного комплекса «Готов к труду и обороне СССР».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Вступивший в действие с 1 января 1940 года новый комплекс ГТО содержал не только обязательные нормы, но и испытания по выбору, что обеспечивало, по мнению разработчиков, сочетание общей физической подготовки со спортивной специализацией. Включение в комплекс обязательных норм обеспечивало овладение навыками бега, плавания, передвижения на лыжах, стрельбы и преодоления препятствий. Кроме того, каждый участник комплекса ГТО должен был по своему выбору выполнить упражнения из различных видов спорта, способствовавшие совершенствованию силы, быстроты, ловкости и выносливости.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По сравнению с предыдущим комплексом количество нормативов было значительно уменьшено.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В комплексы БГТО и ГТО II ступени входили две ступени на «выполнено» и «отлично». Было установлено повторное выполнения норм для значкистов ГТО II ступени при переходе в следующую возрастную группу, а нормы по выбору для получения такого значка с отличием приравнивались к нормам третьего разряда Всесоюзной спортивной классификации.</a:t>
            </a:r>
          </a:p>
          <a:p>
            <a:r>
              <a:rPr lang="ru-RU" sz="4900" dirty="0">
                <a:solidFill>
                  <a:schemeClr val="tx1"/>
                </a:solidFill>
              </a:rPr>
              <a:t>Жизнь показала, что структура комплекса ГТО 1939 года, несомненно, была для того времени прогрессивной и актуальной.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852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b="1" cap="all" dirty="0" smtClean="0"/>
              <a:t>1941-1945</a:t>
            </a:r>
            <a:br>
              <a:rPr lang="ru-RU" sz="3200" b="1" cap="all" dirty="0" smtClean="0"/>
            </a:br>
            <a:r>
              <a:rPr lang="ru-RU" sz="3200" b="1" cap="all" dirty="0" smtClean="0">
                <a:solidFill>
                  <a:srgbClr val="FF0000"/>
                </a:solidFill>
              </a:rPr>
              <a:t>КОМПЛЕКС </a:t>
            </a:r>
            <a:r>
              <a:rPr lang="ru-RU" sz="3200" b="1" cap="all" dirty="0">
                <a:solidFill>
                  <a:srgbClr val="FF0000"/>
                </a:solidFill>
              </a:rPr>
              <a:t>ГТО И ВЕЛИКАЯ ОТЕЧЕСТВЕННАЯ ВОЙНА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Перед Великой Отечественной войной подготовку в ОСОАВИАХИМ прошли до 80% военнослужащих сухопутных войск и флота и до 100% авиации. В 1938 году в одном из писем Сталин писал: «...Нужно весь наш народ держать в состоянии мобилизационной готовности перед лицом опасности военного нападения, чтобы никакая „случайность“ и никакие фокусы наших внешних врагов не могли застигнуть нас врасплох...».</a:t>
            </a:r>
          </a:p>
          <a:p>
            <a:r>
              <a:rPr lang="ru-RU" dirty="0">
                <a:solidFill>
                  <a:schemeClr val="tx1"/>
                </a:solidFill>
              </a:rPr>
              <a:t>Патриотическая целеустремленность и практическое содержание комплекса ГТО прошли суровую проверку в огне Великой Отечественной войны.</a:t>
            </a:r>
          </a:p>
          <a:p>
            <a:r>
              <a:rPr lang="ru-RU" dirty="0">
                <a:solidFill>
                  <a:schemeClr val="tx1"/>
                </a:solidFill>
              </a:rPr>
              <a:t>Когда перед всеми физкультурными организациями страны стала задача массовой военно-физической подготовки населения, комплекс ГТО стал одним из важнейших инструментов.</a:t>
            </a:r>
          </a:p>
          <a:p>
            <a:r>
              <a:rPr lang="ru-RU" dirty="0">
                <a:solidFill>
                  <a:schemeClr val="tx1"/>
                </a:solidFill>
              </a:rPr>
              <a:t>Благодаря ГТО миллионы советских людей получили навыки маршевой, лыжной, стрелковой подготовки, плавания, метания гранат, преодоления водных преград и препятствий. Это помогло им в минимальные сроки овладеть военным делом, стать снайперами, разведчиками, танкистами, летчиками. Скромный значок ГТО для многих из них стал первой наградой, к которой позднее добавились ордена за трудовые и боевые заслуги.</a:t>
            </a:r>
          </a:p>
          <a:p>
            <a:r>
              <a:rPr lang="ru-RU" dirty="0">
                <a:solidFill>
                  <a:schemeClr val="tx1"/>
                </a:solidFill>
              </a:rPr>
              <a:t>Значкисты ГТО, овладевшие военно-прикладными двигательными навыками, добровольно уходили на фронт, успешно действовали в партизанских отрядах.</a:t>
            </a:r>
          </a:p>
          <a:p>
            <a:r>
              <a:rPr lang="ru-RU" dirty="0">
                <a:solidFill>
                  <a:schemeClr val="tx1"/>
                </a:solidFill>
              </a:rPr>
              <a:t>Обладателями значков II ступени ГТО были герои Великой Отечественной войны: летчики Иван </a:t>
            </a:r>
            <a:r>
              <a:rPr lang="ru-RU" dirty="0" err="1">
                <a:solidFill>
                  <a:schemeClr val="tx1"/>
                </a:solidFill>
              </a:rPr>
              <a:t>Кожедуб</a:t>
            </a:r>
            <a:r>
              <a:rPr lang="ru-RU" dirty="0">
                <a:solidFill>
                  <a:schemeClr val="tx1"/>
                </a:solidFill>
              </a:rPr>
              <a:t>, Александр </a:t>
            </a:r>
            <a:r>
              <a:rPr lang="ru-RU" dirty="0" err="1">
                <a:solidFill>
                  <a:schemeClr val="tx1"/>
                </a:solidFill>
              </a:rPr>
              <a:t>Покрышкин</a:t>
            </a:r>
            <a:r>
              <a:rPr lang="ru-RU" dirty="0">
                <a:solidFill>
                  <a:schemeClr val="tx1"/>
                </a:solidFill>
              </a:rPr>
              <a:t>, Николай Гастелло, знаменитый снайпер Владимир </a:t>
            </a:r>
            <a:r>
              <a:rPr lang="ru-RU" dirty="0" err="1">
                <a:solidFill>
                  <a:schemeClr val="tx1"/>
                </a:solidFill>
              </a:rPr>
              <a:t>Пчелинцев</a:t>
            </a:r>
            <a:r>
              <a:rPr lang="ru-RU" dirty="0">
                <a:solidFill>
                  <a:schemeClr val="tx1"/>
                </a:solidFill>
              </a:rPr>
              <a:t>.</a:t>
            </a:r>
          </a:p>
          <a:p>
            <a:r>
              <a:rPr lang="ru-RU" cap="all" dirty="0">
                <a:solidFill>
                  <a:schemeClr val="tx1"/>
                </a:solidFill>
              </a:rPr>
              <a:t>ИВАН КОЖЕДУБ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cap="all" dirty="0">
                <a:solidFill>
                  <a:schemeClr val="tx1"/>
                </a:solidFill>
              </a:rPr>
              <a:t>АЛЕКСАНДР ПОКРЫШКИН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cap="all" dirty="0">
                <a:solidFill>
                  <a:schemeClr val="tx1"/>
                </a:solidFill>
              </a:rPr>
              <a:t>НИКОЛАЙ ГАСТЕЛЛО</a:t>
            </a: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cap="all" dirty="0">
                <a:solidFill>
                  <a:schemeClr val="tx1"/>
                </a:solidFill>
              </a:rPr>
              <a:t>ВЛАДИМИР ПЧЕЛИНЦЕВ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352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cap="all" dirty="0" smtClean="0"/>
              <a:t>1941-1945</a:t>
            </a:r>
            <a:br>
              <a:rPr lang="ru-RU" sz="3200" b="1" cap="all" dirty="0" smtClean="0"/>
            </a:br>
            <a:r>
              <a:rPr lang="ru-RU" sz="3200" b="1" cap="all" dirty="0" smtClean="0">
                <a:solidFill>
                  <a:srgbClr val="FF0000"/>
                </a:solidFill>
              </a:rPr>
              <a:t>Примеры значков ГТО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 descr="C:\Users\Золушка\Desktop\Давиденко И.Н\Значек 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304256" cy="2534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Золушка\Desktop\Давиденко И.Н\значек 5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969384"/>
            <a:ext cx="2296232" cy="252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Золушка\Desktop\Давиденко И.Н\значек 6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080" y="4653136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Золушка\Desktop\Давиденко И.Н\значек 7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608" y="3232312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Золушка\Desktop\Давиденко И.Н\Значек 8.jpe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342" y="4629878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419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cap="all" dirty="0" smtClean="0"/>
              <a:t>1946-1991</a:t>
            </a:r>
            <a:br>
              <a:rPr lang="ru-RU" sz="3200" b="1" cap="all" dirty="0" smtClean="0"/>
            </a:br>
            <a:r>
              <a:rPr lang="ru-RU" sz="3200" b="1" cap="all" dirty="0" smtClean="0">
                <a:solidFill>
                  <a:srgbClr val="FF0000"/>
                </a:solidFill>
              </a:rPr>
              <a:t>КОМПЛЕКС </a:t>
            </a:r>
            <a:r>
              <a:rPr lang="ru-RU" sz="3200" b="1" cap="all" dirty="0">
                <a:solidFill>
                  <a:srgbClr val="FF0000"/>
                </a:solidFill>
              </a:rPr>
              <a:t>ГТО В ПОСЛЕВОЕННОЕ ВРЕМЯ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Autofit/>
          </a:bodyPr>
          <a:lstStyle/>
          <a:p>
            <a:r>
              <a:rPr lang="ru-RU" sz="1400" dirty="0">
                <a:solidFill>
                  <a:schemeClr val="tx1"/>
                </a:solidFill>
              </a:rPr>
              <a:t>В послевоенное время, когда страна оправлялась после потрясений, комплекс ГТО продолжал модернизироваться в соответствии с задачами, стоящими перед физкультурным движением того времени. Введенный в 1946 году комплекс ГТО характеризовался сокращением количества нормативов (БГТО — до 7, ГТО I и II ступеней — до 9), установлена взаимосвязь между этими нормами и программами физического воспитания школ и учебных заведений, уточнены и изменены возрастные группы.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Когда страна приступила к активному восстановлению хозяйства, Центральный Комитет Коммунистической партии Советского Союза в декабре 1948 года в своем постановлении выдвинул перед физкультурными организациями страны новую задачу: дальнейшее развитие физкультурного движения, повышение уровня мастерства спортсменов и завоевание ими мировых первенств, достижение рекордов по основным видам спорта.</a:t>
            </a:r>
          </a:p>
          <a:p>
            <a:r>
              <a:rPr lang="ru-RU" sz="1400" dirty="0">
                <a:solidFill>
                  <a:schemeClr val="tx1"/>
                </a:solidFill>
              </a:rPr>
              <a:t>Решение партии вызвало небывалый подъем в работе физкультурных организаций страны. На фабриках и заводах, шахтах и рудниках, в колхозах и совхозах, в школах и других учебных заведениях создавались новые коллективы физической культуры, организационно укреплялись существующие классификации советских спортсменов. Исключительно большое значение придавалось вопросам дальнейшего совершенствования методов обучения и тренировки в спорте, всесторонней физической подготовки, как важнейшей базы для укрепления здоровья, повышения качества физического воспитания молодежи и успешного роста спортивного мастерства до уровня высоких достижений.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Естественно, что все это потребовало дальнейшего совершенствования комплекса ГТО. В комплексе ГТО, введенном с 1 января 1955 года, снова исключили деление нормативов на обязательные и по выбору. Для получения значка ступени БГТО требовалось выполнить все 10 нормативов, значка ГТО 1-й ступени— 12 норм и значка ГТО 2-й ступени— 11</a:t>
            </a:r>
          </a:p>
          <a:p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>В комплексе 1955 года были установлены новые возрастные группы, а также дифференцированные нормативные требования для различных возрастов физкультурников.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К 1958 году число физкультурников в нашей стране достигло 23 696 800 человек. В то же время в период действия комплекса 1955–1958 гг. ежегодная подготовка составляла немногим более 3 миллионов значкистов ГТО всех ступеней, и за 4 года этого периода было подготовлено около 16 миллионов значкистов ГТО.</a:t>
            </a:r>
          </a:p>
          <a:p>
            <a:r>
              <a:rPr lang="ru-RU" sz="1400" dirty="0">
                <a:solidFill>
                  <a:schemeClr val="tx1"/>
                </a:solidFill>
              </a:rPr>
              <a:t>В 1959 году в комплекс ГТО были внесены наиболее существенные изменения. Проект комплекса был опубликован в августе 1958 года для широкого обсуждения и получил всеобщую поддержку. Введены требования органичного сочетания программы по физическому воспитанию в школах и учебных заведениях, а также — система начисления очков за показанные результаты. Обновленный Комплекс ГТО состоял из трех ступеней. Ступень БГТО — для школьников 14 — 15 лет, ГТО 1-й ступени — для юношей и девушек 16-18 лет, ГТО 2-й ступени — для молодежи 19 лет и старше.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76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cap="all" dirty="0" smtClean="0"/>
              <a:t>1946 год выпуска</a:t>
            </a:r>
            <a:br>
              <a:rPr lang="ru-RU" sz="3600" b="1" cap="all" dirty="0" smtClean="0"/>
            </a:br>
            <a:r>
              <a:rPr lang="ru-RU" sz="3600" b="1" cap="all" dirty="0" smtClean="0">
                <a:solidFill>
                  <a:srgbClr val="FF0000"/>
                </a:solidFill>
              </a:rPr>
              <a:t>Примеры значков ГТО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Золушка\Desktop\Давиденко И.Н\Значек 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140968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Золушка\Desktop\Давиденко И.Н\Значек 10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968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Золушка\Desktop\Давиденко И.Н\Значек 11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12976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131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40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С годами ряд положений и нормативных требований комплекса ГТО перестал соответствовать новым требованиям и более сложным задачам, которые были поставлены в области физического воспитания населения страны. В связи с этим появилась необходимость совершенствования форм и методов организации физкультурного движения.</a:t>
            </a:r>
          </a:p>
          <a:p>
            <a:r>
              <a:rPr lang="ru-RU" b="1" dirty="0">
                <a:solidFill>
                  <a:schemeClr val="tx1"/>
                </a:solidFill>
              </a:rPr>
              <a:t>Введенный в 1972 году новый комплекс ГТО</a:t>
            </a:r>
            <a:r>
              <a:rPr lang="ru-RU" dirty="0">
                <a:solidFill>
                  <a:schemeClr val="tx1"/>
                </a:solidFill>
              </a:rPr>
              <a:t> (утверждён постановлением ЦК КПСС и Совета Министров СССР 17 января 1972 года за № 61) позволил улучшить массовую физкультурно-спортивную работу в каждом коллективе, в спортивном клубе и в целом по стране, решить целый ряд важнейших вопросов, связанных с укреплением здоровья советских граждан. Расширились возрастные рамки комплекса: добавились ступени для школьников 10 — 13 лет и трудящихся 40 −60 лет. Теперь комплекс имел V возрастных ступеней и охватывал население в возрасте от 10 до 60 лет. Каждая ступень комплекса ГТО 1972 года состояла из двух разделов:</a:t>
            </a:r>
          </a:p>
          <a:p>
            <a:r>
              <a:rPr lang="ru-RU" dirty="0">
                <a:solidFill>
                  <a:schemeClr val="tx1"/>
                </a:solidFill>
              </a:rPr>
              <a:t>изучение основных положений советской системы физического воспитания, овладение практическими навыками личной и общественной гигиены, правилами и приемами защиты от оружия массового поражения, выполнение утренней гимнастики;</a:t>
            </a:r>
          </a:p>
          <a:p>
            <a:r>
              <a:rPr lang="ru-RU" dirty="0">
                <a:solidFill>
                  <a:schemeClr val="tx1"/>
                </a:solidFill>
              </a:rPr>
              <a:t>упражнения, определяющие уровень развития физических качеств человека — сила, выносливость, быстрота, ловкость, а также упражнения, способствующие овладению прикладными двигательными навыками,— бег на скорость и выносливость, силовые упражнения, прыжки, лыжные гонки, плавание и другие.</a:t>
            </a:r>
          </a:p>
          <a:p>
            <a:r>
              <a:rPr lang="ru-RU" dirty="0">
                <a:solidFill>
                  <a:schemeClr val="tx1"/>
                </a:solidFill>
              </a:rPr>
              <a:t>Для каждой ступени имелись следующие характерные особенности:</a:t>
            </a:r>
          </a:p>
          <a:p>
            <a:r>
              <a:rPr lang="ru-RU" b="1" dirty="0">
                <a:solidFill>
                  <a:schemeClr val="tx1"/>
                </a:solidFill>
              </a:rPr>
              <a:t>I ступень</a:t>
            </a:r>
            <a:r>
              <a:rPr lang="ru-RU" dirty="0">
                <a:solidFill>
                  <a:schemeClr val="tx1"/>
                </a:solidFill>
              </a:rPr>
              <a:t> — «Смелые и ловкие» введен для школьников 10-13 лет с целью формирования у детей сознательного отношения к занятиям физической культурой, развитие основных физических качеств и жизненно необходимых умений и навыков, выявление спортивных интересов. I ступень подразделялась на две возрастные группы: мальчики и девочки 10 — 11 и 12-13 лет. Комплекс состоит из 7 обязательных испытаний и 6 — по выбору.</a:t>
            </a:r>
          </a:p>
          <a:p>
            <a:r>
              <a:rPr lang="ru-RU" b="1" dirty="0">
                <a:solidFill>
                  <a:schemeClr val="tx1"/>
                </a:solidFill>
              </a:rPr>
              <a:t>II ступень</a:t>
            </a:r>
            <a:r>
              <a:rPr lang="ru-RU" dirty="0">
                <a:solidFill>
                  <a:schemeClr val="tx1"/>
                </a:solidFill>
              </a:rPr>
              <a:t> — «Спортивная смена» предназначен для подростков 14-15 лет, с целью повышения физической подготовленности подростков и овладение ими прикладными и двигательными навыками. Комплекс состоял из 9 испытаний.</a:t>
            </a:r>
          </a:p>
          <a:p>
            <a:r>
              <a:rPr lang="ru-RU" b="1" dirty="0">
                <a:solidFill>
                  <a:schemeClr val="tx1"/>
                </a:solidFill>
              </a:rPr>
              <a:t>III ступень</a:t>
            </a:r>
            <a:r>
              <a:rPr lang="ru-RU" dirty="0">
                <a:solidFill>
                  <a:schemeClr val="tx1"/>
                </a:solidFill>
              </a:rPr>
              <a:t> — «Сила и мужество» является нормативами для юношей и девушек 16-18 лет, с целью совершенствования физической подготовленности молодежи, необходимой для последующей трудовой деятельности и готовности к службе в Вооруженных Силах. Комплекс состоял из 10 испытаний.</a:t>
            </a:r>
          </a:p>
          <a:p>
            <a:r>
              <a:rPr lang="ru-RU" b="1" dirty="0">
                <a:solidFill>
                  <a:schemeClr val="tx1"/>
                </a:solidFill>
              </a:rPr>
              <a:t>IV ступень</a:t>
            </a:r>
            <a:r>
              <a:rPr lang="ru-RU" dirty="0">
                <a:solidFill>
                  <a:schemeClr val="tx1"/>
                </a:solidFill>
              </a:rPr>
              <a:t> — «Физическое совершенство» предназначен для мужчин 19-39 лет женщин 19-34 лет, с целью достижения высокого уровня физического развития и физической подготовленности для высокопроизводительного труда и выполнения священного долга по защите Родины. IV ступень подразделяется на две возрастные группы: мужчины 19-28 и 29-39 лет, женщины 19-28 и 29-34 лет. Комплекс состоял из 10 испытаний.</a:t>
            </a:r>
          </a:p>
          <a:p>
            <a:r>
              <a:rPr lang="ru-RU" b="1" dirty="0">
                <a:solidFill>
                  <a:schemeClr val="tx1"/>
                </a:solidFill>
              </a:rPr>
              <a:t>V ступень</a:t>
            </a:r>
            <a:r>
              <a:rPr lang="ru-RU" dirty="0">
                <a:solidFill>
                  <a:schemeClr val="tx1"/>
                </a:solidFill>
              </a:rPr>
              <a:t> — «Бодрость и здоровье» предназначен для мужчин 40-60 лет и женщин 35- 55 лет, с целью сохранения на долгие годы крепкого здоровья и высокого уровня физической подготовленности трудящихся для обеспечения их трудовой активности и постоянной готовности к защите Родины.</a:t>
            </a:r>
          </a:p>
          <a:p>
            <a:r>
              <a:rPr lang="ru-RU" dirty="0">
                <a:solidFill>
                  <a:schemeClr val="tx1"/>
                </a:solidFill>
              </a:rPr>
              <a:t>Для постоянного стимулирования населения к занятиям физической культуры и спортом, для каждой его ступени установлены нормативы нескольких уровней сложности.</a:t>
            </a:r>
          </a:p>
          <a:p>
            <a:r>
              <a:rPr lang="ru-RU" dirty="0">
                <a:solidFill>
                  <a:schemeClr val="tx1"/>
                </a:solidFill>
              </a:rPr>
              <a:t>При выполнении нормативов Комплекса ГТО участники награждались серебряными и золотыми знаками отличия, для 5-й ступени предусматривался только золотой значок, а для 4-й, кроме того, золотой с отличием.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612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cap="all" dirty="0" smtClean="0"/>
              <a:t>1972 год выпуска</a:t>
            </a:r>
            <a:br>
              <a:rPr lang="ru-RU" sz="3600" b="1" cap="all" dirty="0" smtClean="0"/>
            </a:br>
            <a:r>
              <a:rPr lang="ru-RU" sz="3600" b="1" cap="all" dirty="0" smtClean="0">
                <a:solidFill>
                  <a:srgbClr val="FF0000"/>
                </a:solidFill>
              </a:rPr>
              <a:t>Примеры значков ГТО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Золушка\Desktop\Давиденко И.Н\Значек 2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30550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Золушка\Desktop\Давиденко И.Н\Значек 2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116590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Золушка\Desktop\Давиденко И.Н\Значек 22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592" y="3130550"/>
            <a:ext cx="19050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498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3240360"/>
          </a:xfrm>
        </p:spPr>
        <p:txBody>
          <a:bodyPr>
            <a:normAutofit/>
          </a:bodyPr>
          <a:lstStyle/>
          <a:p>
            <a:r>
              <a:rPr lang="ru-RU" sz="3200" b="1" cap="all" dirty="0" smtClean="0"/>
              <a:t>2007-2014</a:t>
            </a:r>
            <a:br>
              <a:rPr lang="ru-RU" sz="3200" b="1" cap="all" dirty="0" smtClean="0"/>
            </a:br>
            <a:r>
              <a:rPr lang="ru-RU" sz="3200" b="1" cap="all" dirty="0" smtClean="0"/>
              <a:t>ВОЗРОЖДЕНИЕ </a:t>
            </a:r>
            <a:r>
              <a:rPr lang="ru-RU" sz="3200" b="1" cap="all" dirty="0"/>
              <a:t>КОМПЛЕКСА ГТО В СОВРЕМЕННОЙ РОССИИ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52855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/>
              <a:t>1918-1925</a:t>
            </a:r>
            <a:br>
              <a:rPr lang="ru-RU" sz="3600" b="1" cap="all" dirty="0" smtClean="0"/>
            </a:br>
            <a:r>
              <a:rPr lang="ru-RU" sz="3600" b="1" cap="all" dirty="0" smtClean="0">
                <a:solidFill>
                  <a:srgbClr val="FF0000"/>
                </a:solidFill>
              </a:rPr>
              <a:t>ПРЕДПОСЫЛКИ </a:t>
            </a:r>
            <a:r>
              <a:rPr lang="ru-RU" sz="3600" b="1" cap="all" dirty="0">
                <a:solidFill>
                  <a:srgbClr val="FF0000"/>
                </a:solidFill>
              </a:rPr>
              <a:t>ВОЗНИКНОВЕНИЯ КОМПЛЕКСА ГТО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После победы Великого Октября страна укреплялась, набирала политическую мощь, а энтузиазм советских людей, их тяга к новому стали проявляться во всех сферах жизни — в труде, культуре, науке, спорте.</a:t>
            </a:r>
          </a:p>
          <a:p>
            <a:r>
              <a:rPr lang="ru-RU" dirty="0">
                <a:solidFill>
                  <a:schemeClr val="tx1"/>
                </a:solidFill>
              </a:rPr>
              <a:t>В послереволюционный период Советский Союз, на самой заре своего развития, оказался окруженным идеологически чуждыми государствами, что усугублялось еще и гражданской войной, которая шла внутри. Чтобы противостоять этим явлениям, нужны были сильные военные, а основой дисциплины, порядка и хорошей физической подготовки безоговорочно признавался массовый спорт.</a:t>
            </a:r>
          </a:p>
          <a:p>
            <a:r>
              <a:rPr lang="ru-RU" dirty="0">
                <a:solidFill>
                  <a:schemeClr val="tx1"/>
                </a:solidFill>
              </a:rPr>
              <a:t>Развитие физической культуры и обучение населения военным навыкам становятся в СССР приоритетными задачами, выполнение которых контролируется первыми лицами государства. В первый же год советской власти ВЦИК РСФСР принимает декрет «Об обязательном обучении военному искусству». Начиная с апреля 1918 года, мужчины и женщины от 18 до 40 лет обязаны обучаться военному делу по месту работы.</a:t>
            </a:r>
          </a:p>
          <a:p>
            <a:r>
              <a:rPr lang="ru-RU" dirty="0">
                <a:solidFill>
                  <a:schemeClr val="tx1"/>
                </a:solidFill>
              </a:rPr>
              <a:t>Для этих целей в 1920 году при академии Рабоче-крестьянской Красной армии (РККА) в Москве, а затем и в других учебных военных заведениях создается военно-научное общество (ВНО) и его отделения. Председателем ВНО избирается народный комиссариат по военным и морским делам </a:t>
            </a:r>
            <a:r>
              <a:rPr lang="ru-RU" dirty="0" err="1">
                <a:solidFill>
                  <a:schemeClr val="tx1"/>
                </a:solidFill>
              </a:rPr>
              <a:t>М.Фрунзе</a:t>
            </a:r>
            <a:r>
              <a:rPr lang="ru-RU" dirty="0">
                <a:solidFill>
                  <a:schemeClr val="tx1"/>
                </a:solidFill>
              </a:rPr>
              <a:t>. В 1923 и 1924 годах организуются Общество друзей воздушного флота (ОДВФ) и Общество друзей химической обороны и химической промышленности (ДОБРОХИМ).</a:t>
            </a:r>
          </a:p>
          <a:p>
            <a:r>
              <a:rPr lang="ru-RU" dirty="0">
                <a:solidFill>
                  <a:schemeClr val="tx1"/>
                </a:solidFill>
              </a:rPr>
              <a:t>Перед всеми этими организациями стояла, по сути, одна задача, сформулированная </a:t>
            </a:r>
            <a:r>
              <a:rPr lang="ru-RU" dirty="0" err="1">
                <a:solidFill>
                  <a:schemeClr val="tx1"/>
                </a:solidFill>
              </a:rPr>
              <a:t>М.Фрунзе</a:t>
            </a:r>
            <a:r>
              <a:rPr lang="ru-RU" dirty="0">
                <a:solidFill>
                  <a:schemeClr val="tx1"/>
                </a:solidFill>
              </a:rPr>
              <a:t> на первом Всесоюзном совещании ВНО в мае 1925 года: «Нам нужно покрепче внедрить в сознание всего населения нашего Союза представление о том, что современные войны ведутся не одной армией, а всей страной в целом, что война потребует напряжения всех народных сил и средств, что война будет смертельной, войной не на жизнь, а на смерть, и что поэтому к ней нужна всесторонняя тщательная подготовка еще в мирное время».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487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b="1" cap="all" dirty="0" smtClean="0"/>
              <a:t>1927-1928</a:t>
            </a:r>
            <a:br>
              <a:rPr lang="ru-RU" sz="3200" b="1" cap="all" dirty="0" smtClean="0"/>
            </a:br>
            <a:r>
              <a:rPr lang="ru-RU" sz="3200" b="1" cap="all" dirty="0" smtClean="0">
                <a:solidFill>
                  <a:srgbClr val="FF0000"/>
                </a:solidFill>
              </a:rPr>
              <a:t>РОЖДЕНИЕ </a:t>
            </a:r>
            <a:r>
              <a:rPr lang="ru-RU" sz="3200" b="1" cap="all" dirty="0">
                <a:solidFill>
                  <a:srgbClr val="FF0000"/>
                </a:solidFill>
              </a:rPr>
              <a:t>КОМПЛЕКСА ГТО «ПОД КРЫЛОМ» </a:t>
            </a:r>
            <a:r>
              <a:rPr lang="ru-RU" sz="3200" b="1" cap="all" dirty="0" smtClean="0">
                <a:solidFill>
                  <a:srgbClr val="FF0000"/>
                </a:solidFill>
              </a:rPr>
              <a:t>«ОСОАВИАХИМА»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 1927 году путем слияний и реорганизаций нескольких военно-спортивных объединений в СССР создается самая крупная из специализированных общественных организаций — Общество содействия обороне, авиационному и химическому строительству (ОСОАВИАХИМ).</a:t>
            </a:r>
          </a:p>
          <a:p>
            <a:r>
              <a:rPr lang="ru-RU" dirty="0">
                <a:solidFill>
                  <a:schemeClr val="tx1"/>
                </a:solidFill>
              </a:rPr>
              <a:t>Уже к началу 1928 года эта организация насчитывает около 2 млн. человек. По всей стране под эгидой </a:t>
            </a:r>
            <a:r>
              <a:rPr lang="ru-RU" dirty="0" err="1">
                <a:solidFill>
                  <a:schemeClr val="tx1"/>
                </a:solidFill>
              </a:rPr>
              <a:t>ОСОАВИАХИМа</a:t>
            </a:r>
            <a:r>
              <a:rPr lang="ru-RU" dirty="0">
                <a:solidFill>
                  <a:schemeClr val="tx1"/>
                </a:solidFill>
              </a:rPr>
              <a:t> строятся тиры, стрельбища, создаются аэроклубы и военно-спортивные кружки, где молодежь осваивает специальности радиста, телеграфиста, парашютиста, моториста, санитара, медсестры, пилота и 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3993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200" b="1" cap="all" dirty="0" smtClean="0"/>
              <a:t>1929-1938</a:t>
            </a:r>
            <a:br>
              <a:rPr lang="ru-RU" sz="3200" b="1" cap="all" dirty="0" smtClean="0"/>
            </a:br>
            <a:r>
              <a:rPr lang="ru-RU" sz="3200" b="1" cap="all" dirty="0" smtClean="0">
                <a:solidFill>
                  <a:srgbClr val="FF0000"/>
                </a:solidFill>
              </a:rPr>
              <a:t>ПЕРВЫЙ </a:t>
            </a:r>
            <a:r>
              <a:rPr lang="ru-RU" sz="3200" b="1" cap="all" dirty="0">
                <a:solidFill>
                  <a:srgbClr val="FF0000"/>
                </a:solidFill>
              </a:rPr>
              <a:t>КОМПЛЕКС ГТО И ДАЛЬНЕЙШЕЕ ЕГО РАЗВИТИЕ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44824"/>
            <a:ext cx="8496944" cy="4896544"/>
          </a:xfrm>
        </p:spPr>
        <p:txBody>
          <a:bodyPr>
            <a:normAutofit fontScale="475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Ведущую роль в разработке новых форм и методов физического воспитания сыграл комсомол. Именно он выступил инициатором создания Всесоюзного физкультурного комплекса «Готов к труду и обороне».</a:t>
            </a:r>
          </a:p>
          <a:p>
            <a:r>
              <a:rPr lang="ru-RU" dirty="0">
                <a:solidFill>
                  <a:schemeClr val="tx1"/>
                </a:solidFill>
              </a:rPr>
              <a:t>24 мая 1930 года газета «Комсомольская правда» напечатала обращение, в котором предлагалось установить всесоюзные испытания на право получения значка «Готов к труду и обороне». Речь шла о необходимости введения единого критерия для оценки физической подготовленности молодежи. Предлагалось установить специальные нормы и требования, а тех, кто их выполнял — награждать значком. Новая инициатива комсомола получила признание в широких кругах общественности, и по поручению Всесоюзного совета физической культуры при ЦИК СССР был разработан проект комплекса ГТО, который 11 марта 1931 года после общественного обсуждения был утвержден и стал нормативной основой системы физического воспитания для всей страны.</a:t>
            </a:r>
          </a:p>
          <a:p>
            <a:r>
              <a:rPr lang="ru-RU" dirty="0">
                <a:solidFill>
                  <a:schemeClr val="tx1"/>
                </a:solidFill>
              </a:rPr>
              <a:t>Цель вводимого комплекса — «дальнейшее повышение уровня физического воспитания и мобилизационной готовности советского народа, в первую очередь молодого поколения...». Основное содержание комплекса ГТО было ориентировано на качественную физическую подготовку сотен миллионов советских людей.</a:t>
            </a:r>
          </a:p>
          <a:p>
            <a:r>
              <a:rPr lang="ru-RU" dirty="0">
                <a:solidFill>
                  <a:schemeClr val="tx1"/>
                </a:solidFill>
              </a:rPr>
              <a:t>Начиная с 1931 года, активисты </a:t>
            </a:r>
            <a:r>
              <a:rPr lang="ru-RU" dirty="0" err="1">
                <a:solidFill>
                  <a:schemeClr val="tx1"/>
                </a:solidFill>
              </a:rPr>
              <a:t>ОСОАВИАХИМа</a:t>
            </a:r>
            <a:r>
              <a:rPr lang="ru-RU" dirty="0">
                <a:solidFill>
                  <a:schemeClr val="tx1"/>
                </a:solidFill>
              </a:rPr>
              <a:t> ведут широкую пропагандистскую деятельность, проводят занятия по противовоздушной и противохимической обороне на заводах и фабриках, в государственных учреждениях и учебных заведениях. К обязательным занятиям привлекаются все учащиеся общеобразовательных школ, профессионально-технических, средних специальных и высших учебных заведений, личный состав Вооружённых Сил СССР, милиции и некоторых других организаций.</a:t>
            </a:r>
          </a:p>
          <a:p>
            <a:r>
              <a:rPr lang="ru-RU" dirty="0">
                <a:solidFill>
                  <a:schemeClr val="tx1"/>
                </a:solidFill>
              </a:rPr>
              <a:t>Помимо обязательных занятий граждане проявляют самостоятельную инициативу заниматься физкультурой и спортом в свободное от работы и учёбы время посещают учебно-тренировочные занятия и участвуют в спортивных соревнованиях.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9583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  <a:p>
            <a:r>
              <a:rPr lang="ru-RU" dirty="0">
                <a:solidFill>
                  <a:schemeClr val="tx1"/>
                </a:solidFill>
              </a:rPr>
              <a:t>К испытаниям на получение значка «Готов к труду и обороне» первоначально допускались мужчины не моложе 18 лет и женщины не моложе 17 лет. Особым условием было удовлетворительное состояние здоровья. Определял его врач, который устанавливал, что выполнение норм по данному комплексу не принесет ущерба здоровью человека. К соревнованиям допускались физкультурники, организованные в коллективы, и физкультурники-одиночки. Для проведения практических испытаний они распределялись на отдельные группы по полу и возрасту.</a:t>
            </a:r>
          </a:p>
          <a:p>
            <a:r>
              <a:rPr lang="ru-RU" dirty="0">
                <a:solidFill>
                  <a:schemeClr val="tx1"/>
                </a:solidFill>
              </a:rPr>
              <a:t>   </a:t>
            </a:r>
          </a:p>
          <a:p>
            <a:r>
              <a:rPr lang="ru-RU" dirty="0" err="1">
                <a:solidFill>
                  <a:schemeClr val="tx1"/>
                </a:solidFill>
              </a:rPr>
              <a:t>Мужчины:I</a:t>
            </a:r>
            <a:r>
              <a:rPr lang="ru-RU" dirty="0">
                <a:solidFill>
                  <a:schemeClr val="tx1"/>
                </a:solidFill>
              </a:rPr>
              <a:t> категория — с 18 до 25 </a:t>
            </a:r>
            <a:r>
              <a:rPr lang="ru-RU" dirty="0" err="1">
                <a:solidFill>
                  <a:schemeClr val="tx1"/>
                </a:solidFill>
              </a:rPr>
              <a:t>лет,II</a:t>
            </a:r>
            <a:r>
              <a:rPr lang="ru-RU" dirty="0">
                <a:solidFill>
                  <a:schemeClr val="tx1"/>
                </a:solidFill>
              </a:rPr>
              <a:t> категория — с 25 до 35 </a:t>
            </a:r>
            <a:r>
              <a:rPr lang="ru-RU" dirty="0" err="1">
                <a:solidFill>
                  <a:schemeClr val="tx1"/>
                </a:solidFill>
              </a:rPr>
              <a:t>лет,III</a:t>
            </a:r>
            <a:r>
              <a:rPr lang="ru-RU" dirty="0">
                <a:solidFill>
                  <a:schemeClr val="tx1"/>
                </a:solidFill>
              </a:rPr>
              <a:t> категория — с 35 лет и старше.</a:t>
            </a:r>
          </a:p>
          <a:p>
            <a:r>
              <a:rPr lang="ru-RU" dirty="0" err="1">
                <a:solidFill>
                  <a:schemeClr val="tx1"/>
                </a:solidFill>
              </a:rPr>
              <a:t>Женщины:I</a:t>
            </a:r>
            <a:r>
              <a:rPr lang="ru-RU" dirty="0">
                <a:solidFill>
                  <a:schemeClr val="tx1"/>
                </a:solidFill>
              </a:rPr>
              <a:t> категория — с 17 до 25 </a:t>
            </a:r>
            <a:r>
              <a:rPr lang="ru-RU" dirty="0" err="1">
                <a:solidFill>
                  <a:schemeClr val="tx1"/>
                </a:solidFill>
              </a:rPr>
              <a:t>лет,II</a:t>
            </a:r>
            <a:r>
              <a:rPr lang="ru-RU" dirty="0">
                <a:solidFill>
                  <a:schemeClr val="tx1"/>
                </a:solidFill>
              </a:rPr>
              <a:t> категория — с 25 до 32 </a:t>
            </a:r>
            <a:r>
              <a:rPr lang="ru-RU" dirty="0" err="1">
                <a:solidFill>
                  <a:schemeClr val="tx1"/>
                </a:solidFill>
              </a:rPr>
              <a:t>лет,III</a:t>
            </a:r>
            <a:r>
              <a:rPr lang="ru-RU" dirty="0">
                <a:solidFill>
                  <a:schemeClr val="tx1"/>
                </a:solidFill>
              </a:rPr>
              <a:t> категория — с 32 лет и старше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5556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5600" dirty="0">
                <a:solidFill>
                  <a:schemeClr val="tx1"/>
                </a:solidFill>
              </a:rPr>
              <a:t>Первый комплекс ГТО состоял всего из одной ступени и предполагал выполнение 21 испытания, 15 из которых носили практический характер:</a:t>
            </a:r>
          </a:p>
          <a:p>
            <a:r>
              <a:rPr lang="ru-RU" sz="5600" dirty="0">
                <a:solidFill>
                  <a:schemeClr val="tx1"/>
                </a:solidFill>
              </a:rPr>
              <a:t>бег на 100, 500 и 1000 метров;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прыжки в длину и высоту;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метание гранаты;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подтягивание на перекладине;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лазание по канату или шесту;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поднимание патронного ящика весом в 32 килограмма и безостановочное передвижение с ним на расстоянии 50 метров;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плавание;</a:t>
            </a:r>
          </a:p>
          <a:p>
            <a:r>
              <a:rPr lang="ru-RU" sz="5600" dirty="0">
                <a:solidFill>
                  <a:schemeClr val="tx1"/>
                </a:solidFill>
              </a:rPr>
              <a:t>умение ездить на велосипеде или умение управлять трактором, мотоциклом, автомобилем;</a:t>
            </a:r>
          </a:p>
          <a:p>
            <a:r>
              <a:rPr lang="ru-RU" sz="5600" dirty="0">
                <a:solidFill>
                  <a:schemeClr val="tx1"/>
                </a:solidFill>
              </a:rPr>
              <a:t>умение грести 1 км;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лыжи на 3 и 10 км;</a:t>
            </a:r>
          </a:p>
          <a:p>
            <a:r>
              <a:rPr lang="ru-RU" sz="5600" dirty="0">
                <a:solidFill>
                  <a:schemeClr val="tx1"/>
                </a:solidFill>
              </a:rPr>
              <a:t>верховую езду и продвижение в противогазе на 1 км.</a:t>
            </a:r>
          </a:p>
          <a:p>
            <a:r>
              <a:rPr lang="ru-RU" sz="5600" dirty="0">
                <a:solidFill>
                  <a:schemeClr val="tx1"/>
                </a:solidFill>
              </a:rPr>
              <a:t>Теоретические испытания проводились по военным знаниям и знаниям истории физкультурных достижений, основ физкультурного самоконтроля, оказанию первой медицинской помощи. Испытания проводились на всех уровнях — в городах, селах и деревнях, на предприятиях и в организациях. Результаты заносились в билет физкультурника.</a:t>
            </a:r>
          </a:p>
          <a:p>
            <a:r>
              <a:rPr lang="ru-RU" sz="5600" dirty="0">
                <a:solidFill>
                  <a:schemeClr val="tx1"/>
                </a:solidFill>
              </a:rPr>
              <a:t>Высокая идейная и политическая направленность комплекса ГТО, общедоступность физических упражнений, включенных в его нормативы, их очевидная польза для укрепления здоровья и развития навыков и умений, необходимых в повседневной жизни, сделали комплекс ГТО популярным среди населения и особенно среди молодежи. Нормы ГТО выполнялись в школах, колхозных бригадах, рабочими фабрик, заводов, железных дорог и т.д. Уже в 1931 году значки ГТО получили 24 тысячи советских граждан.</a:t>
            </a:r>
          </a:p>
          <a:p>
            <a:r>
              <a:rPr lang="ru-RU" sz="5600" dirty="0">
                <a:solidFill>
                  <a:schemeClr val="tx1"/>
                </a:solidFill>
              </a:rPr>
              <a:t>Те, кто успешно выполнял испытания и был награжден значком ГТО, имели льготу на поступление в специальное учебное заведение по физкультуре и преимущественное право на участие в спортивных соревнованиях и физкультурных праздниках республиканского, всесоюзного и международного масштаба.</a:t>
            </a:r>
          </a:p>
          <a:p>
            <a:r>
              <a:rPr lang="ru-RU" sz="5600" dirty="0">
                <a:solidFill>
                  <a:schemeClr val="tx1"/>
                </a:solidFill>
              </a:rPr>
              <a:t>Масштабные соревнования на звание Чемпионов комплекса ГТО по отдельным его видам по популярности не уступали Спартакиадам и центральным футбольным матчам сезона. Носить значок ГТО стало престижным.</a:t>
            </a:r>
          </a:p>
          <a:p>
            <a:r>
              <a:rPr lang="ru-RU" sz="5600" dirty="0">
                <a:solidFill>
                  <a:schemeClr val="tx1"/>
                </a:solidFill>
              </a:rPr>
              <a:t>Значки ГТО (первые варианты) изготавливались из меди или латуни, и покрывались горячими эмалями (</a:t>
            </a:r>
            <a:r>
              <a:rPr lang="ru-RU" sz="5600" dirty="0" err="1">
                <a:solidFill>
                  <a:schemeClr val="tx1"/>
                </a:solidFill>
              </a:rPr>
              <a:t>клуазон</a:t>
            </a:r>
            <a:r>
              <a:rPr lang="ru-RU" sz="5600" dirty="0">
                <a:solidFill>
                  <a:schemeClr val="tx1"/>
                </a:solidFill>
              </a:rPr>
              <a:t>), в дальнейшем начался массовый выпуск значков из алюминия с покрытием жидкими (холодными) эмалями. Креплением для значков ГТО служил винт или безопасная булавка.</a:t>
            </a:r>
          </a:p>
          <a:p>
            <a:r>
              <a:rPr lang="ru-RU" sz="5600" dirty="0" smtClean="0">
                <a:solidFill>
                  <a:schemeClr val="tx1"/>
                </a:solidFill>
              </a:rPr>
              <a:t>.</a:t>
            </a:r>
            <a:endParaRPr lang="ru-RU" sz="56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466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2800" cap="all" dirty="0">
                <a:solidFill>
                  <a:schemeClr val="tx1"/>
                </a:solidFill>
              </a:rPr>
              <a:t>ЗНАЧКИ ГТО 1931-1936 ГОДОВ (I И II СТУПЕНЬ)</a:t>
            </a:r>
          </a:p>
          <a:p>
            <a:r>
              <a:rPr lang="ru-RU" sz="6000" dirty="0"/>
              <a:t> </a:t>
            </a:r>
            <a:endParaRPr lang="ru-RU" dirty="0"/>
          </a:p>
        </p:txBody>
      </p:sp>
      <p:pic>
        <p:nvPicPr>
          <p:cNvPr id="1026" name="Picture 2" descr="C:\Users\Золушка\Desktop\Давиденко И.Н\Значек 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512" y="1617376"/>
            <a:ext cx="2540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Золушка\Desktop\Давиденко И.Н\значек 2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17376"/>
            <a:ext cx="2540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7171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 fontScale="25000" lnSpcReduction="20000"/>
          </a:bodyPr>
          <a:lstStyle/>
          <a:p>
            <a:endParaRPr lang="ru-RU" sz="4400" dirty="0">
              <a:solidFill>
                <a:schemeClr val="tx1"/>
              </a:solidFill>
            </a:endParaRPr>
          </a:p>
          <a:p>
            <a:r>
              <a:rPr lang="ru-RU" sz="4400" dirty="0" err="1">
                <a:solidFill>
                  <a:schemeClr val="tx1"/>
                </a:solidFill>
              </a:rPr>
              <a:t>роект</a:t>
            </a:r>
            <a:r>
              <a:rPr lang="ru-RU" sz="4400" dirty="0">
                <a:solidFill>
                  <a:schemeClr val="tx1"/>
                </a:solidFill>
              </a:rPr>
              <a:t> значка придуман 15-летним школьником </a:t>
            </a:r>
            <a:r>
              <a:rPr lang="ru-RU" sz="4400" dirty="0" err="1">
                <a:solidFill>
                  <a:schemeClr val="tx1"/>
                </a:solidFill>
              </a:rPr>
              <a:t>В.Токтаровым</a:t>
            </a:r>
            <a:r>
              <a:rPr lang="ru-RU" sz="4400" dirty="0">
                <a:solidFill>
                  <a:schemeClr val="tx1"/>
                </a:solidFill>
              </a:rPr>
              <a:t>, а окончательный эскиз разработан художником </a:t>
            </a:r>
            <a:r>
              <a:rPr lang="ru-RU" sz="4400" dirty="0" err="1">
                <a:solidFill>
                  <a:schemeClr val="tx1"/>
                </a:solidFill>
              </a:rPr>
              <a:t>М.С.Ягужинским</a:t>
            </a:r>
            <a:r>
              <a:rPr lang="ru-RU" sz="4400" dirty="0">
                <a:solidFill>
                  <a:schemeClr val="tx1"/>
                </a:solidFill>
              </a:rPr>
              <a:t>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Первым обладателем знака ГТО I ступени стал знаменитый конькобежец Яков Федорович Мельников, первый заслуженный мастер спорта СССР чемпион России 1915 года, чемпион РСФСР 1918, 1919 и 1922 годов; чемпион СССР 1924, 1927-28, 1932-35 годов; чемпион Европы 1927 года по конькобежному спорту.</a:t>
            </a:r>
          </a:p>
          <a:p>
            <a:r>
              <a:rPr lang="ru-RU" sz="4400" dirty="0">
                <a:solidFill>
                  <a:schemeClr val="tx1"/>
                </a:solidFill>
              </a:rPr>
              <a:t>Со временем появилась необходимость установить повышенные требования к физической подготовке молодежи, которая все в больших масштабах начала успешно выполнять испытания на значок ГТО. В 1932 году Всесоюзным советом физической культуры был утвержден и введен в действие комплекс «Готов к труду и обороне» II ступени.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В комплекс ГТО II ступени вошло уже 25 испытаний — 3 теоретических и 22 практических. Для женщин общее количество испытаний составляло 21. В обновленном комплексе II шире представлены спортивные испытания: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прыжки на лыжах с трамплина (для мужчин);</a:t>
            </a:r>
          </a:p>
          <a:p>
            <a:r>
              <a:rPr lang="ru-RU" sz="4400" dirty="0">
                <a:solidFill>
                  <a:schemeClr val="tx1"/>
                </a:solidFill>
              </a:rPr>
              <a:t>фехтование;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прыжки в воду;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преодоление военного городка.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Выполнение испытаний Комплекса ГТО II ступени было задачей более сложной и возможным оказалось лишь при систематических тренировках. В 1932 году значки ГТО получили 465 тысяч, а в 1933 году — 835 тысяч физкультурников.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Первыми в стране и в Вооруженных Силах, выполнившими все 25 норм и требований ГТО 2-й ступени, стали десять командиров — слушателей Краснознаменной ордена Ленина военной академии имени </a:t>
            </a:r>
            <a:r>
              <a:rPr lang="ru-RU" sz="4400" dirty="0" err="1">
                <a:solidFill>
                  <a:schemeClr val="tx1"/>
                </a:solidFill>
              </a:rPr>
              <a:t>М.В.Фрунзе</a:t>
            </a:r>
            <a:r>
              <a:rPr lang="ru-RU" sz="4400" dirty="0">
                <a:solidFill>
                  <a:schemeClr val="tx1"/>
                </a:solidFill>
              </a:rPr>
              <a:t>, </a:t>
            </a:r>
            <a:r>
              <a:rPr lang="ru-RU" sz="4400" dirty="0" err="1">
                <a:solidFill>
                  <a:schemeClr val="tx1"/>
                </a:solidFill>
              </a:rPr>
              <a:t>А.Маслову</a:t>
            </a:r>
            <a:r>
              <a:rPr lang="ru-RU" sz="4400" dirty="0">
                <a:solidFill>
                  <a:schemeClr val="tx1"/>
                </a:solidFill>
              </a:rPr>
              <a:t>, </a:t>
            </a:r>
            <a:r>
              <a:rPr lang="ru-RU" sz="4400" dirty="0" err="1">
                <a:solidFill>
                  <a:schemeClr val="tx1"/>
                </a:solidFill>
              </a:rPr>
              <a:t>B.Н.Поручаеву</a:t>
            </a:r>
            <a:r>
              <a:rPr lang="ru-RU" sz="4400" dirty="0">
                <a:solidFill>
                  <a:schemeClr val="tx1"/>
                </a:solidFill>
              </a:rPr>
              <a:t> и другим.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Каждый из них получил от народного комиссариата обороны именные золотые часы с надписью «Лучшему физкультурнику Советского Союза от </a:t>
            </a:r>
            <a:r>
              <a:rPr lang="ru-RU" sz="4400" dirty="0" err="1">
                <a:solidFill>
                  <a:schemeClr val="tx1"/>
                </a:solidFill>
              </a:rPr>
              <a:t>К.Е.Ворошилова</a:t>
            </a:r>
            <a:r>
              <a:rPr lang="ru-RU" sz="4400" dirty="0">
                <a:solidFill>
                  <a:schemeClr val="tx1"/>
                </a:solidFill>
              </a:rPr>
              <a:t>».</a:t>
            </a:r>
          </a:p>
          <a:p>
            <a:r>
              <a:rPr lang="ru-RU" sz="4400" dirty="0">
                <a:solidFill>
                  <a:schemeClr val="tx1"/>
                </a:solidFill>
              </a:rPr>
              <a:t>Среди награждённых оказались и работники Центрального дома Красной армии. Один из них — Алексей Петрович Кувшинников — удивительно разносторонний спортсмен, занимавшийся плаванием, лёгкой атлетикой, бегом на лыжах, гимнастикой, теннисом и ещё шестнадцатью видами спорта. Он без особого труда одним из первых в стране выполнил все нормы ГТО повышенной трудности и получил значок II ступени под номером 18. Около 20 лет своей службы Кувшинников отдал армейскому спорту, был главным тренером Вооружённых Сил СССР по волейболу и баскетболу.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Первыми женщинами, получившими значки ГТО II ступени, были слушательницы Военно-воздушной академии.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В 1933 году ЦК ВЛКСМ предложил ввести комплекс испытаний по физической подготовке детей, как начальную ступень их физического развития. Детская ступень комплекса, получившая название «Будь готов к труду и обороне» (БГТО) начала работать с 1934 года. В нее вошли 16 норм спортивно-технического характера:</a:t>
            </a:r>
          </a:p>
          <a:p>
            <a:r>
              <a:rPr lang="ru-RU" sz="4400" dirty="0">
                <a:solidFill>
                  <a:schemeClr val="tx1"/>
                </a:solidFill>
              </a:rPr>
              <a:t>бег на короткие и длинные дистанции;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прыжки в длину и высоту с разбега;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метание гранаты, бег на лыжах на 3-5 километров для мальчиков и 2-3 километра для девочек, ходьба в противогазе;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гимнастические упражнения;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лазание;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подтягивание;</a:t>
            </a:r>
          </a:p>
          <a:p>
            <a:r>
              <a:rPr lang="ru-RU" sz="4400" dirty="0">
                <a:solidFill>
                  <a:schemeClr val="tx1"/>
                </a:solidFill>
              </a:rPr>
              <a:t>упражнения на равновесие;</a:t>
            </a:r>
          </a:p>
          <a:p>
            <a:r>
              <a:rPr lang="ru-RU" sz="4400" dirty="0">
                <a:solidFill>
                  <a:schemeClr val="tx1"/>
                </a:solidFill>
              </a:rPr>
              <a:t>поднятие и переноска тяжестей.</a:t>
            </a:r>
          </a:p>
          <a:p>
            <a:r>
              <a:rPr lang="ru-RU" sz="4400" dirty="0">
                <a:solidFill>
                  <a:schemeClr val="tx1"/>
                </a:solidFill>
              </a:rPr>
              <a:t>Через несколько лет после введения, комплекс ГТО обрел такую популярность, что уже в 1934 году в стране насчитывалось около 5 миллионов физкультурников, половина из которых гордо носила на груди значок ГТО.</a:t>
            </a:r>
          </a:p>
          <a:p>
            <a:r>
              <a:rPr lang="ru-RU" sz="4400" dirty="0">
                <a:solidFill>
                  <a:schemeClr val="tx1"/>
                </a:solidFill>
              </a:rPr>
              <a:t>Значок ГТО приобрел настолько высокую значимость, что на Московском физкультурном параде 1934 года он стал «пропуском» в колонну для участия.</a:t>
            </a:r>
          </a:p>
          <a:p>
            <a:r>
              <a:rPr lang="ru-RU" sz="6000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250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480720"/>
          </a:xfrm>
        </p:spPr>
        <p:txBody>
          <a:bodyPr>
            <a:normAutofit/>
          </a:bodyPr>
          <a:lstStyle/>
          <a:p>
            <a:r>
              <a:rPr lang="ru-RU" sz="4400" cap="all" dirty="0">
                <a:solidFill>
                  <a:schemeClr val="tx1"/>
                </a:solidFill>
              </a:rPr>
              <a:t>ЗНАЧОК БГТО ОБРАЗЦА 1934 ГОДА</a:t>
            </a:r>
          </a:p>
          <a:p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Золушка\Desktop\Давиденко И.Н\Значек 3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484784"/>
            <a:ext cx="2540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9416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76</Words>
  <Application>Microsoft Office PowerPoint</Application>
  <PresentationFormat>Экран (4:3)</PresentationFormat>
  <Paragraphs>127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История возникновения ГТО</vt:lpstr>
      <vt:lpstr>1918-1925 ПРЕДПОСЫЛКИ ВОЗНИКНОВЕНИЯ КОМПЛЕКСА ГТО</vt:lpstr>
      <vt:lpstr>1927-1928 РОЖДЕНИЕ КОМПЛЕКСА ГТО «ПОД КРЫЛОМ» «ОСОАВИАХИМА»</vt:lpstr>
      <vt:lpstr>1929-1938 ПЕРВЫЙ КОМПЛЕКС ГТО И ДАЛЬНЕЙШЕЕ ЕГО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1941-1945 КОМПЛЕКС ГТО И ВЕЛИКАЯ ОТЕЧЕСТВЕННАЯ ВОЙНА</vt:lpstr>
      <vt:lpstr>1941-1945 Примеры значков ГТО</vt:lpstr>
      <vt:lpstr>1946-1991 КОМПЛЕКС ГТО В ПОСЛЕВОЕННОЕ ВРЕМЯ</vt:lpstr>
      <vt:lpstr>1946 год выпуска Примеры значков ГТО</vt:lpstr>
      <vt:lpstr>Презентация PowerPoint</vt:lpstr>
      <vt:lpstr>1972 год выпуска Примеры значков ГТО</vt:lpstr>
      <vt:lpstr>2007-2014 ВОЗРОЖДЕНИЕ КОМПЛЕКСА ГТО В СОВРЕМЕННОЙ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1918-1925 ПРЕДПОСЫЛКИ ВОЗНИКНОВЕНИЯ КОМПЛЕКСА ГТО</dc:title>
  <dc:creator>Золушка</dc:creator>
  <cp:lastModifiedBy>User</cp:lastModifiedBy>
  <cp:revision>4</cp:revision>
  <dcterms:created xsi:type="dcterms:W3CDTF">2021-05-11T14:28:47Z</dcterms:created>
  <dcterms:modified xsi:type="dcterms:W3CDTF">2021-05-11T15:08:44Z</dcterms:modified>
</cp:coreProperties>
</file>