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64" r:id="rId6"/>
    <p:sldId id="266" r:id="rId7"/>
    <p:sldId id="268" r:id="rId8"/>
    <p:sldId id="270" r:id="rId9"/>
    <p:sldId id="272" r:id="rId10"/>
    <p:sldId id="274" r:id="rId11"/>
    <p:sldId id="300" r:id="rId12"/>
    <p:sldId id="276" r:id="rId13"/>
    <p:sldId id="277" r:id="rId14"/>
    <p:sldId id="289" r:id="rId15"/>
    <p:sldId id="280" r:id="rId16"/>
    <p:sldId id="295" r:id="rId17"/>
    <p:sldId id="282" r:id="rId18"/>
    <p:sldId id="292" r:id="rId19"/>
    <p:sldId id="286" r:id="rId20"/>
    <p:sldId id="285" r:id="rId21"/>
    <p:sldId id="298" r:id="rId22"/>
    <p:sldId id="297" r:id="rId23"/>
    <p:sldId id="301" r:id="rId24"/>
    <p:sldId id="258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C955-6C65-4B64-853B-EF13A5EFD2F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141-79FD-43E5-9210-634014B373C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-42582" y="6719421"/>
            <a:ext cx="381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" dirty="0" smtClean="0">
                <a:solidFill>
                  <a:srgbClr val="0070C0"/>
                </a:solidFill>
              </a:rPr>
              <a:t>КЕВ</a:t>
            </a:r>
            <a:endParaRPr lang="ru-RU" sz="800" dirty="0">
              <a:solidFill>
                <a:srgbClr val="0070C0"/>
              </a:solidFill>
            </a:endParaRPr>
          </a:p>
        </p:txBody>
      </p:sp>
      <p:sp>
        <p:nvSpPr>
          <p:cNvPr id="8" name="TextBox 8"/>
          <p:cNvSpPr txBox="1">
            <a:spLocks noChangeArrowheads="1"/>
          </p:cNvSpPr>
          <p:nvPr userDrawn="1"/>
        </p:nvSpPr>
        <p:spPr bwMode="auto">
          <a:xfrm>
            <a:off x="5528695" y="6396335"/>
            <a:ext cx="51197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ctr"/>
            <a:r>
              <a:rPr lang="ru-RU" altLang="ru-RU" sz="1200" i="1" dirty="0">
                <a:solidFill>
                  <a:srgbClr val="0070C0"/>
                </a:solidFill>
                <a:latin typeface="Comic Sans MS" panose="030F0702030302020204" pitchFamily="66" charset="0"/>
              </a:rPr>
              <a:t>Автор: </a:t>
            </a:r>
            <a:r>
              <a:rPr lang="ru-RU" altLang="ru-RU" sz="1200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Колышкина </a:t>
            </a:r>
            <a:r>
              <a:rPr lang="ru-RU" altLang="ru-RU" sz="1200" i="1" dirty="0">
                <a:solidFill>
                  <a:srgbClr val="0070C0"/>
                </a:solidFill>
                <a:latin typeface="Comic Sans MS" panose="030F0702030302020204" pitchFamily="66" charset="0"/>
              </a:rPr>
              <a:t>Елена </a:t>
            </a:r>
            <a:r>
              <a:rPr lang="ru-RU" altLang="ru-RU" sz="1200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Владимировна</a:t>
            </a:r>
          </a:p>
          <a:p>
            <a:pPr algn="ctr"/>
            <a:r>
              <a:rPr lang="ru-RU" altLang="ru-RU" sz="1200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учитель географии высшей категории, г. Новосибирск, 2022</a:t>
            </a:r>
            <a:endParaRPr lang="ru-RU" altLang="ru-RU" sz="1200" i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61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C955-6C65-4B64-853B-EF13A5EFD2F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141-79FD-43E5-9210-634014B37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07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C955-6C65-4B64-853B-EF13A5EFD2F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141-79FD-43E5-9210-634014B37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29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C955-6C65-4B64-853B-EF13A5EFD2F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141-79FD-43E5-9210-634014B373CD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24" r="26726" b="3339"/>
          <a:stretch/>
        </p:blipFill>
        <p:spPr>
          <a:xfrm>
            <a:off x="109182" y="4572001"/>
            <a:ext cx="1105607" cy="2286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143" y="40937"/>
            <a:ext cx="1883935" cy="1866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8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C955-6C65-4B64-853B-EF13A5EFD2F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141-79FD-43E5-9210-634014B37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97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C955-6C65-4B64-853B-EF13A5EFD2F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141-79FD-43E5-9210-634014B37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56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C955-6C65-4B64-853B-EF13A5EFD2F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141-79FD-43E5-9210-634014B37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44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C955-6C65-4B64-853B-EF13A5EFD2F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141-79FD-43E5-9210-634014B37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37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C955-6C65-4B64-853B-EF13A5EFD2F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141-79FD-43E5-9210-634014B37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5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C955-6C65-4B64-853B-EF13A5EFD2F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141-79FD-43E5-9210-634014B37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06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C955-6C65-4B64-853B-EF13A5EFD2F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141-79FD-43E5-9210-634014B37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22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EC955-6C65-4B64-853B-EF13A5EFD2F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E8141-79FD-43E5-9210-634014B37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01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dfon.ru/wallpaper/prazdnik-rozhdestvo-novyi-god-novogodnie-ukrasheniia-novog-6.html" TargetMode="External"/><Relationship Id="rId3" Type="http://schemas.openxmlformats.org/officeDocument/2006/relationships/hyperlink" Target="https://porgi.ru/scenki-scenarii/konkursy/viktoriny-na-novyj-god-krolika/" TargetMode="External"/><Relationship Id="rId7" Type="http://schemas.openxmlformats.org/officeDocument/2006/relationships/hyperlink" Target="https://phonoteka.org/19818-novogodnij-fon-mult.html" TargetMode="External"/><Relationship Id="rId2" Type="http://schemas.openxmlformats.org/officeDocument/2006/relationships/hyperlink" Target="https://www.freepng.ru/png-4ly08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vokrugsveta.ru/articles/ne-tolko-cennyi-mekh-11-udivitelnykh-faktov-o-krolikakh-id682137/" TargetMode="External"/><Relationship Id="rId5" Type="http://schemas.openxmlformats.org/officeDocument/2006/relationships/hyperlink" Target="http://&#1089;&#1090;&#1086;&#1092;&#1072;&#1082;&#1090;&#1086;&#1074;.&#1088;&#1092;/16-%D0%B8%D0%BD%D1%82%D0%B5%D1%80%D0%B5%D1%81%D0%BD%D1%8B%D1%85-%D1%84%D0%B0%D0%BA%D1%82%D0%BE%D0%B2-%D0%BE-%D0%BA%D1%80%D0%BE%D0%BB%D0%B8%D0%BA%D0%B0%D1%85/" TargetMode="External"/><Relationship Id="rId10" Type="http://schemas.openxmlformats.org/officeDocument/2006/relationships/image" Target="../media/image10.png"/><Relationship Id="rId4" Type="http://schemas.openxmlformats.org/officeDocument/2006/relationships/hyperlink" Target="https://www.liveinternet.ru/users/svetlana-sima/post419587692/" TargetMode="Externa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20" y="2732439"/>
            <a:ext cx="3296055" cy="412556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85146" y="0"/>
            <a:ext cx="82068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Интерактивная викторина </a:t>
            </a:r>
          </a:p>
          <a:p>
            <a:pPr algn="ctr"/>
            <a:r>
              <a:rPr lang="ru-RU" sz="5400" b="1" dirty="0" smtClean="0">
                <a:ln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на Новый 2023 год</a:t>
            </a:r>
            <a:endParaRPr lang="ru-RU" sz="5400" b="1" dirty="0">
              <a:ln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5" name="Рисунок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71563" y="2593939"/>
            <a:ext cx="2634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Кроликам и зайцам посвящается</a:t>
            </a:r>
            <a:endParaRPr lang="ru-RU" sz="1200" i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8" name="Picture 4" descr="2 (485x700, 185Kb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433" y="4306887"/>
            <a:ext cx="1770085" cy="255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5-конечная звезда 8"/>
          <p:cNvSpPr/>
          <p:nvPr/>
        </p:nvSpPr>
        <p:spPr>
          <a:xfrm>
            <a:off x="2667660" y="220870"/>
            <a:ext cx="484973" cy="434223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784144" y="3084395"/>
            <a:ext cx="464024" cy="42308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688237" y="3030606"/>
            <a:ext cx="800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часть 1</a:t>
            </a:r>
            <a:endParaRPr lang="ru-RU" sz="1200" i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83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Стихотворение, в котором зайцев, попавших в беду во время половодья, спасает главный герой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10" name="Блок-схема: знак завершения 9"/>
          <p:cNvSpPr/>
          <p:nvPr/>
        </p:nvSpPr>
        <p:spPr>
          <a:xfrm>
            <a:off x="2219216" y="4888189"/>
            <a:ext cx="3859408" cy="614149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>
                <a:solidFill>
                  <a:srgbClr val="0070C0"/>
                </a:solidFill>
              </a:rPr>
              <a:t>«Дед Мазай и зайцы»</a:t>
            </a:r>
          </a:p>
        </p:txBody>
      </p:sp>
    </p:spTree>
    <p:extLst>
      <p:ext uri="{BB962C8B-B14F-4D97-AF65-F5344CB8AC3E}">
        <p14:creationId xmlns:p14="http://schemas.microsoft.com/office/powerpoint/2010/main" val="444015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знак завершения 8"/>
          <p:cNvSpPr/>
          <p:nvPr/>
        </p:nvSpPr>
        <p:spPr>
          <a:xfrm>
            <a:off x="3033258" y="3814406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На 180</a:t>
            </a:r>
            <a:r>
              <a:rPr lang="ru-RU" sz="2800" b="1" baseline="30000" dirty="0" smtClean="0">
                <a:solidFill>
                  <a:srgbClr val="0070C0"/>
                </a:solidFill>
              </a:rPr>
              <a:t>0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сколько градусов кролики могут поворачивать уши?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13" name="Блок-схема: знак завершения 12"/>
          <p:cNvSpPr/>
          <p:nvPr/>
        </p:nvSpPr>
        <p:spPr>
          <a:xfrm>
            <a:off x="1593335" y="574756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На 360</a:t>
            </a:r>
            <a:r>
              <a:rPr lang="ru-RU" sz="2800" b="1" baseline="30000" dirty="0" smtClean="0">
                <a:solidFill>
                  <a:srgbClr val="0070C0"/>
                </a:solidFill>
              </a:rPr>
              <a:t>0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2303562" y="4778431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На </a:t>
            </a:r>
            <a:r>
              <a:rPr lang="ru-RU" sz="2800" b="1" dirty="0" smtClean="0">
                <a:solidFill>
                  <a:srgbClr val="0070C0"/>
                </a:solidFill>
              </a:rPr>
              <a:t>270</a:t>
            </a:r>
            <a:r>
              <a:rPr lang="ru-RU" sz="2800" b="1" baseline="30000" dirty="0" smtClean="0">
                <a:solidFill>
                  <a:srgbClr val="0070C0"/>
                </a:solidFill>
              </a:rPr>
              <a:t>0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14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Заяц из «Спокойной ночи, малыши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10" name="Блок-схема: знак завершения 9"/>
          <p:cNvSpPr/>
          <p:nvPr/>
        </p:nvSpPr>
        <p:spPr>
          <a:xfrm>
            <a:off x="2219216" y="4888189"/>
            <a:ext cx="3859408" cy="614149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Степашка</a:t>
            </a:r>
            <a:r>
              <a:rPr lang="ru-RU" sz="2450" b="1" dirty="0" smtClean="0">
                <a:solidFill>
                  <a:srgbClr val="0070C0"/>
                </a:solidFill>
              </a:rPr>
              <a:t> </a:t>
            </a:r>
            <a:endParaRPr lang="ru-RU" sz="245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0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Самый «вкусный шоколадный» </a:t>
            </a: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кролик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10" name="Блок-схема: знак завершения 9"/>
          <p:cNvSpPr/>
          <p:nvPr/>
        </p:nvSpPr>
        <p:spPr>
          <a:xfrm>
            <a:off x="2219216" y="4888189"/>
            <a:ext cx="3859408" cy="614149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Несквик </a:t>
            </a:r>
            <a:endParaRPr lang="ru-RU" sz="245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22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Иногда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заяц высовывает 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травы всю голову, а уши опускает вниз. Что заставляет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делать?</a:t>
            </a: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10" name="Блок-схема: знак завершения 9"/>
          <p:cNvSpPr/>
          <p:nvPr/>
        </p:nvSpPr>
        <p:spPr>
          <a:xfrm>
            <a:off x="1282889" y="4651016"/>
            <a:ext cx="5036023" cy="1190227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Дождь. Если вода попадает зайцу в уши, то они загноятся и заяц погибнет</a:t>
            </a:r>
          </a:p>
        </p:txBody>
      </p:sp>
    </p:spTree>
    <p:extLst>
      <p:ext uri="{BB962C8B-B14F-4D97-AF65-F5344CB8AC3E}">
        <p14:creationId xmlns:p14="http://schemas.microsoft.com/office/powerpoint/2010/main" val="388045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Самый добрый и наивный зайчик – герой советского </a:t>
            </a:r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мультфильма. Какого?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10" name="Блок-схема: знак завершения 9"/>
          <p:cNvSpPr/>
          <p:nvPr/>
        </p:nvSpPr>
        <p:spPr>
          <a:xfrm>
            <a:off x="2219216" y="4888189"/>
            <a:ext cx="3859408" cy="614149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«Ну, </a:t>
            </a:r>
            <a:r>
              <a:rPr lang="ru-RU" sz="2800" b="1" dirty="0" smtClean="0">
                <a:solidFill>
                  <a:srgbClr val="0070C0"/>
                </a:solidFill>
              </a:rPr>
              <a:t>погоди!»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89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знак завершения 8"/>
          <p:cNvSpPr/>
          <p:nvPr/>
        </p:nvSpPr>
        <p:spPr>
          <a:xfrm>
            <a:off x="1593335" y="574756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Счёты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Заяц из мультфильма “Падал прошлогодний снег” держит в лапах …</a:t>
            </a: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033258" y="381440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Морковь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13" name="Блок-схема: знак завершения 12"/>
          <p:cNvSpPr/>
          <p:nvPr/>
        </p:nvSpPr>
        <p:spPr>
          <a:xfrm>
            <a:off x="2303562" y="4778431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Валенки 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152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зайчика, промокшего до </a:t>
            </a: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ниточки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10" name="Блок-схема: знак завершения 9"/>
          <p:cNvSpPr/>
          <p:nvPr/>
        </p:nvSpPr>
        <p:spPr>
          <a:xfrm>
            <a:off x="2219216" y="4888189"/>
            <a:ext cx="3859408" cy="614149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Агния </a:t>
            </a:r>
            <a:r>
              <a:rPr lang="ru-RU" sz="2800" b="1" dirty="0">
                <a:solidFill>
                  <a:srgbClr val="0070C0"/>
                </a:solidFill>
              </a:rPr>
              <a:t>Барто</a:t>
            </a:r>
          </a:p>
        </p:txBody>
      </p:sp>
    </p:spTree>
    <p:extLst>
      <p:ext uri="{BB962C8B-B14F-4D97-AF65-F5344CB8AC3E}">
        <p14:creationId xmlns:p14="http://schemas.microsoft.com/office/powerpoint/2010/main" val="38108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заканчивается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пословица: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«Заяц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трус, да себя…»?</a:t>
            </a: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10" name="Блок-схема: знак завершения 9"/>
          <p:cNvSpPr/>
          <p:nvPr/>
        </p:nvSpPr>
        <p:spPr>
          <a:xfrm>
            <a:off x="2219216" y="4888189"/>
            <a:ext cx="3859408" cy="614149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Бережёт 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25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Блок-схема: знак завершения 12"/>
          <p:cNvSpPr/>
          <p:nvPr/>
        </p:nvSpPr>
        <p:spPr>
          <a:xfrm>
            <a:off x="2303562" y="4780986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Верно 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3033258" y="3814406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Неверно. Наоборот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Верно ли, что заяц-беляк – житель открытых пространств, а русак живёт в лесу?</a:t>
            </a: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4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лет в среднем живут кролики?</a:t>
            </a: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033258" y="381440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5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1593335" y="574756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15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2303562" y="478098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10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66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Блок-схема: знак завершения 12"/>
          <p:cNvSpPr/>
          <p:nvPr/>
        </p:nvSpPr>
        <p:spPr>
          <a:xfrm>
            <a:off x="3033257" y="3814405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Да 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Делают ли зайцы запасы на </a:t>
            </a: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зиму?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10" name="Блок-схема: знак завершения 9"/>
          <p:cNvSpPr/>
          <p:nvPr/>
        </p:nvSpPr>
        <p:spPr>
          <a:xfrm>
            <a:off x="2303562" y="478098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Нет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76961" y="2867375"/>
            <a:ext cx="56795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0070C0"/>
                </a:solidFill>
              </a:rPr>
              <a:t>Зайцы </a:t>
            </a:r>
            <a:r>
              <a:rPr lang="ru-RU" i="1" dirty="0">
                <a:solidFill>
                  <a:srgbClr val="0070C0"/>
                </a:solidFill>
              </a:rPr>
              <a:t>активны в течение всего года и запасов корма не делают.</a:t>
            </a:r>
          </a:p>
        </p:txBody>
      </p:sp>
    </p:spTree>
    <p:extLst>
      <p:ext uri="{BB962C8B-B14F-4D97-AF65-F5344CB8AC3E}">
        <p14:creationId xmlns:p14="http://schemas.microsoft.com/office/powerpoint/2010/main" val="241885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на воле кролики долго не живут (около 1 года)?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10" name="Блок-схема: знак завершения 9"/>
          <p:cNvSpPr/>
          <p:nvPr/>
        </p:nvSpPr>
        <p:spPr>
          <a:xfrm>
            <a:off x="1337481" y="4517409"/>
            <a:ext cx="4741143" cy="132383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Кролики </a:t>
            </a:r>
            <a:r>
              <a:rPr lang="ru-RU" sz="2800" b="1" dirty="0">
                <a:solidFill>
                  <a:srgbClr val="0070C0"/>
                </a:solidFill>
              </a:rPr>
              <a:t>являются лёгкой </a:t>
            </a:r>
            <a:r>
              <a:rPr lang="ru-RU" sz="2800" b="1" dirty="0" smtClean="0">
                <a:solidFill>
                  <a:srgbClr val="0070C0"/>
                </a:solidFill>
              </a:rPr>
              <a:t>добычей для многих хищников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98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какое расстояние может прыгнуть кролик?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033258" y="381440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До 1 метра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1593335" y="574756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До 5 метров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2303562" y="478098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До 3 метров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3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знак завершения 8"/>
          <p:cNvSpPr/>
          <p:nvPr/>
        </p:nvSpPr>
        <p:spPr>
          <a:xfrm>
            <a:off x="1593335" y="574756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Сено 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основную пищу кроликов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033258" y="381440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Капуста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226836" y="2741008"/>
            <a:ext cx="5965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rgbClr val="0070C0"/>
                </a:solidFill>
              </a:rPr>
              <a:t>Морковка — далеко не основная пища для кроликов. На самом деле в ней слишком много сахара, и употреблять этот корнеплод кроликам можно только «по праздникам».</a:t>
            </a:r>
          </a:p>
        </p:txBody>
      </p:sp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11532359" y="6223379"/>
            <a:ext cx="600502" cy="634621"/>
          </a:xfrm>
          <a:prstGeom prst="mathMultiply">
            <a:avLst/>
          </a:prstGeom>
          <a:ln w="254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знак завершения 11"/>
          <p:cNvSpPr/>
          <p:nvPr/>
        </p:nvSpPr>
        <p:spPr>
          <a:xfrm>
            <a:off x="2303562" y="4778431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Морковь 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01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90" y="1340007"/>
            <a:ext cx="1184653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2"/>
              </a:rPr>
              <a:t>https://www.freepng.ru/png-4ly08t</a:t>
            </a:r>
            <a:r>
              <a:rPr lang="en-US" sz="1400" dirty="0" smtClean="0">
                <a:hlinkClick r:id="rId2"/>
              </a:rPr>
              <a:t>/</a:t>
            </a:r>
            <a:endParaRPr lang="ru-RU" sz="1400" dirty="0" smtClean="0"/>
          </a:p>
          <a:p>
            <a:r>
              <a:rPr lang="en-US" sz="1400" dirty="0">
                <a:hlinkClick r:id="rId3"/>
              </a:rPr>
              <a:t>https://porgi.ru/scenki-scenarii/konkursy/viktoriny-na-novyj-god-krolika</a:t>
            </a:r>
            <a:r>
              <a:rPr lang="en-US" sz="1400" dirty="0" smtClean="0">
                <a:hlinkClick r:id="rId3"/>
              </a:rPr>
              <a:t>/</a:t>
            </a:r>
            <a:endParaRPr lang="ru-RU" sz="1400" dirty="0" smtClean="0"/>
          </a:p>
          <a:p>
            <a:r>
              <a:rPr lang="en-US" sz="1400" dirty="0" smtClean="0">
                <a:hlinkClick r:id="rId4"/>
              </a:rPr>
              <a:t>https</a:t>
            </a:r>
            <a:r>
              <a:rPr lang="en-US" sz="1400" dirty="0">
                <a:hlinkClick r:id="rId4"/>
              </a:rPr>
              <a:t>://www.liveinternet.ru/users/svetlana-sima/post419587692</a:t>
            </a:r>
            <a:r>
              <a:rPr lang="en-US" sz="1400" dirty="0" smtClean="0">
                <a:hlinkClick r:id="rId4"/>
              </a:rPr>
              <a:t>/</a:t>
            </a:r>
            <a:endParaRPr lang="ru-RU" sz="1400" dirty="0" smtClean="0"/>
          </a:p>
          <a:p>
            <a:r>
              <a:rPr lang="en-US" sz="1400" dirty="0" smtClean="0">
                <a:hlinkClick r:id="rId5"/>
              </a:rPr>
              <a:t>http</a:t>
            </a:r>
            <a:r>
              <a:rPr lang="en-US" sz="1400" dirty="0">
                <a:hlinkClick r:id="rId5"/>
              </a:rPr>
              <a:t>://xn--80aexocohdp.xn--p1ai/16-%D0%B8%D0%BD%D1%82%D0%B5%D1%80%D0%B5%D1%81%D0%BD%D1%8B%D1%85-%D1%84%D0%B0%D0%BA%D1%82%D0%BE%D0%B2-%D0%BE-%D0%BA%D1%80%D0%BE%D0%BB%D0%B8%D0%BA%D0%B0%D1%85</a:t>
            </a:r>
            <a:r>
              <a:rPr lang="en-US" sz="1400" dirty="0" smtClean="0">
                <a:hlinkClick r:id="rId5"/>
              </a:rPr>
              <a:t>/</a:t>
            </a:r>
            <a:r>
              <a:rPr lang="ru-RU" sz="1400" dirty="0" smtClean="0"/>
              <a:t> </a:t>
            </a:r>
          </a:p>
          <a:p>
            <a:r>
              <a:rPr lang="en-US" sz="1400" dirty="0">
                <a:hlinkClick r:id="rId6"/>
              </a:rPr>
              <a:t>https://www.vokrugsveta.ru/articles/ne-tolko-cennyi-mekh-11-udivitelnykh-faktov-o-krolikakh-id682137</a:t>
            </a:r>
            <a:r>
              <a:rPr lang="en-US" sz="1400" dirty="0" smtClean="0">
                <a:hlinkClick r:id="rId6"/>
              </a:rPr>
              <a:t>/</a:t>
            </a:r>
            <a:endParaRPr lang="ru-RU" sz="1400" dirty="0" smtClean="0"/>
          </a:p>
          <a:p>
            <a:r>
              <a:rPr lang="en-US" sz="1400" dirty="0">
                <a:hlinkClick r:id="rId7"/>
              </a:rPr>
              <a:t>https://</a:t>
            </a:r>
            <a:r>
              <a:rPr lang="en-US" sz="1400" dirty="0" smtClean="0">
                <a:hlinkClick r:id="rId7"/>
              </a:rPr>
              <a:t>phonoteka.org/19818-novogodnij-fon-mult.html</a:t>
            </a:r>
            <a:r>
              <a:rPr lang="ru-RU" sz="1400" dirty="0" smtClean="0"/>
              <a:t> </a:t>
            </a:r>
          </a:p>
          <a:p>
            <a:r>
              <a:rPr lang="en-US" sz="1400" dirty="0">
                <a:hlinkClick r:id="rId8"/>
              </a:rPr>
              <a:t>https://</a:t>
            </a:r>
            <a:r>
              <a:rPr lang="en-US" sz="1400" dirty="0" smtClean="0">
                <a:hlinkClick r:id="rId8"/>
              </a:rPr>
              <a:t>www.goodfon.ru/wallpaper/prazdnik-rozhdestvo-novyi-god-novogodnie-ukrasheniia-novog-6.html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3" name="Умножение 2">
            <a:hlinkClick r:id="" action="ppaction://hlinkshowjump?jump=endshow"/>
          </p:cNvPr>
          <p:cNvSpPr/>
          <p:nvPr/>
        </p:nvSpPr>
        <p:spPr>
          <a:xfrm>
            <a:off x="11532359" y="6223379"/>
            <a:ext cx="600502" cy="634621"/>
          </a:xfrm>
          <a:prstGeom prst="mathMultiply">
            <a:avLst/>
          </a:prstGeom>
          <a:ln w="254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37481" y="232011"/>
            <a:ext cx="94578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>
                  <a:solidFill>
                    <a:schemeClr val="bg1"/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 информации</a:t>
            </a:r>
            <a:endParaRPr lang="ru-RU" sz="6600" b="1" dirty="0">
              <a:ln>
                <a:solidFill>
                  <a:schemeClr val="bg1"/>
                </a:solidFill>
              </a:ln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408" y="3591867"/>
            <a:ext cx="2481220" cy="3105658"/>
          </a:xfrm>
          <a:prstGeom prst="rect">
            <a:avLst/>
          </a:prstGeom>
        </p:spPr>
      </p:pic>
      <p:pic>
        <p:nvPicPr>
          <p:cNvPr id="7" name="Picture 4" descr="2 (485x700, 185Kb)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90" y="4667534"/>
            <a:ext cx="1519851" cy="219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5-конечная звезда 7"/>
          <p:cNvSpPr/>
          <p:nvPr/>
        </p:nvSpPr>
        <p:spPr>
          <a:xfrm>
            <a:off x="9259528" y="3741993"/>
            <a:ext cx="484973" cy="434223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16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Блок-схема: знак завершения 14"/>
          <p:cNvSpPr/>
          <p:nvPr/>
        </p:nvSpPr>
        <p:spPr>
          <a:xfrm>
            <a:off x="2303562" y="4778431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50" b="1" dirty="0" smtClean="0">
                <a:solidFill>
                  <a:srgbClr val="0070C0"/>
                </a:solidFill>
              </a:rPr>
              <a:t>В Австралии</a:t>
            </a:r>
            <a:endParaRPr lang="ru-RU" sz="2450" b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3033258" y="3814406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50" b="1" dirty="0">
                <a:solidFill>
                  <a:srgbClr val="0070C0"/>
                </a:solidFill>
              </a:rPr>
              <a:t>В Северной Америке </a:t>
            </a:r>
          </a:p>
        </p:txBody>
      </p:sp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обитает больше половины популяции всех </a:t>
            </a: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кроликов?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13" name="Блок-схема: знак завершения 12"/>
          <p:cNvSpPr/>
          <p:nvPr/>
        </p:nvSpPr>
        <p:spPr>
          <a:xfrm>
            <a:off x="1593335" y="574756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50" b="1" dirty="0" smtClean="0">
                <a:solidFill>
                  <a:srgbClr val="0070C0"/>
                </a:solidFill>
              </a:rPr>
              <a:t>В Евразии</a:t>
            </a:r>
            <a:endParaRPr lang="ru-RU" sz="245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99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знак завершения 8"/>
          <p:cNvSpPr/>
          <p:nvPr/>
        </p:nvSpPr>
        <p:spPr>
          <a:xfrm>
            <a:off x="1593335" y="574756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На Луне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Где, согласно японской мифологии, живут кролики?</a:t>
            </a: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033258" y="381440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На Солнце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13" name="Блок-схема: знак завершения 12"/>
          <p:cNvSpPr/>
          <p:nvPr/>
        </p:nvSpPr>
        <p:spPr>
          <a:xfrm>
            <a:off x="2303562" y="4778431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Под водой 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78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Роют ли зайцы </a:t>
            </a: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норы?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033258" y="381440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Да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2303562" y="478098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Нет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60488" y="293090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smtClean="0">
                <a:solidFill>
                  <a:srgbClr val="0070C0"/>
                </a:solidFill>
              </a:rPr>
              <a:t>Это животное </a:t>
            </a:r>
            <a:r>
              <a:rPr lang="ru-RU" i="1" dirty="0">
                <a:solidFill>
                  <a:srgbClr val="0070C0"/>
                </a:solidFill>
              </a:rPr>
              <a:t>практически не привязано к территории, нор не строит</a:t>
            </a:r>
            <a:r>
              <a:rPr lang="ru-RU" i="1" dirty="0" smtClean="0">
                <a:solidFill>
                  <a:srgbClr val="0070C0"/>
                </a:solidFill>
              </a:rPr>
              <a:t>.</a:t>
            </a:r>
            <a:endParaRPr lang="ru-RU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15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знак завершения 8"/>
          <p:cNvSpPr/>
          <p:nvPr/>
        </p:nvSpPr>
        <p:spPr>
          <a:xfrm>
            <a:off x="2303562" y="4780986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Кролики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</a:t>
            </a: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живёт </a:t>
            </a:r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большими группами?</a:t>
            </a: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033258" y="381440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Зайцы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73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знак завершения 8"/>
          <p:cNvSpPr/>
          <p:nvPr/>
        </p:nvSpPr>
        <p:spPr>
          <a:xfrm>
            <a:off x="1593335" y="574756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Заяц-песчаник </a:t>
            </a:r>
          </a:p>
        </p:txBody>
      </p:sp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вид зайцев не обитает на территории </a:t>
            </a: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России?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033258" y="381440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Заяц-беляк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13" name="Блок-схема: знак завершения 12"/>
          <p:cNvSpPr/>
          <p:nvPr/>
        </p:nvSpPr>
        <p:spPr>
          <a:xfrm>
            <a:off x="2303562" y="4778431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Заяц-</a:t>
            </a:r>
            <a:r>
              <a:rPr lang="ru-RU" sz="2800" b="1" dirty="0" err="1" smtClean="0">
                <a:solidFill>
                  <a:srgbClr val="0070C0"/>
                </a:solidFill>
              </a:rPr>
              <a:t>толай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81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знак завершения 8"/>
          <p:cNvSpPr/>
          <p:nvPr/>
        </p:nvSpPr>
        <p:spPr>
          <a:xfrm>
            <a:off x="3033258" y="3814406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Слух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развито у </a:t>
            </a: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зайцев и кроликов </a:t>
            </a:r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лучше всего?</a:t>
            </a: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13" name="Блок-схема: знак завершения 12"/>
          <p:cNvSpPr/>
          <p:nvPr/>
        </p:nvSpPr>
        <p:spPr>
          <a:xfrm>
            <a:off x="1593335" y="5747567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Обоняние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14" name="Google Shape;523;p36"/>
          <p:cNvPicPr preferRelativeResize="0"/>
          <p:nvPr/>
        </p:nvPicPr>
        <p:blipFill>
          <a:blip r:embed="rId4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Блок-схема: знак завершения 10"/>
          <p:cNvSpPr/>
          <p:nvPr/>
        </p:nvSpPr>
        <p:spPr>
          <a:xfrm>
            <a:off x="2303562" y="4778431"/>
            <a:ext cx="3343703" cy="614149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Зрение 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85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3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конечная звезда 3"/>
          <p:cNvSpPr/>
          <p:nvPr/>
        </p:nvSpPr>
        <p:spPr>
          <a:xfrm>
            <a:off x="10272881" y="4059924"/>
            <a:ext cx="648746" cy="591092"/>
          </a:xfrm>
          <a:prstGeom prst="star5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5841242"/>
            <a:ext cx="3412895" cy="1016758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5063319" y="955343"/>
            <a:ext cx="4558354" cy="1323833"/>
          </a:xfrm>
          <a:prstGeom prst="flowChartTerminator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 про зайца, которого рыжий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риелтор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заставил бомжевать?</a:t>
            </a:r>
          </a:p>
        </p:txBody>
      </p:sp>
      <p:pic>
        <p:nvPicPr>
          <p:cNvPr id="11" name="Google Shape;523;p36"/>
          <p:cNvPicPr preferRelativeResize="0"/>
          <p:nvPr/>
        </p:nvPicPr>
        <p:blipFill>
          <a:blip r:embed="rId3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101794" y="3822751"/>
            <a:ext cx="990920" cy="10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64238" y="6220015"/>
            <a:ext cx="492250" cy="492250"/>
          </a:xfrm>
          <a:prstGeom prst="rect">
            <a:avLst/>
          </a:prstGeom>
        </p:spPr>
      </p:pic>
      <p:sp>
        <p:nvSpPr>
          <p:cNvPr id="10" name="Блок-схема: знак завершения 9"/>
          <p:cNvSpPr/>
          <p:nvPr/>
        </p:nvSpPr>
        <p:spPr>
          <a:xfrm>
            <a:off x="2219216" y="4888189"/>
            <a:ext cx="3859408" cy="614149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>
                <a:solidFill>
                  <a:srgbClr val="0070C0"/>
                </a:solidFill>
              </a:rPr>
              <a:t>«Заюшкина избушка»</a:t>
            </a:r>
          </a:p>
        </p:txBody>
      </p:sp>
    </p:spTree>
    <p:extLst>
      <p:ext uri="{BB962C8B-B14F-4D97-AF65-F5344CB8AC3E}">
        <p14:creationId xmlns:p14="http://schemas.microsoft.com/office/powerpoint/2010/main" val="14148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53F47AD0-8805-4E38-8A4D-1FD71D685B79}" vid="{6A9170DB-78EB-473C-A9D1-C129982D33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296</TotalTime>
  <Words>379</Words>
  <Application>Microsoft Office PowerPoint</Application>
  <PresentationFormat>Широкоэкранный</PresentationFormat>
  <Paragraphs>82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PMingLiU</vt:lpstr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КЕВ</dc:creator>
  <cp:lastModifiedBy>pc4</cp:lastModifiedBy>
  <cp:revision>39</cp:revision>
  <dcterms:created xsi:type="dcterms:W3CDTF">2022-12-10T05:33:03Z</dcterms:created>
  <dcterms:modified xsi:type="dcterms:W3CDTF">2022-12-15T18:45:29Z</dcterms:modified>
</cp:coreProperties>
</file>