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94" r:id="rId2"/>
    <p:sldId id="295" r:id="rId3"/>
    <p:sldId id="296" r:id="rId4"/>
    <p:sldId id="306" r:id="rId5"/>
    <p:sldId id="307" r:id="rId6"/>
    <p:sldId id="309"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3399"/>
    <a:srgbClr val="FFFF00"/>
    <a:srgbClr val="FBABDB"/>
    <a:srgbClr val="FDAE95"/>
    <a:srgbClr val="42D28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8BAF9594-C2A2-49D0-8FA3-F487EFFC2195}" type="datetimeFigureOut">
              <a:rPr lang="ru-RU" smtClean="0"/>
              <a:t>17.11.2022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04E3934-15CC-452B-9460-4C1A3939B932}" type="slidenum">
              <a:rPr lang="ru-RU" smtClean="0"/>
              <a:t>‹#›</a:t>
            </a:fld>
            <a:endParaRPr lang="ru-RU"/>
          </a:p>
        </p:txBody>
      </p:sp>
    </p:spTree>
    <p:extLst>
      <p:ext uri="{BB962C8B-B14F-4D97-AF65-F5344CB8AC3E}">
        <p14:creationId xmlns:p14="http://schemas.microsoft.com/office/powerpoint/2010/main" val="2556535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BAF9594-C2A2-49D0-8FA3-F487EFFC2195}" type="datetimeFigureOut">
              <a:rPr lang="ru-RU" smtClean="0"/>
              <a:t>17.11.2022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04E3934-15CC-452B-9460-4C1A3939B932}" type="slidenum">
              <a:rPr lang="ru-RU" smtClean="0"/>
              <a:t>‹#›</a:t>
            </a:fld>
            <a:endParaRPr lang="ru-RU"/>
          </a:p>
        </p:txBody>
      </p:sp>
    </p:spTree>
    <p:extLst>
      <p:ext uri="{BB962C8B-B14F-4D97-AF65-F5344CB8AC3E}">
        <p14:creationId xmlns:p14="http://schemas.microsoft.com/office/powerpoint/2010/main" val="1947689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BAF9594-C2A2-49D0-8FA3-F487EFFC2195}" type="datetimeFigureOut">
              <a:rPr lang="ru-RU" smtClean="0"/>
              <a:t>17.11.2022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04E3934-15CC-452B-9460-4C1A3939B932}" type="slidenum">
              <a:rPr lang="ru-RU" smtClean="0"/>
              <a:t>‹#›</a:t>
            </a:fld>
            <a:endParaRPr lang="ru-RU"/>
          </a:p>
        </p:txBody>
      </p:sp>
    </p:spTree>
    <p:extLst>
      <p:ext uri="{BB962C8B-B14F-4D97-AF65-F5344CB8AC3E}">
        <p14:creationId xmlns:p14="http://schemas.microsoft.com/office/powerpoint/2010/main" val="4254605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8BAF9594-C2A2-49D0-8FA3-F487EFFC2195}" type="datetimeFigureOut">
              <a:rPr lang="ru-RU" smtClean="0"/>
              <a:t>17.11.2022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04E3934-15CC-452B-9460-4C1A3939B932}" type="slidenum">
              <a:rPr lang="ru-RU" smtClean="0"/>
              <a:t>‹#›</a:t>
            </a:fld>
            <a:endParaRPr lang="ru-RU"/>
          </a:p>
        </p:txBody>
      </p:sp>
    </p:spTree>
    <p:extLst>
      <p:ext uri="{BB962C8B-B14F-4D97-AF65-F5344CB8AC3E}">
        <p14:creationId xmlns:p14="http://schemas.microsoft.com/office/powerpoint/2010/main" val="3044400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8BAF9594-C2A2-49D0-8FA3-F487EFFC2195}" type="datetimeFigureOut">
              <a:rPr lang="ru-RU" smtClean="0"/>
              <a:t>17.11.2022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04E3934-15CC-452B-9460-4C1A3939B932}" type="slidenum">
              <a:rPr lang="ru-RU" smtClean="0"/>
              <a:t>‹#›</a:t>
            </a:fld>
            <a:endParaRPr lang="ru-RU"/>
          </a:p>
        </p:txBody>
      </p:sp>
    </p:spTree>
    <p:extLst>
      <p:ext uri="{BB962C8B-B14F-4D97-AF65-F5344CB8AC3E}">
        <p14:creationId xmlns:p14="http://schemas.microsoft.com/office/powerpoint/2010/main" val="30542172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8BAF9594-C2A2-49D0-8FA3-F487EFFC2195}" type="datetimeFigureOut">
              <a:rPr lang="ru-RU" smtClean="0"/>
              <a:t>17.11.2022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04E3934-15CC-452B-9460-4C1A3939B932}" type="slidenum">
              <a:rPr lang="ru-RU" smtClean="0"/>
              <a:t>‹#›</a:t>
            </a:fld>
            <a:endParaRPr lang="ru-RU"/>
          </a:p>
        </p:txBody>
      </p:sp>
    </p:spTree>
    <p:extLst>
      <p:ext uri="{BB962C8B-B14F-4D97-AF65-F5344CB8AC3E}">
        <p14:creationId xmlns:p14="http://schemas.microsoft.com/office/powerpoint/2010/main" val="1730070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8BAF9594-C2A2-49D0-8FA3-F487EFFC2195}" type="datetimeFigureOut">
              <a:rPr lang="ru-RU" smtClean="0"/>
              <a:t>17.11.2022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04E3934-15CC-452B-9460-4C1A3939B932}" type="slidenum">
              <a:rPr lang="ru-RU" smtClean="0"/>
              <a:t>‹#›</a:t>
            </a:fld>
            <a:endParaRPr lang="ru-RU"/>
          </a:p>
        </p:txBody>
      </p:sp>
    </p:spTree>
    <p:extLst>
      <p:ext uri="{BB962C8B-B14F-4D97-AF65-F5344CB8AC3E}">
        <p14:creationId xmlns:p14="http://schemas.microsoft.com/office/powerpoint/2010/main" val="26352566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8BAF9594-C2A2-49D0-8FA3-F487EFFC2195}" type="datetimeFigureOut">
              <a:rPr lang="ru-RU" smtClean="0"/>
              <a:t>17.11.2022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04E3934-15CC-452B-9460-4C1A3939B932}" type="slidenum">
              <a:rPr lang="ru-RU" smtClean="0"/>
              <a:t>‹#›</a:t>
            </a:fld>
            <a:endParaRPr lang="ru-RU"/>
          </a:p>
        </p:txBody>
      </p:sp>
    </p:spTree>
    <p:extLst>
      <p:ext uri="{BB962C8B-B14F-4D97-AF65-F5344CB8AC3E}">
        <p14:creationId xmlns:p14="http://schemas.microsoft.com/office/powerpoint/2010/main" val="27903211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BAF9594-C2A2-49D0-8FA3-F487EFFC2195}" type="datetimeFigureOut">
              <a:rPr lang="ru-RU" smtClean="0"/>
              <a:t>17.11.2022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04E3934-15CC-452B-9460-4C1A3939B932}" type="slidenum">
              <a:rPr lang="ru-RU" smtClean="0"/>
              <a:t>‹#›</a:t>
            </a:fld>
            <a:endParaRPr lang="ru-RU"/>
          </a:p>
        </p:txBody>
      </p:sp>
    </p:spTree>
    <p:extLst>
      <p:ext uri="{BB962C8B-B14F-4D97-AF65-F5344CB8AC3E}">
        <p14:creationId xmlns:p14="http://schemas.microsoft.com/office/powerpoint/2010/main" val="2263102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BAF9594-C2A2-49D0-8FA3-F487EFFC2195}" type="datetimeFigureOut">
              <a:rPr lang="ru-RU" smtClean="0"/>
              <a:t>17.11.2022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04E3934-15CC-452B-9460-4C1A3939B932}" type="slidenum">
              <a:rPr lang="ru-RU" smtClean="0"/>
              <a:t>‹#›</a:t>
            </a:fld>
            <a:endParaRPr lang="ru-RU"/>
          </a:p>
        </p:txBody>
      </p:sp>
    </p:spTree>
    <p:extLst>
      <p:ext uri="{BB962C8B-B14F-4D97-AF65-F5344CB8AC3E}">
        <p14:creationId xmlns:p14="http://schemas.microsoft.com/office/powerpoint/2010/main" val="1409392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8BAF9594-C2A2-49D0-8FA3-F487EFFC2195}" type="datetimeFigureOut">
              <a:rPr lang="ru-RU" smtClean="0"/>
              <a:t>17.11.2022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04E3934-15CC-452B-9460-4C1A3939B932}" type="slidenum">
              <a:rPr lang="ru-RU" smtClean="0"/>
              <a:t>‹#›</a:t>
            </a:fld>
            <a:endParaRPr lang="ru-RU"/>
          </a:p>
        </p:txBody>
      </p:sp>
    </p:spTree>
    <p:extLst>
      <p:ext uri="{BB962C8B-B14F-4D97-AF65-F5344CB8AC3E}">
        <p14:creationId xmlns:p14="http://schemas.microsoft.com/office/powerpoint/2010/main" val="4689413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AF9594-C2A2-49D0-8FA3-F487EFFC2195}" type="datetimeFigureOut">
              <a:rPr lang="ru-RU" smtClean="0"/>
              <a:t>17.11.2022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4E3934-15CC-452B-9460-4C1A3939B932}" type="slidenum">
              <a:rPr lang="ru-RU" smtClean="0"/>
              <a:t>‹#›</a:t>
            </a:fld>
            <a:endParaRPr lang="ru-RU"/>
          </a:p>
        </p:txBody>
      </p:sp>
    </p:spTree>
    <p:extLst>
      <p:ext uri="{BB962C8B-B14F-4D97-AF65-F5344CB8AC3E}">
        <p14:creationId xmlns:p14="http://schemas.microsoft.com/office/powerpoint/2010/main" val="2756244029"/>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s://learningapps.org/15915229" TargetMode="External"/><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3999" cy="6858000"/>
          </a:xfrm>
          <a:prstGeom prst="rect">
            <a:avLst/>
          </a:prstGeom>
        </p:spPr>
      </p:pic>
      <p:sp>
        <p:nvSpPr>
          <p:cNvPr id="4" name="Прямоугольник 3"/>
          <p:cNvSpPr/>
          <p:nvPr/>
        </p:nvSpPr>
        <p:spPr>
          <a:xfrm>
            <a:off x="827584" y="116632"/>
            <a:ext cx="6912768" cy="646331"/>
          </a:xfrm>
          <a:prstGeom prst="rect">
            <a:avLst/>
          </a:prstGeom>
        </p:spPr>
        <p:txBody>
          <a:bodyPr wrap="square">
            <a:spAutoFit/>
          </a:bodyPr>
          <a:lstStyle/>
          <a:p>
            <a:pPr lvl="0" algn="ctr"/>
            <a:r>
              <a:rPr lang="ru-RU" b="1" dirty="0">
                <a:solidFill>
                  <a:srgbClr val="0070C0"/>
                </a:solidFill>
                <a:latin typeface="Times New Roman" panose="02020603050405020304" pitchFamily="18" charset="0"/>
                <a:ea typeface="Times New Roman" panose="02020603050405020304" pitchFamily="18" charset="0"/>
              </a:rPr>
              <a:t>муниципальное дошкольное образовательное учреждение </a:t>
            </a:r>
          </a:p>
          <a:p>
            <a:pPr lvl="0" algn="ctr"/>
            <a:r>
              <a:rPr lang="ru-RU" b="1" dirty="0" err="1">
                <a:solidFill>
                  <a:srgbClr val="0070C0"/>
                </a:solidFill>
                <a:latin typeface="Times New Roman" panose="02020603050405020304" pitchFamily="18" charset="0"/>
                <a:ea typeface="Times New Roman" panose="02020603050405020304" pitchFamily="18" charset="0"/>
              </a:rPr>
              <a:t>Элитовский</a:t>
            </a:r>
            <a:r>
              <a:rPr lang="ru-RU" b="1" dirty="0">
                <a:solidFill>
                  <a:srgbClr val="0070C0"/>
                </a:solidFill>
                <a:latin typeface="Times New Roman" panose="02020603050405020304" pitchFamily="18" charset="0"/>
                <a:ea typeface="Times New Roman" panose="02020603050405020304" pitchFamily="18" charset="0"/>
              </a:rPr>
              <a:t> детский сад «Колосок»</a:t>
            </a:r>
            <a:endParaRPr lang="ru-RU" sz="1600" b="1" dirty="0">
              <a:solidFill>
                <a:srgbClr val="0070C0"/>
              </a:solidFill>
              <a:latin typeface="Times New Roman" panose="02020603050405020304" pitchFamily="18" charset="0"/>
              <a:ea typeface="Times New Roman" panose="02020603050405020304" pitchFamily="18" charset="0"/>
            </a:endParaRPr>
          </a:p>
        </p:txBody>
      </p:sp>
      <p:sp>
        <p:nvSpPr>
          <p:cNvPr id="5" name="Прямоугольник 4"/>
          <p:cNvSpPr/>
          <p:nvPr/>
        </p:nvSpPr>
        <p:spPr>
          <a:xfrm>
            <a:off x="395536" y="1297930"/>
            <a:ext cx="8291264" cy="2185214"/>
          </a:xfrm>
          <a:prstGeom prst="rect">
            <a:avLst/>
          </a:prstGeom>
        </p:spPr>
        <p:txBody>
          <a:bodyPr wrap="square">
            <a:spAutoFit/>
          </a:bodyPr>
          <a:lstStyle/>
          <a:p>
            <a:pPr lvl="0" algn="ctr"/>
            <a:r>
              <a:rPr lang="ru-RU" sz="3600" b="1" dirty="0">
                <a:solidFill>
                  <a:srgbClr val="FF0000"/>
                </a:solidFill>
                <a:latin typeface="Bookman Old Style" panose="02050604050505020204" pitchFamily="18" charset="0"/>
              </a:rPr>
              <a:t>Семейные игры </a:t>
            </a:r>
          </a:p>
          <a:p>
            <a:pPr lvl="0" algn="ctr"/>
            <a:r>
              <a:rPr lang="ru-RU" sz="3600" b="1" dirty="0">
                <a:solidFill>
                  <a:srgbClr val="FF0000"/>
                </a:solidFill>
                <a:latin typeface="Bookman Old Style" panose="02050604050505020204" pitchFamily="18" charset="0"/>
              </a:rPr>
              <a:t>по обучению детей ПДД </a:t>
            </a:r>
          </a:p>
          <a:p>
            <a:pPr lvl="0" algn="ctr"/>
            <a:r>
              <a:rPr lang="ru-RU" sz="3200" b="1" dirty="0">
                <a:solidFill>
                  <a:srgbClr val="0070C0"/>
                </a:solidFill>
                <a:latin typeface="Bookman Old Style" panose="02050604050505020204" pitchFamily="18" charset="0"/>
              </a:rPr>
              <a:t>Онлайн-викторина</a:t>
            </a:r>
          </a:p>
          <a:p>
            <a:pPr lvl="0" algn="ctr"/>
            <a:r>
              <a:rPr lang="ru-RU" sz="3200" b="1" dirty="0">
                <a:solidFill>
                  <a:srgbClr val="0070C0"/>
                </a:solidFill>
                <a:latin typeface="Bookman Old Style" panose="02050604050505020204" pitchFamily="18" charset="0"/>
              </a:rPr>
              <a:t>«Безопасность превыше всего»</a:t>
            </a:r>
          </a:p>
        </p:txBody>
      </p:sp>
      <p:sp>
        <p:nvSpPr>
          <p:cNvPr id="6" name="Прямоугольник 5"/>
          <p:cNvSpPr/>
          <p:nvPr/>
        </p:nvSpPr>
        <p:spPr>
          <a:xfrm>
            <a:off x="3419872" y="3725127"/>
            <a:ext cx="4680520" cy="1323439"/>
          </a:xfrm>
          <a:prstGeom prst="rect">
            <a:avLst/>
          </a:prstGeom>
        </p:spPr>
        <p:txBody>
          <a:bodyPr wrap="square">
            <a:spAutoFit/>
          </a:bodyPr>
          <a:lstStyle/>
          <a:p>
            <a:pPr>
              <a:spcAft>
                <a:spcPts val="0"/>
              </a:spcAft>
            </a:pPr>
            <a:r>
              <a:rPr lang="ru-RU" sz="1600" b="1" u="sng" dirty="0" smtClean="0">
                <a:solidFill>
                  <a:srgbClr val="0070C0"/>
                </a:solidFill>
                <a:latin typeface="Times New Roman" panose="02020603050405020304" pitchFamily="18" charset="0"/>
                <a:ea typeface="Times New Roman" panose="02020603050405020304" pitchFamily="18" charset="0"/>
              </a:rPr>
              <a:t>Авторы:</a:t>
            </a:r>
            <a:r>
              <a:rPr lang="ru-RU" sz="1600" b="1" u="sng" dirty="0">
                <a:solidFill>
                  <a:srgbClr val="0070C0"/>
                </a:solidFill>
                <a:latin typeface="Times New Roman" panose="02020603050405020304" pitchFamily="18" charset="0"/>
                <a:ea typeface="Times New Roman" panose="02020603050405020304" pitchFamily="18" charset="0"/>
              </a:rPr>
              <a:t> </a:t>
            </a:r>
            <a:endParaRPr lang="ru-RU" sz="1600" b="1" u="sng" dirty="0" smtClean="0">
              <a:solidFill>
                <a:srgbClr val="0070C0"/>
              </a:solidFill>
              <a:latin typeface="Times New Roman" panose="02020603050405020304" pitchFamily="18" charset="0"/>
              <a:ea typeface="Times New Roman" panose="02020603050405020304" pitchFamily="18" charset="0"/>
            </a:endParaRPr>
          </a:p>
          <a:p>
            <a:pPr>
              <a:spcAft>
                <a:spcPts val="0"/>
              </a:spcAft>
            </a:pPr>
            <a:r>
              <a:rPr lang="ru-RU" sz="1600" b="1" u="sng" dirty="0" smtClean="0">
                <a:solidFill>
                  <a:srgbClr val="0070C0"/>
                </a:solidFill>
                <a:latin typeface="Times New Roman" panose="02020603050405020304" pitchFamily="18" charset="0"/>
                <a:ea typeface="Times New Roman" panose="02020603050405020304" pitchFamily="18" charset="0"/>
              </a:rPr>
              <a:t>Воспитатели </a:t>
            </a:r>
            <a:r>
              <a:rPr lang="ru-RU" sz="1600" b="1" dirty="0" smtClean="0">
                <a:solidFill>
                  <a:srgbClr val="0070C0"/>
                </a:solidFill>
                <a:latin typeface="Times New Roman" panose="02020603050405020304" pitchFamily="18" charset="0"/>
                <a:ea typeface="Times New Roman" panose="02020603050405020304" pitchFamily="18" charset="0"/>
              </a:rPr>
              <a:t>-</a:t>
            </a:r>
            <a:r>
              <a:rPr lang="ru-RU" sz="1600" b="1" u="sng" dirty="0" smtClean="0">
                <a:solidFill>
                  <a:srgbClr val="0070C0"/>
                </a:solidFill>
                <a:latin typeface="Times New Roman" panose="02020603050405020304" pitchFamily="18" charset="0"/>
                <a:ea typeface="Times New Roman" panose="02020603050405020304" pitchFamily="18" charset="0"/>
              </a:rPr>
              <a:t> </a:t>
            </a:r>
            <a:r>
              <a:rPr lang="ru-RU" sz="1600" b="1" dirty="0" smtClean="0">
                <a:solidFill>
                  <a:srgbClr val="0070C0"/>
                </a:solidFill>
                <a:latin typeface="Times New Roman" panose="02020603050405020304" pitchFamily="18" charset="0"/>
                <a:ea typeface="Times New Roman" panose="02020603050405020304" pitchFamily="18" charset="0"/>
              </a:rPr>
              <a:t> </a:t>
            </a:r>
            <a:r>
              <a:rPr lang="ru-RU" sz="1600" b="1" dirty="0" err="1" smtClean="0">
                <a:solidFill>
                  <a:srgbClr val="0070C0"/>
                </a:solidFill>
                <a:latin typeface="Times New Roman" panose="02020603050405020304" pitchFamily="18" charset="0"/>
                <a:ea typeface="Times New Roman" panose="02020603050405020304" pitchFamily="18" charset="0"/>
              </a:rPr>
              <a:t>Бурина</a:t>
            </a:r>
            <a:r>
              <a:rPr lang="ru-RU" sz="1600" b="1" dirty="0" smtClean="0">
                <a:solidFill>
                  <a:srgbClr val="0070C0"/>
                </a:solidFill>
                <a:latin typeface="Times New Roman" panose="02020603050405020304" pitchFamily="18" charset="0"/>
                <a:ea typeface="Times New Roman" panose="02020603050405020304" pitchFamily="18" charset="0"/>
              </a:rPr>
              <a:t> </a:t>
            </a:r>
            <a:r>
              <a:rPr lang="ru-RU" sz="1600" b="1" dirty="0">
                <a:solidFill>
                  <a:srgbClr val="0070C0"/>
                </a:solidFill>
                <a:latin typeface="Times New Roman" panose="02020603050405020304" pitchFamily="18" charset="0"/>
                <a:ea typeface="Times New Roman" panose="02020603050405020304" pitchFamily="18" charset="0"/>
              </a:rPr>
              <a:t>Светлана </a:t>
            </a:r>
            <a:r>
              <a:rPr lang="ru-RU" sz="1600" b="1" dirty="0" smtClean="0">
                <a:solidFill>
                  <a:srgbClr val="0070C0"/>
                </a:solidFill>
                <a:latin typeface="Times New Roman" panose="02020603050405020304" pitchFamily="18" charset="0"/>
                <a:ea typeface="Times New Roman" panose="02020603050405020304" pitchFamily="18" charset="0"/>
              </a:rPr>
              <a:t>Валерьевна,  </a:t>
            </a:r>
            <a:endParaRPr lang="ru-RU" sz="1600" b="1" dirty="0">
              <a:solidFill>
                <a:srgbClr val="0070C0"/>
              </a:solidFill>
              <a:latin typeface="Times New Roman" panose="02020603050405020304" pitchFamily="18" charset="0"/>
              <a:ea typeface="Times New Roman" panose="02020603050405020304" pitchFamily="18" charset="0"/>
            </a:endParaRPr>
          </a:p>
          <a:p>
            <a:r>
              <a:rPr lang="ru-RU" sz="1600" b="1" dirty="0" smtClean="0">
                <a:solidFill>
                  <a:srgbClr val="0070C0"/>
                </a:solidFill>
                <a:latin typeface="Times New Roman" panose="02020603050405020304" pitchFamily="18" charset="0"/>
                <a:ea typeface="Times New Roman" panose="02020603050405020304" pitchFamily="18" charset="0"/>
              </a:rPr>
              <a:t>Ларионова </a:t>
            </a:r>
            <a:r>
              <a:rPr lang="ru-RU" sz="1600" b="1" dirty="0">
                <a:solidFill>
                  <a:srgbClr val="0070C0"/>
                </a:solidFill>
                <a:latin typeface="Times New Roman" panose="02020603050405020304" pitchFamily="18" charset="0"/>
                <a:ea typeface="Times New Roman" panose="02020603050405020304" pitchFamily="18" charset="0"/>
              </a:rPr>
              <a:t>Ольга </a:t>
            </a:r>
            <a:r>
              <a:rPr lang="ru-RU" sz="1600" b="1" dirty="0" smtClean="0">
                <a:solidFill>
                  <a:srgbClr val="0070C0"/>
                </a:solidFill>
                <a:latin typeface="Times New Roman" panose="02020603050405020304" pitchFamily="18" charset="0"/>
                <a:ea typeface="Times New Roman" panose="02020603050405020304" pitchFamily="18" charset="0"/>
              </a:rPr>
              <a:t>Николаевна</a:t>
            </a:r>
          </a:p>
          <a:p>
            <a:r>
              <a:rPr lang="ru-RU" sz="1600" b="1" dirty="0" smtClean="0">
                <a:solidFill>
                  <a:srgbClr val="0070C0"/>
                </a:solidFill>
                <a:latin typeface="Times New Roman" panose="02020603050405020304" pitchFamily="18" charset="0"/>
              </a:rPr>
              <a:t>Исполнители: дети подготовительной к школе группы «Радуга» и их родители </a:t>
            </a:r>
            <a:endParaRPr lang="ru-RU" sz="1600" b="1" dirty="0">
              <a:solidFill>
                <a:srgbClr val="0070C0"/>
              </a:solidFill>
            </a:endParaRPr>
          </a:p>
        </p:txBody>
      </p:sp>
    </p:spTree>
    <p:extLst>
      <p:ext uri="{BB962C8B-B14F-4D97-AF65-F5344CB8AC3E}">
        <p14:creationId xmlns:p14="http://schemas.microsoft.com/office/powerpoint/2010/main" val="23804116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9144000" cy="6858000"/>
          </a:xfrm>
          <a:prstGeom prst="rect">
            <a:avLst/>
          </a:prstGeom>
        </p:spPr>
      </p:pic>
      <p:sp>
        <p:nvSpPr>
          <p:cNvPr id="4" name="Прямоугольник 3"/>
          <p:cNvSpPr/>
          <p:nvPr/>
        </p:nvSpPr>
        <p:spPr>
          <a:xfrm>
            <a:off x="683568" y="404664"/>
            <a:ext cx="7632848" cy="4278094"/>
          </a:xfrm>
          <a:prstGeom prst="rect">
            <a:avLst/>
          </a:prstGeom>
        </p:spPr>
        <p:txBody>
          <a:bodyPr wrap="square">
            <a:spAutoFit/>
          </a:bodyPr>
          <a:lstStyle/>
          <a:p>
            <a:r>
              <a:rPr lang="ru-RU" sz="2800" b="1" u="sng" dirty="0">
                <a:solidFill>
                  <a:srgbClr val="FF0000"/>
                </a:solidFill>
                <a:latin typeface="Times New Roman" panose="02020603050405020304" pitchFamily="18" charset="0"/>
                <a:cs typeface="Times New Roman" panose="02020603050405020304" pitchFamily="18" charset="0"/>
              </a:rPr>
              <a:t>Цель</a:t>
            </a:r>
            <a:r>
              <a:rPr lang="ru-RU" sz="2800" b="1" u="sng" dirty="0" smtClean="0">
                <a:solidFill>
                  <a:srgbClr val="FF0000"/>
                </a:solidFill>
                <a:latin typeface="Times New Roman" panose="02020603050405020304" pitchFamily="18" charset="0"/>
                <a:cs typeface="Times New Roman" panose="02020603050405020304" pitchFamily="18" charset="0"/>
              </a:rPr>
              <a:t>:</a:t>
            </a:r>
            <a:r>
              <a:rPr lang="ru-RU" sz="2800" dirty="0">
                <a:latin typeface="Times New Roman" panose="02020603050405020304" pitchFamily="18" charset="0"/>
                <a:ea typeface="Times New Roman" panose="02020603050405020304" pitchFamily="18" charset="0"/>
              </a:rPr>
              <a:t> </a:t>
            </a:r>
            <a:r>
              <a:rPr lang="ru-RU" sz="2400" dirty="0" smtClean="0">
                <a:latin typeface="Times New Roman" panose="02020603050405020304" pitchFamily="18" charset="0"/>
                <a:ea typeface="Times New Roman" panose="02020603050405020304" pitchFamily="18" charset="0"/>
              </a:rPr>
              <a:t>закрепление </a:t>
            </a:r>
            <a:r>
              <a:rPr lang="ru-RU" sz="2400" dirty="0">
                <a:latin typeface="Times New Roman" panose="02020603050405020304" pitchFamily="18" charset="0"/>
                <a:ea typeface="Times New Roman" panose="02020603050405020304" pitchFamily="18" charset="0"/>
              </a:rPr>
              <a:t>полученных знаний, умений и навыков в области безопасного участия в дорожном движении и вежливого культурного поведения на </a:t>
            </a:r>
            <a:r>
              <a:rPr lang="ru-RU" sz="2400" dirty="0" smtClean="0">
                <a:latin typeface="Times New Roman" panose="02020603050405020304" pitchFamily="18" charset="0"/>
                <a:ea typeface="Times New Roman" panose="02020603050405020304" pitchFamily="18" charset="0"/>
              </a:rPr>
              <a:t>дороге.</a:t>
            </a:r>
            <a:r>
              <a:rPr lang="ru-RU" sz="2400" b="1" dirty="0" smtClean="0">
                <a:solidFill>
                  <a:srgbClr val="FF0000"/>
                </a:solidFill>
                <a:latin typeface="Times New Roman" panose="02020603050405020304" pitchFamily="18" charset="0"/>
                <a:cs typeface="Times New Roman" panose="02020603050405020304" pitchFamily="18" charset="0"/>
              </a:rPr>
              <a:t> </a:t>
            </a:r>
          </a:p>
          <a:p>
            <a:pPr lvl="0"/>
            <a:r>
              <a:rPr lang="ru-RU" sz="2800" b="1" u="sng" dirty="0" smtClean="0">
                <a:solidFill>
                  <a:srgbClr val="FF0000"/>
                </a:solidFill>
                <a:latin typeface="Times New Roman" panose="02020603050405020304" pitchFamily="18" charset="0"/>
                <a:cs typeface="Times New Roman" panose="02020603050405020304" pitchFamily="18" charset="0"/>
              </a:rPr>
              <a:t>Задачи:</a:t>
            </a:r>
            <a:r>
              <a:rPr lang="ru-RU" sz="2800" dirty="0" smtClean="0">
                <a:solidFill>
                  <a:prstClr val="black"/>
                </a:solidFill>
                <a:latin typeface="Times New Roman" panose="02020603050405020304" pitchFamily="18" charset="0"/>
                <a:cs typeface="Times New Roman" panose="02020603050405020304" pitchFamily="18" charset="0"/>
              </a:rPr>
              <a:t> </a:t>
            </a:r>
          </a:p>
          <a:p>
            <a:pPr lvl="0"/>
            <a:r>
              <a:rPr lang="ru-RU" sz="2400" dirty="0" smtClean="0">
                <a:solidFill>
                  <a:srgbClr val="000000"/>
                </a:solidFill>
                <a:latin typeface="Times New Roman" panose="02020603050405020304" pitchFamily="18" charset="0"/>
                <a:cs typeface="Times New Roman" panose="02020603050405020304" pitchFamily="18" charset="0"/>
              </a:rPr>
              <a:t>- обобщить представления о правилах дорожного движения;</a:t>
            </a:r>
          </a:p>
          <a:p>
            <a:pPr lvl="0"/>
            <a:r>
              <a:rPr lang="ru-RU" sz="2400" dirty="0" smtClean="0">
                <a:solidFill>
                  <a:srgbClr val="000000"/>
                </a:solidFill>
                <a:latin typeface="Times New Roman" panose="02020603050405020304" pitchFamily="18" charset="0"/>
                <a:cs typeface="Times New Roman" panose="02020603050405020304" pitchFamily="18" charset="0"/>
              </a:rPr>
              <a:t>- активизировать знания, умения, навыки детей; речь, память, мышление;</a:t>
            </a:r>
          </a:p>
          <a:p>
            <a:pPr lvl="0"/>
            <a:r>
              <a:rPr lang="ru-RU" sz="2400" dirty="0" smtClean="0">
                <a:solidFill>
                  <a:srgbClr val="000000"/>
                </a:solidFill>
                <a:latin typeface="Times New Roman" panose="02020603050405020304" pitchFamily="18" charset="0"/>
                <a:cs typeface="Times New Roman" panose="02020603050405020304" pitchFamily="18" charset="0"/>
              </a:rPr>
              <a:t> - воспитывать желание выполнять ПДД в жизни.</a:t>
            </a:r>
            <a:endParaRPr lang="ru-RU" sz="2400" dirty="0" smtClean="0">
              <a:solidFill>
                <a:prstClr val="black"/>
              </a:solidFill>
              <a:latin typeface="Times New Roman" panose="02020603050405020304" pitchFamily="18" charset="0"/>
              <a:cs typeface="Times New Roman" panose="02020603050405020304" pitchFamily="18" charset="0"/>
            </a:endParaRPr>
          </a:p>
          <a:p>
            <a:endParaRPr lang="ru-RU" sz="2400" dirty="0"/>
          </a:p>
        </p:txBody>
      </p:sp>
    </p:spTree>
    <p:extLst>
      <p:ext uri="{BB962C8B-B14F-4D97-AF65-F5344CB8AC3E}">
        <p14:creationId xmlns:p14="http://schemas.microsoft.com/office/powerpoint/2010/main" val="2832086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p:cNvPicPr>
            <a:picLocks noChangeAspect="1"/>
          </p:cNvPicPr>
          <p:nvPr/>
        </p:nvPicPr>
        <p:blipFill>
          <a:blip r:embed="rId2"/>
          <a:stretch>
            <a:fillRect/>
          </a:stretch>
        </p:blipFill>
        <p:spPr>
          <a:xfrm>
            <a:off x="0" y="0"/>
            <a:ext cx="9144000" cy="6857999"/>
          </a:xfrm>
          <a:prstGeom prst="rect">
            <a:avLst/>
          </a:prstGeom>
        </p:spPr>
      </p:pic>
      <p:sp>
        <p:nvSpPr>
          <p:cNvPr id="4" name="Прямоугольник 3"/>
          <p:cNvSpPr/>
          <p:nvPr/>
        </p:nvSpPr>
        <p:spPr>
          <a:xfrm>
            <a:off x="323528" y="188640"/>
            <a:ext cx="8280920" cy="6217087"/>
          </a:xfrm>
          <a:prstGeom prst="rect">
            <a:avLst/>
          </a:prstGeom>
        </p:spPr>
        <p:txBody>
          <a:bodyPr wrap="square">
            <a:spAutoFit/>
          </a:bodyPr>
          <a:lstStyle/>
          <a:p>
            <a:pPr algn="just">
              <a:spcAft>
                <a:spcPts val="0"/>
              </a:spcAft>
            </a:pPr>
            <a:r>
              <a:rPr lang="ru-RU" sz="2000" b="1" u="sng" dirty="0">
                <a:solidFill>
                  <a:srgbClr val="FF0000"/>
                </a:solidFill>
                <a:latin typeface="Times New Roman" panose="02020603050405020304" pitchFamily="18" charset="0"/>
                <a:ea typeface="Times New Roman" panose="02020603050405020304" pitchFamily="18" charset="0"/>
              </a:rPr>
              <a:t>Актуальность:</a:t>
            </a:r>
            <a:r>
              <a:rPr lang="ru-RU" sz="1600" dirty="0">
                <a:latin typeface="Times New Roman" panose="02020603050405020304" pitchFamily="18" charset="0"/>
                <a:ea typeface="Times New Roman" panose="02020603050405020304" pitchFamily="18" charset="0"/>
              </a:rPr>
              <a:t> </a:t>
            </a:r>
            <a:r>
              <a:rPr lang="ru-RU" dirty="0">
                <a:latin typeface="Times New Roman" panose="02020603050405020304" pitchFamily="18" charset="0"/>
                <a:ea typeface="Times New Roman" panose="02020603050405020304" pitchFamily="18" charset="0"/>
              </a:rPr>
              <a:t>Одной из важнейших задач современного образования в век всеобщей автомобилизации, увеличения скорости движения, плотности транспортных потоков на улицах поселка, района является обеспечение безопасности дорожного движения.</a:t>
            </a:r>
          </a:p>
          <a:p>
            <a:pPr algn="just">
              <a:spcAft>
                <a:spcPts val="0"/>
              </a:spcAft>
            </a:pPr>
            <a:r>
              <a:rPr lang="ru-RU" dirty="0">
                <a:latin typeface="Times New Roman" panose="02020603050405020304" pitchFamily="18" charset="0"/>
                <a:ea typeface="Calibri" panose="020F0502020204030204" pitchFamily="34" charset="0"/>
              </a:rPr>
              <a:t>Одним из направлений выполнения данной задачи является обеспечение безопасности на дороге и снижение детского травматизма</a:t>
            </a:r>
            <a:r>
              <a:rPr lang="ru-RU" b="1" dirty="0">
                <a:latin typeface="Times New Roman" panose="02020603050405020304" pitchFamily="18" charset="0"/>
                <a:ea typeface="Calibri" panose="020F0502020204030204" pitchFamily="34" charset="0"/>
              </a:rPr>
              <a:t>.</a:t>
            </a:r>
            <a:endParaRPr lang="ru-RU" dirty="0">
              <a:latin typeface="Times New Roman" panose="02020603050405020304" pitchFamily="18" charset="0"/>
              <a:ea typeface="Times New Roman" panose="02020603050405020304" pitchFamily="18" charset="0"/>
            </a:endParaRPr>
          </a:p>
          <a:p>
            <a:pPr algn="just">
              <a:spcAft>
                <a:spcPts val="0"/>
              </a:spcAft>
            </a:pPr>
            <a:r>
              <a:rPr lang="ru-RU" dirty="0">
                <a:latin typeface="Times New Roman" panose="02020603050405020304" pitchFamily="18" charset="0"/>
                <a:ea typeface="Times New Roman" panose="02020603050405020304" pitchFamily="18" charset="0"/>
              </a:rPr>
              <a:t>Особое значение в решении этой проблемы имеет заблаговременная и правильная подготовка самых маленьких пешеходов – детей, которых уже сейчас за воротами дома подстерегают самые серьезные трудности и опасности, и жить которым придется в еще более сложных условиях.</a:t>
            </a:r>
          </a:p>
          <a:p>
            <a:pPr algn="just">
              <a:spcAft>
                <a:spcPts val="0"/>
              </a:spcAft>
            </a:pPr>
            <a:r>
              <a:rPr lang="ru-RU" dirty="0">
                <a:solidFill>
                  <a:srgbClr val="000000"/>
                </a:solidFill>
                <a:latin typeface="Times New Roman" panose="02020603050405020304" pitchFamily="18" charset="0"/>
                <a:ea typeface="Times New Roman" panose="02020603050405020304" pitchFamily="18" charset="0"/>
              </a:rPr>
              <a:t>Детский дорожно-транспортный травматизм, как это показывает статистика, имеет, к сожалению; тенденцию к увеличению, не к снижению, что связано с увеличением числа дорожных происшествий. Не последнюю роль здесь играет весьма низкий уровень обучения детей правилам дорожной безопасности. Первичные навыки безопасного поведения ребенка на улице должны сознательно прививаться семьей. Детский сад здесь может помочь – дать знания, научить ребенка безопасно вести себя на дороге, правильно подготовить к движению на улице наших самых маленьких пешеходов, которых сразу же по выходу из дому подстерегают серьезные трудности и опасности. </a:t>
            </a:r>
            <a:endParaRPr lang="ru-RU" dirty="0">
              <a:latin typeface="Times New Roman" panose="02020603050405020304" pitchFamily="18" charset="0"/>
              <a:ea typeface="Times New Roman" panose="02020603050405020304" pitchFamily="18" charset="0"/>
            </a:endParaRPr>
          </a:p>
          <a:p>
            <a:pPr algn="just">
              <a:spcAft>
                <a:spcPts val="0"/>
              </a:spcAft>
            </a:pPr>
            <a:r>
              <a:rPr lang="ru-RU" dirty="0">
                <a:solidFill>
                  <a:srgbClr val="000000"/>
                </a:solidFill>
                <a:latin typeface="Times New Roman" panose="02020603050405020304" pitchFamily="18" charset="0"/>
                <a:ea typeface="Times New Roman" panose="02020603050405020304" pitchFamily="18" charset="0"/>
              </a:rPr>
              <a:t>Современная жизнь доказала необходимость обеспечения безопасной жизнедеятельности, потребовала обучения педагогов, родителей и детей безопасному образу жизни. </a:t>
            </a:r>
            <a:endParaRPr lang="ru-RU"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16215443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p:cNvPicPr>
            <a:picLocks noChangeAspect="1"/>
          </p:cNvPicPr>
          <p:nvPr/>
        </p:nvPicPr>
        <p:blipFill>
          <a:blip r:embed="rId2"/>
          <a:stretch>
            <a:fillRect/>
          </a:stretch>
        </p:blipFill>
        <p:spPr>
          <a:xfrm>
            <a:off x="0" y="1"/>
            <a:ext cx="9144000" cy="6857999"/>
          </a:xfrm>
          <a:prstGeom prst="rect">
            <a:avLst/>
          </a:prstGeom>
        </p:spPr>
      </p:pic>
      <p:sp>
        <p:nvSpPr>
          <p:cNvPr id="4" name="Прямоугольник 3"/>
          <p:cNvSpPr/>
          <p:nvPr/>
        </p:nvSpPr>
        <p:spPr>
          <a:xfrm>
            <a:off x="395536" y="1916832"/>
            <a:ext cx="8220314" cy="1938992"/>
          </a:xfrm>
          <a:prstGeom prst="rect">
            <a:avLst/>
          </a:prstGeom>
        </p:spPr>
        <p:txBody>
          <a:bodyPr wrap="square">
            <a:spAutoFit/>
          </a:bodyPr>
          <a:lstStyle/>
          <a:p>
            <a:pPr algn="just">
              <a:spcAft>
                <a:spcPts val="0"/>
              </a:spcAft>
            </a:pPr>
            <a:r>
              <a:rPr lang="ru-RU" sz="2400" dirty="0">
                <a:latin typeface="Times New Roman" panose="02020603050405020304" pitchFamily="18" charset="0"/>
                <a:ea typeface="Times New Roman" panose="02020603050405020304" pitchFamily="18" charset="0"/>
              </a:rPr>
              <a:t>Для закрепления полученных знаний, умений и навыков в области безопасного участия в дорожном движении и вежливого культурного поведения на дороге мы составили и разработали онлайн-викторину «Безопасность превыше всего</a:t>
            </a:r>
            <a:r>
              <a:rPr lang="ru-RU" sz="2400" dirty="0" smtClean="0">
                <a:latin typeface="Times New Roman" panose="02020603050405020304" pitchFamily="18" charset="0"/>
                <a:ea typeface="Times New Roman" panose="02020603050405020304" pitchFamily="18" charset="0"/>
              </a:rPr>
              <a:t>».</a:t>
            </a:r>
          </a:p>
        </p:txBody>
      </p:sp>
      <p:sp>
        <p:nvSpPr>
          <p:cNvPr id="5" name="Прямоугольник 4"/>
          <p:cNvSpPr/>
          <p:nvPr/>
        </p:nvSpPr>
        <p:spPr>
          <a:xfrm>
            <a:off x="489976" y="307529"/>
            <a:ext cx="7200800" cy="1077218"/>
          </a:xfrm>
          <a:prstGeom prst="rect">
            <a:avLst/>
          </a:prstGeom>
        </p:spPr>
        <p:txBody>
          <a:bodyPr wrap="square">
            <a:spAutoFit/>
          </a:bodyPr>
          <a:lstStyle/>
          <a:p>
            <a:pPr lvl="0" algn="ctr"/>
            <a:r>
              <a:rPr lang="ru-RU" sz="3200" b="1" dirty="0">
                <a:solidFill>
                  <a:srgbClr val="0070C0"/>
                </a:solidFill>
                <a:latin typeface="Bookman Old Style" panose="02050604050505020204" pitchFamily="18" charset="0"/>
              </a:rPr>
              <a:t>Онлайн-викторина</a:t>
            </a:r>
          </a:p>
          <a:p>
            <a:pPr lvl="0" algn="ctr"/>
            <a:r>
              <a:rPr lang="ru-RU" sz="3200" b="1" dirty="0">
                <a:solidFill>
                  <a:srgbClr val="0070C0"/>
                </a:solidFill>
                <a:latin typeface="Bookman Old Style" panose="02050604050505020204" pitchFamily="18" charset="0"/>
              </a:rPr>
              <a:t>«Безопасность превыше всего»</a:t>
            </a:r>
          </a:p>
        </p:txBody>
      </p:sp>
      <p:sp>
        <p:nvSpPr>
          <p:cNvPr id="6" name="Прямоугольник 5"/>
          <p:cNvSpPr/>
          <p:nvPr/>
        </p:nvSpPr>
        <p:spPr>
          <a:xfrm>
            <a:off x="1763688" y="1384747"/>
            <a:ext cx="5616624" cy="523220"/>
          </a:xfrm>
          <a:prstGeom prst="rect">
            <a:avLst/>
          </a:prstGeom>
        </p:spPr>
        <p:txBody>
          <a:bodyPr wrap="square">
            <a:spAutoFit/>
          </a:bodyPr>
          <a:lstStyle/>
          <a:p>
            <a:r>
              <a:rPr lang="ru-RU" sz="2800" u="sng" dirty="0">
                <a:solidFill>
                  <a:srgbClr val="0000FF"/>
                </a:solidFill>
                <a:latin typeface="Times New Roman" panose="02020603050405020304" pitchFamily="18" charset="0"/>
                <a:ea typeface="Times New Roman" panose="02020603050405020304" pitchFamily="18" charset="0"/>
                <a:hlinkClick r:id="rId3"/>
              </a:rPr>
              <a:t>https://</a:t>
            </a:r>
            <a:r>
              <a:rPr lang="ru-RU" sz="2800" u="sng" dirty="0" smtClean="0">
                <a:solidFill>
                  <a:srgbClr val="0000FF"/>
                </a:solidFill>
                <a:latin typeface="Times New Roman" panose="02020603050405020304" pitchFamily="18" charset="0"/>
                <a:ea typeface="Times New Roman" panose="02020603050405020304" pitchFamily="18" charset="0"/>
                <a:hlinkClick r:id="rId3"/>
              </a:rPr>
              <a:t>learningapps.org/15915229</a:t>
            </a:r>
            <a:r>
              <a:rPr lang="ru-RU" sz="2800" u="sng" dirty="0" smtClean="0">
                <a:solidFill>
                  <a:srgbClr val="0000FF"/>
                </a:solidFill>
                <a:latin typeface="Times New Roman" panose="02020603050405020304" pitchFamily="18" charset="0"/>
                <a:ea typeface="Times New Roman" panose="02020603050405020304" pitchFamily="18" charset="0"/>
              </a:rPr>
              <a:t>  </a:t>
            </a:r>
            <a:endParaRPr lang="ru-RU" sz="2800" dirty="0"/>
          </a:p>
        </p:txBody>
      </p:sp>
      <p:sp>
        <p:nvSpPr>
          <p:cNvPr id="7" name="Прямоугольник 6"/>
          <p:cNvSpPr/>
          <p:nvPr/>
        </p:nvSpPr>
        <p:spPr>
          <a:xfrm>
            <a:off x="1628299" y="3717032"/>
            <a:ext cx="7067128" cy="1938992"/>
          </a:xfrm>
          <a:prstGeom prst="rect">
            <a:avLst/>
          </a:prstGeom>
        </p:spPr>
        <p:txBody>
          <a:bodyPr wrap="square">
            <a:spAutoFit/>
          </a:bodyPr>
          <a:lstStyle/>
          <a:p>
            <a:pPr algn="just">
              <a:spcAft>
                <a:spcPts val="0"/>
              </a:spcAft>
            </a:pPr>
            <a:r>
              <a:rPr lang="ru-RU" sz="2400" dirty="0">
                <a:latin typeface="Times New Roman" panose="02020603050405020304" pitchFamily="18" charset="0"/>
                <a:ea typeface="Times New Roman" panose="02020603050405020304" pitchFamily="18" charset="0"/>
              </a:rPr>
              <a:t>Викторина предназначена для детей старшего дошкольного возраста и их родителей. Игру можно провести на занятиях по ознакомлению с окружающим </a:t>
            </a:r>
            <a:r>
              <a:rPr lang="ru-RU" sz="2400" dirty="0" smtClean="0">
                <a:latin typeface="Times New Roman" panose="02020603050405020304" pitchFamily="18" charset="0"/>
                <a:ea typeface="Times New Roman" panose="02020603050405020304" pitchFamily="18" charset="0"/>
              </a:rPr>
              <a:t>миром в ДОУ, </a:t>
            </a:r>
            <a:r>
              <a:rPr lang="ru-RU" sz="2400" dirty="0">
                <a:latin typeface="Times New Roman" panose="02020603050405020304" pitchFamily="18" charset="0"/>
                <a:ea typeface="Times New Roman" panose="02020603050405020304" pitchFamily="18" charset="0"/>
              </a:rPr>
              <a:t>в свободное время, дома родителям с детьми.</a:t>
            </a:r>
            <a:endParaRPr lang="ru-RU" sz="24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9810244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2" name="Picture 4" descr="https://189131.selcdn.ru/leonardo/uploadsForSiteId/200199/content/af565929-0afe-4853-a071-625649bbc44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514" y="0"/>
            <a:ext cx="9198514"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29732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p:cNvPicPr>
            <a:picLocks noChangeAspect="1"/>
          </p:cNvPicPr>
          <p:nvPr/>
        </p:nvPicPr>
        <p:blipFill>
          <a:blip r:embed="rId2"/>
          <a:stretch>
            <a:fillRect/>
          </a:stretch>
        </p:blipFill>
        <p:spPr>
          <a:xfrm>
            <a:off x="37529" y="41568"/>
            <a:ext cx="9088575" cy="6816432"/>
          </a:xfrm>
          <a:prstGeom prst="rect">
            <a:avLst/>
          </a:prstGeom>
        </p:spPr>
      </p:pic>
      <p:sp>
        <p:nvSpPr>
          <p:cNvPr id="2" name="Заголовок 1"/>
          <p:cNvSpPr>
            <a:spLocks noGrp="1"/>
          </p:cNvSpPr>
          <p:nvPr>
            <p:ph type="title"/>
          </p:nvPr>
        </p:nvSpPr>
        <p:spPr/>
        <p:txBody>
          <a:bodyPr/>
          <a:lstStyle/>
          <a:p>
            <a:endParaRPr lang="ru-RU"/>
          </a:p>
        </p:txBody>
      </p:sp>
      <p:pic>
        <p:nvPicPr>
          <p:cNvPr id="5122" name="Рисунок 1" descr="https://pandia.ru/text/78/140/images/image001_24.png"/>
          <p:cNvPicPr>
            <a:picLocks noChangeAspect="1" noChangeArrowheads="1"/>
          </p:cNvPicPr>
          <p:nvPr/>
        </p:nvPicPr>
        <p:blipFill>
          <a:blip r:embed="rId3">
            <a:extLst>
              <a:ext uri="{28A0092B-C50C-407E-A947-70E740481C1C}">
                <a14:useLocalDpi xmlns:a14="http://schemas.microsoft.com/office/drawing/2010/main" val="0"/>
              </a:ext>
            </a:extLst>
          </a:blip>
          <a:srcRect l="24205" t="311" r="62029" b="70186"/>
          <a:stretch>
            <a:fillRect/>
          </a:stretch>
        </p:blipFill>
        <p:spPr bwMode="auto">
          <a:xfrm>
            <a:off x="1962332" y="448561"/>
            <a:ext cx="1230734" cy="1284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4" name="Рисунок 1" descr="https://pandia.ru/text/78/140/images/image001_24.png"/>
          <p:cNvPicPr>
            <a:picLocks noChangeAspect="1" noChangeArrowheads="1"/>
          </p:cNvPicPr>
          <p:nvPr/>
        </p:nvPicPr>
        <p:blipFill>
          <a:blip r:embed="rId3">
            <a:extLst>
              <a:ext uri="{28A0092B-C50C-407E-A947-70E740481C1C}">
                <a14:useLocalDpi xmlns:a14="http://schemas.microsoft.com/office/drawing/2010/main" val="0"/>
              </a:ext>
            </a:extLst>
          </a:blip>
          <a:srcRect l="-456" t="31876" r="87215" b="39687"/>
          <a:stretch>
            <a:fillRect/>
          </a:stretch>
        </p:blipFill>
        <p:spPr bwMode="auto">
          <a:xfrm>
            <a:off x="1149120" y="4022843"/>
            <a:ext cx="1101485" cy="1152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Рисунок 1" descr="https://pandia.ru/text/78/140/images/image001_24.png"/>
          <p:cNvPicPr>
            <a:picLocks noChangeAspect="1" noChangeArrowheads="1"/>
          </p:cNvPicPr>
          <p:nvPr/>
        </p:nvPicPr>
        <p:blipFill>
          <a:blip r:embed="rId3">
            <a:extLst>
              <a:ext uri="{28A0092B-C50C-407E-A947-70E740481C1C}">
                <a14:useLocalDpi xmlns:a14="http://schemas.microsoft.com/office/drawing/2010/main" val="0"/>
              </a:ext>
            </a:extLst>
          </a:blip>
          <a:srcRect l="86911" t="13437" r="-609" b="56876"/>
          <a:stretch>
            <a:fillRect/>
          </a:stretch>
        </p:blipFill>
        <p:spPr bwMode="auto">
          <a:xfrm>
            <a:off x="5506534" y="5165843"/>
            <a:ext cx="1165071" cy="12297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Рисунок 1" descr="https://pandia.ru/text/78/140/images/image001_24.png"/>
          <p:cNvPicPr>
            <a:picLocks noChangeAspect="1" noChangeArrowheads="1"/>
          </p:cNvPicPr>
          <p:nvPr/>
        </p:nvPicPr>
        <p:blipFill>
          <a:blip r:embed="rId3">
            <a:extLst>
              <a:ext uri="{28A0092B-C50C-407E-A947-70E740481C1C}">
                <a14:useLocalDpi xmlns:a14="http://schemas.microsoft.com/office/drawing/2010/main" val="0"/>
              </a:ext>
            </a:extLst>
          </a:blip>
          <a:srcRect l="31812" t="31250" r="54185" b="38126"/>
          <a:stretch>
            <a:fillRect/>
          </a:stretch>
        </p:blipFill>
        <p:spPr bwMode="auto">
          <a:xfrm>
            <a:off x="6671605" y="3188572"/>
            <a:ext cx="1308348" cy="13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Рисунок 3"/>
          <p:cNvPicPr>
            <a:picLocks noChangeAspect="1"/>
          </p:cNvPicPr>
          <p:nvPr/>
        </p:nvPicPr>
        <p:blipFill>
          <a:blip r:embed="rId4"/>
          <a:stretch>
            <a:fillRect/>
          </a:stretch>
        </p:blipFill>
        <p:spPr>
          <a:xfrm>
            <a:off x="4392207" y="490341"/>
            <a:ext cx="1080120" cy="1072966"/>
          </a:xfrm>
          <a:prstGeom prst="rect">
            <a:avLst/>
          </a:prstGeom>
        </p:spPr>
      </p:pic>
      <p:pic>
        <p:nvPicPr>
          <p:cNvPr id="5" name="Рисунок 4"/>
          <p:cNvPicPr>
            <a:picLocks noChangeAspect="1"/>
          </p:cNvPicPr>
          <p:nvPr/>
        </p:nvPicPr>
        <p:blipFill>
          <a:blip r:embed="rId5"/>
          <a:stretch>
            <a:fillRect/>
          </a:stretch>
        </p:blipFill>
        <p:spPr>
          <a:xfrm>
            <a:off x="760009" y="2072374"/>
            <a:ext cx="1277753" cy="1116198"/>
          </a:xfrm>
          <a:prstGeom prst="rect">
            <a:avLst/>
          </a:prstGeom>
        </p:spPr>
      </p:pic>
      <p:pic>
        <p:nvPicPr>
          <p:cNvPr id="5132" name="Picture 12" descr="https://pandia.ru/text/80/616/images/img9_0.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16216" y="1113106"/>
            <a:ext cx="1346577" cy="1346577"/>
          </a:xfrm>
          <a:prstGeom prst="rect">
            <a:avLst/>
          </a:prstGeom>
          <a:noFill/>
          <a:extLst>
            <a:ext uri="{909E8E84-426E-40DD-AFC4-6F175D3DCCD1}">
              <a14:hiddenFill xmlns:a14="http://schemas.microsoft.com/office/drawing/2010/main">
                <a:solidFill>
                  <a:srgbClr val="FFFFFF"/>
                </a:solidFill>
              </a14:hiddenFill>
            </a:ext>
          </a:extLst>
        </p:spPr>
      </p:pic>
      <p:pic>
        <p:nvPicPr>
          <p:cNvPr id="5134" name="Picture 14" descr="https://ds04.infourok.ru/uploads/ex/08cc/0019e5e3-b98394f6/hello_html_m6e85a4b6.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915816" y="5269813"/>
            <a:ext cx="1277036" cy="1277037"/>
          </a:xfrm>
          <a:prstGeom prst="rect">
            <a:avLst/>
          </a:prstGeom>
          <a:noFill/>
          <a:extLst>
            <a:ext uri="{909E8E84-426E-40DD-AFC4-6F175D3DCCD1}">
              <a14:hiddenFill xmlns:a14="http://schemas.microsoft.com/office/drawing/2010/main">
                <a:solidFill>
                  <a:srgbClr val="FFFFFF"/>
                </a:solidFill>
              </a14:hiddenFill>
            </a:ext>
          </a:extLst>
        </p:spPr>
      </p:pic>
      <p:sp>
        <p:nvSpPr>
          <p:cNvPr id="8" name="Прямоугольник 7"/>
          <p:cNvSpPr/>
          <p:nvPr/>
        </p:nvSpPr>
        <p:spPr>
          <a:xfrm rot="20672970">
            <a:off x="742620" y="2541907"/>
            <a:ext cx="6696744" cy="769441"/>
          </a:xfrm>
          <a:prstGeom prst="rect">
            <a:avLst/>
          </a:prstGeom>
        </p:spPr>
        <p:txBody>
          <a:bodyPr wrap="square">
            <a:spAutoFit/>
          </a:bodyPr>
          <a:lstStyle/>
          <a:p>
            <a:pPr lvl="0"/>
            <a:r>
              <a:rPr lang="ru-RU" sz="4400" b="1" dirty="0">
                <a:solidFill>
                  <a:srgbClr val="FF0000"/>
                </a:solidFill>
                <a:latin typeface="Bookman Old Style" panose="02050604050505020204" pitchFamily="18" charset="0"/>
              </a:rPr>
              <a:t>До новых </a:t>
            </a:r>
            <a:r>
              <a:rPr lang="ru-RU" sz="4400" b="1" dirty="0" smtClean="0">
                <a:solidFill>
                  <a:srgbClr val="FF0000"/>
                </a:solidFill>
                <a:latin typeface="Bookman Old Style" panose="02050604050505020204" pitchFamily="18" charset="0"/>
              </a:rPr>
              <a:t>встреч!!!</a:t>
            </a:r>
            <a:endParaRPr lang="ru-RU" sz="4400" b="1" dirty="0">
              <a:solidFill>
                <a:srgbClr val="00B050"/>
              </a:solidFill>
              <a:latin typeface="Bookman Old Style" panose="02050604050505020204" pitchFamily="18" charset="0"/>
            </a:endParaRPr>
          </a:p>
        </p:txBody>
      </p:sp>
    </p:spTree>
    <p:extLst>
      <p:ext uri="{BB962C8B-B14F-4D97-AF65-F5344CB8AC3E}">
        <p14:creationId xmlns:p14="http://schemas.microsoft.com/office/powerpoint/2010/main" val="424481636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567</TotalTime>
  <Words>383</Words>
  <Application>Microsoft Office PowerPoint</Application>
  <PresentationFormat>Экран (4:3)</PresentationFormat>
  <Paragraphs>26</Paragraphs>
  <Slides>6</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6</vt:i4>
      </vt:variant>
    </vt:vector>
  </HeadingPairs>
  <TitlesOfParts>
    <vt:vector size="11" baseType="lpstr">
      <vt:lpstr>Arial</vt:lpstr>
      <vt:lpstr>Bookman Old Style</vt:lpstr>
      <vt:lpstr>Calibri</vt:lpstr>
      <vt:lpstr>Times New Roman</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StarCom</dc:creator>
  <cp:lastModifiedBy>ПК</cp:lastModifiedBy>
  <cp:revision>52</cp:revision>
  <dcterms:created xsi:type="dcterms:W3CDTF">2013-04-16T10:40:34Z</dcterms:created>
  <dcterms:modified xsi:type="dcterms:W3CDTF">2022-11-17T04:28:39Z</dcterms:modified>
</cp:coreProperties>
</file>