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22"/>
  </p:notesMasterIdLst>
  <p:sldIdLst>
    <p:sldId id="314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13" r:id="rId13"/>
    <p:sldId id="328" r:id="rId14"/>
    <p:sldId id="329" r:id="rId15"/>
    <p:sldId id="330" r:id="rId16"/>
    <p:sldId id="331" r:id="rId17"/>
    <p:sldId id="332" r:id="rId18"/>
    <p:sldId id="333" r:id="rId19"/>
    <p:sldId id="335" r:id="rId20"/>
    <p:sldId id="33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7500"/>
    <a:srgbClr val="C89800"/>
    <a:srgbClr val="DEA900"/>
    <a:srgbClr val="5C4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88B5F-79A8-4796-A511-8560CCC85036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852032-1A59-49BE-8C15-C06D54578F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785795"/>
            <a:ext cx="392909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</a:p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«Семья – </a:t>
            </a:r>
          </a:p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хранитель </a:t>
            </a:r>
          </a:p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духовных </a:t>
            </a:r>
          </a:p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ценностей»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5357826"/>
            <a:ext cx="8286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8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ОДНКНР 5 класс</a:t>
            </a:r>
          </a:p>
          <a:p>
            <a:pPr lvl="8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Выполнила: Смирнова Ольга Любомировна</a:t>
            </a:r>
          </a:p>
          <a:p>
            <a:pPr lvl="8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МБОУ СОШ № 23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Picture 10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500042"/>
            <a:ext cx="4500594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928670"/>
            <a:ext cx="292895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solidFill>
                  <a:srgbClr val="9A7500"/>
                </a:solidFill>
                <a:latin typeface="Times New Roman" pitchFamily="16" charset="0"/>
              </a:rPr>
              <a:t>С 8 июля 2008 года в России принято отмечать праздник День семьи, любви и верности.</a:t>
            </a:r>
            <a:br>
              <a:rPr lang="ru-RU" altLang="ru-RU" sz="2800" b="1" dirty="0" smtClean="0">
                <a:solidFill>
                  <a:srgbClr val="9A7500"/>
                </a:solidFill>
                <a:latin typeface="Times New Roman" pitchFamily="16" charset="0"/>
              </a:rPr>
            </a:br>
            <a:r>
              <a:rPr lang="ru-RU" altLang="ru-RU" sz="2800" b="1" dirty="0" smtClean="0">
                <a:solidFill>
                  <a:srgbClr val="9A7500"/>
                </a:solidFill>
                <a:latin typeface="Times New Roman" pitchFamily="16" charset="0"/>
              </a:rPr>
              <a:t>Символом праздника является ромашка.</a:t>
            </a:r>
            <a:endParaRPr lang="ru-RU" sz="2800" b="1" dirty="0">
              <a:solidFill>
                <a:srgbClr val="9A7500"/>
              </a:solidFill>
            </a:endParaRPr>
          </a:p>
        </p:txBody>
      </p:sp>
      <p:pic>
        <p:nvPicPr>
          <p:cNvPr id="6" name="Picture 10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000108"/>
            <a:ext cx="4500594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00042"/>
            <a:ext cx="3429024" cy="58579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429124" y="214291"/>
            <a:ext cx="4071966" cy="669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90884" algn="ctr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800" b="1" dirty="0" smtClean="0">
                <a:solidFill>
                  <a:srgbClr val="9A7500"/>
                </a:solidFill>
                <a:latin typeface="Times New Roman" pitchFamily="16" charset="0"/>
              </a:rPr>
              <a:t>«Всероссийский день</a:t>
            </a:r>
          </a:p>
          <a:p>
            <a:pPr indent="-290884" algn="ctr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800" b="1" dirty="0" smtClean="0">
                <a:solidFill>
                  <a:srgbClr val="9A7500"/>
                </a:solidFill>
                <a:latin typeface="Times New Roman" pitchFamily="16" charset="0"/>
              </a:rPr>
              <a:t> семьи, любви и верности»</a:t>
            </a:r>
          </a:p>
          <a:p>
            <a:pPr indent="-290884" algn="ctr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800" b="1" dirty="0" smtClean="0">
                <a:solidFill>
                  <a:srgbClr val="9A7500"/>
                </a:solidFill>
                <a:latin typeface="Times New Roman" pitchFamily="16" charset="0"/>
              </a:rPr>
              <a:t> учреждён в России</a:t>
            </a:r>
          </a:p>
          <a:p>
            <a:pPr indent="-290884" algn="ctr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800" b="1" dirty="0" smtClean="0">
                <a:solidFill>
                  <a:srgbClr val="9A7500"/>
                </a:solidFill>
                <a:latin typeface="Times New Roman" pitchFamily="16" charset="0"/>
              </a:rPr>
              <a:t> по инициативе жителей</a:t>
            </a:r>
          </a:p>
          <a:p>
            <a:pPr indent="-290884" algn="ctr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800" b="1" dirty="0" smtClean="0">
                <a:solidFill>
                  <a:srgbClr val="9A7500"/>
                </a:solidFill>
                <a:latin typeface="Times New Roman" pitchFamily="16" charset="0"/>
              </a:rPr>
              <a:t> города Мурома</a:t>
            </a:r>
          </a:p>
          <a:p>
            <a:pPr indent="-290884" algn="ctr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800" b="1" dirty="0" smtClean="0">
                <a:solidFill>
                  <a:srgbClr val="9A7500"/>
                </a:solidFill>
                <a:latin typeface="Times New Roman" pitchFamily="16" charset="0"/>
              </a:rPr>
              <a:t> в память о святых супругах</a:t>
            </a:r>
          </a:p>
          <a:p>
            <a:pPr indent="-290884" algn="ctr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800" b="1" dirty="0" smtClean="0">
                <a:solidFill>
                  <a:srgbClr val="9A7500"/>
                </a:solidFill>
                <a:latin typeface="Times New Roman" pitchFamily="16" charset="0"/>
              </a:rPr>
              <a:t> Петре и Февронии,</a:t>
            </a:r>
          </a:p>
          <a:p>
            <a:pPr indent="-290884" algn="ctr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800" b="1" dirty="0" smtClean="0">
                <a:solidFill>
                  <a:srgbClr val="9A7500"/>
                </a:solidFill>
                <a:latin typeface="Times New Roman" pitchFamily="16" charset="0"/>
              </a:rPr>
              <a:t> живших долго и счастливо</a:t>
            </a:r>
          </a:p>
          <a:p>
            <a:pPr indent="-290884" algn="ctr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800" b="1" dirty="0" smtClean="0">
                <a:solidFill>
                  <a:srgbClr val="9A7500"/>
                </a:solidFill>
                <a:latin typeface="Times New Roman" pitchFamily="16" charset="0"/>
              </a:rPr>
              <a:t> и умерших в один день-</a:t>
            </a:r>
          </a:p>
          <a:p>
            <a:pPr indent="-290884" algn="ctr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800" b="1" dirty="0" smtClean="0">
                <a:solidFill>
                  <a:srgbClr val="9A7500"/>
                </a:solidFill>
                <a:latin typeface="Times New Roman" pitchFamily="16" charset="0"/>
              </a:rPr>
              <a:t> 8 июля 1228 года.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643307" y="3071810"/>
            <a:ext cx="2071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СЕМЬЯ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Picture 7" descr="C:\Users\Владелец\Desktop\Новая папка (2)\Рисунок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643050"/>
            <a:ext cx="342902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6" name="Picture 8" descr="C:\Users\Владелец\Desktop\Новая папка (2)\Рисунок3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643050"/>
            <a:ext cx="355123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71472" y="571480"/>
            <a:ext cx="80010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Семья является основой жизни 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 в православии и в исламе</a:t>
            </a:r>
            <a:endParaRPr lang="ru-RU" sz="2800" b="1" dirty="0">
              <a:solidFill>
                <a:srgbClr val="9A75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8" name="Picture 9" descr="C:\Users\Владелец\Desktop\Новая папка (2)\Рисунок4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4143380"/>
            <a:ext cx="3571900" cy="2238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9" name="Picture 10" descr="C:\Users\Владелец\Desktop\Новая папка (2)\Рисунок4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3" y="4143380"/>
            <a:ext cx="364333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" name="Picture 6" descr="C:\Users\Владелец\Desktop\Новая папка (2)\Рисунок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81"/>
            <a:ext cx="3548090" cy="571503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714876" y="857232"/>
            <a:ext cx="38576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V Boli" pitchFamily="2" charset="0"/>
                <a:cs typeface="MV Boli" pitchFamily="2" charset="0"/>
              </a:rPr>
              <a:t> </a:t>
            </a:r>
            <a:r>
              <a:rPr lang="ru-RU" sz="28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MV Boli" pitchFamily="2" charset="0"/>
                <a:cs typeface="Times New Roman" pitchFamily="18" charset="0"/>
              </a:rPr>
              <a:t>Семья императора Николая </a:t>
            </a:r>
            <a:r>
              <a:rPr lang="en-US" sz="28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MV Boli" pitchFamily="2" charset="0"/>
                <a:cs typeface="Times New Roman" pitchFamily="18" charset="0"/>
              </a:rPr>
              <a:t>II</a:t>
            </a:r>
            <a:endParaRPr lang="ru-RU" sz="2800" dirty="0">
              <a:solidFill>
                <a:srgbClr val="9A7500"/>
              </a:solidFill>
              <a:latin typeface="Times New Roman" pitchFamily="18" charset="0"/>
              <a:ea typeface="MV Boli" pitchFamily="2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2571744"/>
            <a:ext cx="3571900" cy="3714776"/>
          </a:xfrm>
          <a:prstGeom prst="round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" name="Picture 7" descr="https://klimbim2014.files.wordpress.com/2017/03/nikolaus-ii-189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643050"/>
            <a:ext cx="3357585" cy="4429156"/>
          </a:xfrm>
          <a:prstGeom prst="round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4071934" y="1714488"/>
            <a:ext cx="4572032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8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Сын императора Александра </a:t>
            </a:r>
            <a:r>
              <a:rPr lang="en-US" sz="28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8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8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родился 19 мая 1868 г.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8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Санкт – Петербурге.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8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Был образованнейшим человеком своего времени. Отличался силой, здоровьем. Именно на нем пресеклась трехсотлетняя история правления Россией Домом Романовых.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714357"/>
            <a:ext cx="8001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MV Boli" pitchFamily="2" charset="0"/>
                <a:cs typeface="Times New Roman" pitchFamily="18" charset="0"/>
              </a:rPr>
              <a:t>Последний российский император Николай </a:t>
            </a:r>
            <a:r>
              <a:rPr lang="en-US" sz="28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MV Boli" pitchFamily="2" charset="0"/>
                <a:cs typeface="Times New Roman" pitchFamily="18" charset="0"/>
              </a:rPr>
              <a:t>II</a:t>
            </a:r>
            <a:endParaRPr lang="ru-RU" sz="2800" dirty="0">
              <a:solidFill>
                <a:srgbClr val="9A75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" name="Picture 6" descr="http://anahnu.ucoz.ru/_ph/3/328518010.jpg"/>
          <p:cNvPicPr>
            <a:picLocks noChangeAspect="1" noChangeArrowheads="1"/>
          </p:cNvPicPr>
          <p:nvPr/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 bwMode="auto">
          <a:xfrm>
            <a:off x="5143504" y="1500174"/>
            <a:ext cx="3286147" cy="4429156"/>
          </a:xfrm>
          <a:prstGeom prst="round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714348" y="571480"/>
            <a:ext cx="7429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MV Boli" pitchFamily="2" charset="0"/>
                <a:cs typeface="Times New Roman" pitchFamily="18" charset="0"/>
              </a:rPr>
              <a:t>Императрица Александра Федоровна</a:t>
            </a:r>
            <a:endParaRPr lang="ru-RU" sz="2800" dirty="0">
              <a:solidFill>
                <a:srgbClr val="9A75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500174"/>
            <a:ext cx="4071966" cy="435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Дочь принцессы Алисы Английской, внучка королевы Виктории родилась 25 мая 1872 г.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столице германского герцогства. 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Мать с детства прививала ей качества, основанные на христианском подходе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к жизни.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" name="Рисунок 2" descr="https://img-fotki.yandex.ru/get/765189/161887320.400/0_2358ad_ce6915c5_orig.jpg"/>
          <p:cNvPicPr/>
          <p:nvPr/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 bwMode="auto">
          <a:xfrm>
            <a:off x="785786" y="357166"/>
            <a:ext cx="1714512" cy="271464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3143240" y="357167"/>
            <a:ext cx="27860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MV Boli" pitchFamily="2" charset="0"/>
                <a:cs typeface="Times New Roman" pitchFamily="18" charset="0"/>
              </a:rPr>
              <a:t>Дети императорской семьи</a:t>
            </a:r>
            <a:endParaRPr lang="ru-RU" sz="2800" dirty="0">
              <a:solidFill>
                <a:srgbClr val="9A75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105835"/>
            <a:ext cx="21431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V Boli" pitchFamily="2" charset="0"/>
                <a:cs typeface="MV Boli" pitchFamily="2" charset="0"/>
              </a:rPr>
              <a:t>Великая княжна </a:t>
            </a:r>
            <a:br>
              <a:rPr lang="ru-RU" b="1" i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V Boli" pitchFamily="2" charset="0"/>
                <a:cs typeface="MV Boli" pitchFamily="2" charset="0"/>
              </a:rPr>
            </a:br>
            <a:r>
              <a:rPr lang="ru-RU" b="1" i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V Boli" pitchFamily="2" charset="0"/>
                <a:cs typeface="MV Boli" pitchFamily="2" charset="0"/>
              </a:rPr>
              <a:t>Ольга</a:t>
            </a:r>
            <a:endParaRPr lang="ru-RU" i="1" dirty="0">
              <a:solidFill>
                <a:srgbClr val="9A7500"/>
              </a:solidFill>
            </a:endParaRPr>
          </a:p>
        </p:txBody>
      </p:sp>
      <p:pic>
        <p:nvPicPr>
          <p:cNvPr id="6" name="Picture 6" descr="http://pimg.mycdn.me/getImage?disableStub=true&amp;type=VIDEO_S_720&amp;url=http%3A%2F%2Fi.mycdn.me%2Fimage%3Fid%3D851201958040%26t%3D50%26plc%3DWEB%26tkn%3D*Un_5_FRTwkYx7KrCypPH7s3YcG8&amp;signatureToken=hoeJryeXuiVuMJPTtGSb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50" y="357166"/>
            <a:ext cx="1806340" cy="2714644"/>
          </a:xfrm>
          <a:prstGeom prst="round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6286512" y="3143248"/>
            <a:ext cx="1928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V Boli" pitchFamily="2" charset="0"/>
                <a:cs typeface="MV Boli" pitchFamily="2" charset="0"/>
              </a:rPr>
              <a:t>Великая княжна </a:t>
            </a:r>
            <a:br>
              <a:rPr lang="ru-RU" b="1" i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V Boli" pitchFamily="2" charset="0"/>
                <a:cs typeface="MV Boli" pitchFamily="2" charset="0"/>
              </a:rPr>
            </a:br>
            <a:r>
              <a:rPr lang="ru-RU" b="1" i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V Boli" pitchFamily="2" charset="0"/>
                <a:cs typeface="MV Boli" pitchFamily="2" charset="0"/>
              </a:rPr>
              <a:t>Татьяна</a:t>
            </a:r>
            <a:endParaRPr lang="ru-RU" i="1" dirty="0">
              <a:solidFill>
                <a:srgbClr val="9A7500"/>
              </a:solidFill>
            </a:endParaRPr>
          </a:p>
        </p:txBody>
      </p:sp>
      <p:pic>
        <p:nvPicPr>
          <p:cNvPr id="8" name="Рисунок 7" descr="https://orig00.deviantart.net/1fbb/f/2017/270/9/2/grand_duchess_maria_nikolaevna_romanova_by_klimbims-dboptiv.jpg"/>
          <p:cNvPicPr/>
          <p:nvPr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 bwMode="auto">
          <a:xfrm>
            <a:off x="714348" y="3786190"/>
            <a:ext cx="1752600" cy="267176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9" name="Прямоугольник 8"/>
          <p:cNvSpPr/>
          <p:nvPr/>
        </p:nvSpPr>
        <p:spPr>
          <a:xfrm>
            <a:off x="2500298" y="5500702"/>
            <a:ext cx="10715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V Boli" pitchFamily="2" charset="0"/>
                <a:cs typeface="MV Boli" pitchFamily="2" charset="0"/>
              </a:rPr>
              <a:t>Великая княжна </a:t>
            </a:r>
            <a:br>
              <a:rPr lang="ru-RU" b="1" i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V Boli" pitchFamily="2" charset="0"/>
                <a:cs typeface="MV Boli" pitchFamily="2" charset="0"/>
              </a:rPr>
            </a:br>
            <a:r>
              <a:rPr lang="ru-RU" b="1" i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V Boli" pitchFamily="2" charset="0"/>
                <a:cs typeface="MV Boli" pitchFamily="2" charset="0"/>
              </a:rPr>
              <a:t>Мария</a:t>
            </a:r>
            <a:endParaRPr lang="ru-RU" i="1" dirty="0">
              <a:solidFill>
                <a:srgbClr val="9A7500"/>
              </a:solidFill>
            </a:endParaRPr>
          </a:p>
        </p:txBody>
      </p:sp>
      <p:pic>
        <p:nvPicPr>
          <p:cNvPr id="10" name="Picture 6" descr="http://i11.kanobu.net/r/23eca6aa560e40a8d4b3ed44ca82c724/1040x-/u.kanobu.ru/editor/images/88/8a4547a0-49c5-4884-b138-6d0ca16d69bf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6429388" y="3786190"/>
            <a:ext cx="1857388" cy="2714644"/>
          </a:xfrm>
          <a:prstGeom prst="round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1" name="Прямоугольник 10"/>
          <p:cNvSpPr/>
          <p:nvPr/>
        </p:nvSpPr>
        <p:spPr>
          <a:xfrm rot="10800000" flipV="1">
            <a:off x="4929190" y="5401274"/>
            <a:ext cx="13573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V Boli" pitchFamily="2" charset="0"/>
                <a:cs typeface="MV Boli" pitchFamily="2" charset="0"/>
              </a:rPr>
              <a:t>Великая княжна </a:t>
            </a:r>
            <a:br>
              <a:rPr lang="ru-RU" b="1" i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V Boli" pitchFamily="2" charset="0"/>
                <a:cs typeface="MV Boli" pitchFamily="2" charset="0"/>
              </a:rPr>
            </a:br>
            <a:r>
              <a:rPr lang="ru-RU" b="1" i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MV Boli" pitchFamily="2" charset="0"/>
                <a:cs typeface="MV Boli" pitchFamily="2" charset="0"/>
              </a:rPr>
              <a:t>Анастасия</a:t>
            </a:r>
            <a:endParaRPr lang="ru-RU" i="1" dirty="0">
              <a:solidFill>
                <a:srgbClr val="9A7500"/>
              </a:solidFill>
            </a:endParaRPr>
          </a:p>
        </p:txBody>
      </p:sp>
      <p:pic>
        <p:nvPicPr>
          <p:cNvPr id="12" name="Рисунок 11" descr="https://pbs.twimg.com/media/DKeJb-QXUAIcLyY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14744" y="1785926"/>
            <a:ext cx="1905000" cy="28194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3" name="TextBox 12"/>
          <p:cNvSpPr txBox="1"/>
          <p:nvPr/>
        </p:nvSpPr>
        <p:spPr>
          <a:xfrm>
            <a:off x="3857620" y="4643446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9A7500"/>
                </a:solidFill>
              </a:rPr>
              <a:t>Цесаревич</a:t>
            </a:r>
          </a:p>
          <a:p>
            <a:pPr algn="ctr"/>
            <a:r>
              <a:rPr lang="ru-RU" b="1" i="1" dirty="0" smtClean="0">
                <a:solidFill>
                  <a:srgbClr val="9A7500"/>
                </a:solidFill>
              </a:rPr>
              <a:t> Алексей</a:t>
            </a:r>
            <a:endParaRPr lang="ru-RU" b="1" i="1" dirty="0">
              <a:solidFill>
                <a:srgbClr val="9A75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571480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MV Boli" pitchFamily="2" charset="0"/>
                <a:cs typeface="Times New Roman" pitchFamily="18" charset="0"/>
              </a:rPr>
              <a:t>Система воспитания в царской семье</a:t>
            </a:r>
            <a:endParaRPr lang="ru-RU" sz="2800" dirty="0">
              <a:solidFill>
                <a:srgbClr val="9A75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214423"/>
            <a:ext cx="38576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9A7500"/>
                </a:solidFill>
                <a:latin typeface="Times New Roman" pitchFamily="18" charset="0"/>
                <a:cs typeface="Times New Roman" pitchFamily="18" charset="0"/>
              </a:rPr>
              <a:t>В семье российского императора 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rgbClr val="9A7500"/>
                </a:solidFill>
                <a:latin typeface="Times New Roman" pitchFamily="18" charset="0"/>
                <a:cs typeface="Times New Roman" pitchFamily="18" charset="0"/>
              </a:rPr>
              <a:t>Николая </a:t>
            </a:r>
            <a:r>
              <a:rPr lang="en-US" sz="2800" b="1" dirty="0" smtClean="0">
                <a:solidFill>
                  <a:srgbClr val="9A75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b="1" dirty="0" smtClean="0">
                <a:solidFill>
                  <a:srgbClr val="9A7500"/>
                </a:solidFill>
                <a:latin typeface="Times New Roman" pitchFamily="18" charset="0"/>
                <a:cs typeface="Times New Roman" pitchFamily="18" charset="0"/>
              </a:rPr>
              <a:t> сложилась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800" b="1" dirty="0" smtClean="0">
                <a:solidFill>
                  <a:srgbClr val="9A7500"/>
                </a:solidFill>
                <a:latin typeface="Times New Roman" pitchFamily="18" charset="0"/>
                <a:cs typeface="Times New Roman" pitchFamily="18" charset="0"/>
              </a:rPr>
              <a:t>система воспитания  детей, направленная не только на раскрытие индивидуальности ребенка, но и на то, чтобы отшлифовать его личность по определенному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800" b="1" dirty="0" smtClean="0">
                <a:solidFill>
                  <a:srgbClr val="9A7500"/>
                </a:solidFill>
                <a:latin typeface="Times New Roman" pitchFamily="18" charset="0"/>
                <a:cs typeface="Times New Roman" pitchFamily="18" charset="0"/>
              </a:rPr>
              <a:t>образцу</a:t>
            </a:r>
            <a:endParaRPr lang="ru-RU" sz="2800" dirty="0">
              <a:solidFill>
                <a:srgbClr val="9A75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285860"/>
            <a:ext cx="4071966" cy="4903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463" algn="ctr">
              <a:defRPr/>
            </a:pPr>
            <a:r>
              <a:rPr lang="ru-RU" sz="2800" b="1" dirty="0" smtClean="0">
                <a:solidFill>
                  <a:srgbClr val="9A7500"/>
                </a:solidFill>
                <a:latin typeface="Times New Roman" pitchFamily="18" charset="0"/>
                <a:cs typeface="Times New Roman" pitchFamily="18" charset="0"/>
              </a:rPr>
              <a:t>Главная цель</a:t>
            </a:r>
          </a:p>
          <a:p>
            <a:pPr indent="17463" algn="ctr">
              <a:defRPr/>
            </a:pPr>
            <a:r>
              <a:rPr lang="ru-RU" sz="2800" b="1" dirty="0" smtClean="0">
                <a:solidFill>
                  <a:srgbClr val="9A7500"/>
                </a:solidFill>
                <a:latin typeface="Times New Roman" pitchFamily="18" charset="0"/>
                <a:cs typeface="Times New Roman" pitchFamily="18" charset="0"/>
              </a:rPr>
              <a:t> воспитания актуальна и сегодня, она состоит в том, чтобы постоянно соотносить идеальные модели поведения с реальной жизнью и тем самым раскрыть для ребенка значимость следования нормам и правилам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571480"/>
            <a:ext cx="8358245" cy="6463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9A7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Крепкая семья – сильная страна</a:t>
            </a:r>
            <a:endParaRPr lang="ru-RU" sz="3600" b="1" dirty="0">
              <a:solidFill>
                <a:srgbClr val="9A75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4" name="Picture 6" descr="http://www.antipav.ru/images/russia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639888"/>
            <a:ext cx="8429684" cy="4657725"/>
          </a:xfrm>
          <a:prstGeom prst="rect">
            <a:avLst/>
          </a:prstGeom>
          <a:noFill/>
        </p:spPr>
      </p:pic>
      <p:pic>
        <p:nvPicPr>
          <p:cNvPr id="5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1285852" y="3071810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2143108" y="2786058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3000364" y="2285992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3571868" y="1785926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4357686" y="1714488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4786314" y="2357430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5500694" y="2571744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6357950" y="2643182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7143768" y="3000372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8001024" y="3143248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7858148" y="3929066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7143768" y="4286256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6715140" y="4857760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6500826" y="4143380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5857884" y="4214818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5857884" y="5000636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5286380" y="5429264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5000628" y="4786322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4429124" y="5000636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3786182" y="4929198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3143240" y="5000636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2571736" y="4572008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1928794" y="4714884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1357290" y="5214950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714348" y="5357826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357158" y="4786322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214282" y="4143380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214282" y="3214686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" name="Picture 12" descr="http://img1.liveinternet.ru/images/attach/c/2/70/353/70353915_1297097826_03020081231161250.jpg"/>
          <p:cNvPicPr>
            <a:picLocks noChangeAspect="1" noChangeArrowheads="1"/>
          </p:cNvPicPr>
          <p:nvPr/>
        </p:nvPicPr>
        <p:blipFill>
          <a:blip r:embed="rId4" cstate="print"/>
          <a:srcRect l="16279" t="4575" r="18605" b="5350"/>
          <a:stretch>
            <a:fillRect/>
          </a:stretch>
        </p:blipFill>
        <p:spPr bwMode="auto">
          <a:xfrm>
            <a:off x="642910" y="2857496"/>
            <a:ext cx="800105" cy="785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9" y="357166"/>
            <a:ext cx="72866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Деятельность семьи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0" name="Выноска 1 9"/>
          <p:cNvSpPr/>
          <p:nvPr/>
        </p:nvSpPr>
        <p:spPr>
          <a:xfrm>
            <a:off x="5500694" y="1000108"/>
            <a:ext cx="3071834" cy="1214446"/>
          </a:xfrm>
          <a:prstGeom prst="borderCallout1">
            <a:avLst>
              <a:gd name="adj1" fmla="val 49593"/>
              <a:gd name="adj2" fmla="val -173"/>
              <a:gd name="adj3" fmla="val 106177"/>
              <a:gd name="adj4" fmla="val -17495"/>
            </a:avLst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Воспитывать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детей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2" name="Выноска 1 11"/>
          <p:cNvSpPr/>
          <p:nvPr/>
        </p:nvSpPr>
        <p:spPr>
          <a:xfrm>
            <a:off x="5572132" y="4357694"/>
            <a:ext cx="2428892" cy="1500198"/>
          </a:xfrm>
          <a:prstGeom prst="borderCallout1">
            <a:avLst>
              <a:gd name="adj1" fmla="val 51062"/>
              <a:gd name="adj2" fmla="val -169"/>
              <a:gd name="adj3" fmla="val -72559"/>
              <a:gd name="adj4" fmla="val -33343"/>
            </a:avLst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Заботиться о старших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428992" y="2285992"/>
            <a:ext cx="2500330" cy="1357322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СЕМЬЯ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5" name="Выноска 1 14"/>
          <p:cNvSpPr/>
          <p:nvPr/>
        </p:nvSpPr>
        <p:spPr>
          <a:xfrm>
            <a:off x="642910" y="1000108"/>
            <a:ext cx="2928958" cy="1143008"/>
          </a:xfrm>
          <a:prstGeom prst="borderCallout1">
            <a:avLst>
              <a:gd name="adj1" fmla="val 48659"/>
              <a:gd name="adj2" fmla="val 99877"/>
              <a:gd name="adj3" fmla="val 113852"/>
              <a:gd name="adj4" fmla="val 119311"/>
            </a:avLst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Вести общее хозяйство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Выноска 1 16"/>
          <p:cNvSpPr/>
          <p:nvPr/>
        </p:nvSpPr>
        <p:spPr>
          <a:xfrm>
            <a:off x="571472" y="4429132"/>
            <a:ext cx="3571900" cy="1500198"/>
          </a:xfrm>
          <a:prstGeom prst="borderCallout1">
            <a:avLst>
              <a:gd name="adj1" fmla="val -51015"/>
              <a:gd name="adj2" fmla="val 111049"/>
              <a:gd name="adj3" fmla="val 50079"/>
              <a:gd name="adj4" fmla="val 101342"/>
            </a:avLst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Организовывать современный досуг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71604" y="1785926"/>
            <a:ext cx="55124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>
                <a:solidFill>
                  <a:srgbClr val="9A750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600" b="1" i="1" dirty="0">
              <a:solidFill>
                <a:srgbClr val="9A75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4" name="Блок-схема: процесс 3"/>
          <p:cNvSpPr/>
          <p:nvPr/>
        </p:nvSpPr>
        <p:spPr>
          <a:xfrm>
            <a:off x="928662" y="1000108"/>
            <a:ext cx="7286676" cy="1643074"/>
          </a:xfrm>
          <a:prstGeom prst="flowChartProcess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Семья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- общность людей, связанных отношением супружества, родительства и родства.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214818"/>
            <a:ext cx="7215238" cy="184309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Семья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–группа, основанная на кровном родстве, любви и ответственности.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3644100" y="3429000"/>
            <a:ext cx="1570842" cy="794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286125"/>
            <a:ext cx="7500989" cy="3071834"/>
          </a:xfrm>
          <a:prstGeom prst="rect">
            <a:avLst/>
          </a:prstGeom>
          <a:noFill/>
          <a:ln w="9525">
            <a:solidFill>
              <a:schemeClr val="bg2">
                <a:lumMod val="25000"/>
              </a:schemeClr>
            </a:solidFill>
            <a:round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857224" y="428605"/>
            <a:ext cx="757242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2400" b="1" dirty="0" smtClean="0">
                <a:solidFill>
                  <a:srgbClr val="9A7500"/>
                </a:solidFill>
                <a:latin typeface="Times New Roman" pitchFamily="16" charset="0"/>
              </a:rPr>
              <a:t>Что обозначало слово «семья» в древности?</a:t>
            </a:r>
            <a:br>
              <a:rPr lang="ru-RU" altLang="ru-RU" sz="2400" b="1" dirty="0" smtClean="0">
                <a:solidFill>
                  <a:srgbClr val="9A7500"/>
                </a:solidFill>
                <a:latin typeface="Times New Roman" pitchFamily="16" charset="0"/>
              </a:rPr>
            </a:br>
            <a:r>
              <a:rPr lang="ru-RU" altLang="ru-RU" sz="2400" b="1" dirty="0" smtClean="0">
                <a:solidFill>
                  <a:srgbClr val="9A7500"/>
                </a:solidFill>
                <a:latin typeface="Times New Roman" pitchFamily="16" charset="0"/>
              </a:rPr>
              <a:t>Здесь выделяется корень- сЬмь. Но это - не числительное. Словом сЬмь в глубокой древности славяне называли «личность». Древнейшее значение у этого слова было  «большая семья, в которую входили родственники», иными словами - только «свои».</a:t>
            </a:r>
            <a:r>
              <a:rPr lang="ru-RU" altLang="ru-RU" sz="2800" b="1" dirty="0" smtClean="0">
                <a:solidFill>
                  <a:srgbClr val="9A7500"/>
                </a:solidFill>
                <a:latin typeface="Times New Roman" pitchFamily="16" charset="0"/>
              </a:rPr>
              <a:t> </a:t>
            </a:r>
            <a:endParaRPr lang="ru-RU" sz="2800" b="1" dirty="0">
              <a:solidFill>
                <a:srgbClr val="9A75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000505"/>
            <a:ext cx="3071834" cy="221457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00034" y="428604"/>
            <a:ext cx="8143932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800" b="1" dirty="0" smtClean="0">
                <a:solidFill>
                  <a:srgbClr val="9A7500"/>
                </a:solidFill>
                <a:latin typeface="Times New Roman" pitchFamily="16" charset="0"/>
              </a:rPr>
              <a:t>Через устное народное творчество до наших дней дошло множество пословиц и поговорок о семье:</a:t>
            </a:r>
            <a:endParaRPr lang="ru-RU" altLang="ru-RU" sz="2800" b="1" dirty="0">
              <a:solidFill>
                <a:srgbClr val="9A7500"/>
              </a:solidFill>
              <a:latin typeface="Times New Roman" pitchFamily="1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708209"/>
            <a:ext cx="600079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000" b="1" dirty="0" smtClean="0">
                <a:solidFill>
                  <a:srgbClr val="9A7500"/>
                </a:solidFill>
                <a:latin typeface="Times New Roman" pitchFamily="16" charset="0"/>
              </a:rPr>
              <a:t>1.Человек без семьи, что дерево без корней.</a:t>
            </a:r>
          </a:p>
          <a:p>
            <a:pP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2000" b="1" dirty="0" smtClean="0">
              <a:solidFill>
                <a:srgbClr val="9A7500"/>
              </a:solidFill>
              <a:latin typeface="Times New Roman" pitchFamily="16" charset="0"/>
            </a:endParaRPr>
          </a:p>
          <a:p>
            <a:pP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000" b="1" dirty="0" smtClean="0">
                <a:solidFill>
                  <a:srgbClr val="9A7500"/>
                </a:solidFill>
                <a:latin typeface="Times New Roman" pitchFamily="16" charset="0"/>
              </a:rPr>
              <a:t>2.Семья сильна, когда над ней крыша одна.</a:t>
            </a:r>
          </a:p>
          <a:p>
            <a:pP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2000" b="1" dirty="0" smtClean="0">
              <a:solidFill>
                <a:srgbClr val="9A7500"/>
              </a:solidFill>
              <a:latin typeface="Times New Roman" pitchFamily="16" charset="0"/>
            </a:endParaRPr>
          </a:p>
          <a:p>
            <a:pP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000" b="1" dirty="0" smtClean="0">
                <a:solidFill>
                  <a:srgbClr val="9A7500"/>
                </a:solidFill>
                <a:latin typeface="Times New Roman" pitchFamily="16" charset="0"/>
              </a:rPr>
              <a:t>3.В хорошей семье хорошие дети растут.</a:t>
            </a:r>
          </a:p>
          <a:p>
            <a:pP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2000" b="1" dirty="0" smtClean="0">
              <a:solidFill>
                <a:srgbClr val="9A7500"/>
              </a:solidFill>
              <a:latin typeface="Times New Roman" pitchFamily="16" charset="0"/>
            </a:endParaRPr>
          </a:p>
          <a:p>
            <a:pP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000" b="1" dirty="0" smtClean="0">
                <a:solidFill>
                  <a:srgbClr val="9A7500"/>
                </a:solidFill>
                <a:latin typeface="Times New Roman" pitchFamily="16" charset="0"/>
              </a:rPr>
              <a:t>4.Вся семья вместе, так и душа на месте.</a:t>
            </a:r>
          </a:p>
          <a:p>
            <a:pP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2000" b="1" dirty="0" smtClean="0">
              <a:solidFill>
                <a:srgbClr val="9A7500"/>
              </a:solidFill>
              <a:latin typeface="Times New Roman" pitchFamily="16" charset="0"/>
            </a:endParaRPr>
          </a:p>
          <a:p>
            <a:pP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000" b="1" dirty="0" smtClean="0">
                <a:solidFill>
                  <a:srgbClr val="9A7500"/>
                </a:solidFill>
                <a:latin typeface="Times New Roman" pitchFamily="16" charset="0"/>
              </a:rPr>
              <a:t>5.На что клад, когда в семье лад.</a:t>
            </a:r>
          </a:p>
          <a:p>
            <a:pP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2000" b="1" dirty="0" smtClean="0">
              <a:solidFill>
                <a:srgbClr val="9A7500"/>
              </a:solidFill>
              <a:latin typeface="Times New Roman" pitchFamily="16" charset="0"/>
            </a:endParaRPr>
          </a:p>
          <a:p>
            <a:pP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000" b="1" dirty="0" smtClean="0">
                <a:solidFill>
                  <a:srgbClr val="9A7500"/>
                </a:solidFill>
                <a:latin typeface="Times New Roman" pitchFamily="16" charset="0"/>
              </a:rPr>
              <a:t>6.В родной семье и каша гуще.</a:t>
            </a:r>
          </a:p>
          <a:p>
            <a:pP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altLang="ru-RU" sz="2000" b="1" dirty="0" smtClean="0">
              <a:solidFill>
                <a:srgbClr val="9A7500"/>
              </a:solidFill>
              <a:latin typeface="Times New Roman" pitchFamily="16" charset="0"/>
            </a:endParaRPr>
          </a:p>
          <a:p>
            <a:pPr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000" b="1" dirty="0" smtClean="0">
                <a:solidFill>
                  <a:srgbClr val="9A7500"/>
                </a:solidFill>
                <a:latin typeface="Times New Roman" pitchFamily="16" charset="0"/>
              </a:rPr>
              <a:t>7.В большой семье и сам большой.</a:t>
            </a:r>
            <a:endParaRPr lang="ru-RU" altLang="ru-RU" sz="2000" b="1" dirty="0">
              <a:solidFill>
                <a:srgbClr val="9A7500"/>
              </a:solidFill>
              <a:latin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571480"/>
            <a:ext cx="7643866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800" b="1" dirty="0" smtClean="0">
                <a:solidFill>
                  <a:srgbClr val="9A7500"/>
                </a:solidFill>
                <a:latin typeface="Times New Roman" pitchFamily="16" charset="0"/>
              </a:rPr>
              <a:t>О взаимоотношениях в семье повествуют </a:t>
            </a:r>
            <a:br>
              <a:rPr lang="ru-RU" altLang="ru-RU" sz="2800" b="1" dirty="0" smtClean="0">
                <a:solidFill>
                  <a:srgbClr val="9A7500"/>
                </a:solidFill>
                <a:latin typeface="Times New Roman" pitchFamily="16" charset="0"/>
              </a:rPr>
            </a:br>
            <a:r>
              <a:rPr lang="ru-RU" altLang="ru-RU" sz="2800" b="1" dirty="0" smtClean="0">
                <a:solidFill>
                  <a:srgbClr val="9A7500"/>
                </a:solidFill>
                <a:latin typeface="Times New Roman" pitchFamily="16" charset="0"/>
              </a:rPr>
              <a:t> русские народные сказки.</a:t>
            </a:r>
            <a:endParaRPr lang="ru-RU" altLang="ru-RU" sz="2800" b="1" dirty="0">
              <a:solidFill>
                <a:srgbClr val="9A7500"/>
              </a:solidFill>
              <a:latin typeface="Times New Roman" pitchFamily="16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6880" y="2000240"/>
            <a:ext cx="2642400" cy="188384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5680" y="1960047"/>
            <a:ext cx="2642400" cy="197876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40800" y="1960047"/>
            <a:ext cx="2642400" cy="197732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245566"/>
            <a:ext cx="2563162" cy="18980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14678" y="4272929"/>
            <a:ext cx="2643206" cy="187071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40800" y="4286256"/>
            <a:ext cx="2642400" cy="1857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500042"/>
            <a:ext cx="7500990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800" b="1" dirty="0" smtClean="0">
                <a:solidFill>
                  <a:srgbClr val="9A7500"/>
                </a:solidFill>
              </a:rPr>
              <a:t>Поделки народных промыслов часто изображают сценки семейной жизни.</a:t>
            </a:r>
            <a:endParaRPr lang="ru-RU" altLang="ru-RU" sz="2800" b="1" dirty="0">
              <a:solidFill>
                <a:srgbClr val="9A7500"/>
              </a:solidFill>
            </a:endParaRPr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071942"/>
            <a:ext cx="3571900" cy="227512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1571612"/>
            <a:ext cx="3510193" cy="2182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1571612"/>
            <a:ext cx="1766880" cy="22145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1643050"/>
            <a:ext cx="1785949" cy="20717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4082829"/>
            <a:ext cx="1857388" cy="22036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29454" y="4071942"/>
            <a:ext cx="1785949" cy="22860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500042"/>
            <a:ext cx="7715304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800" b="1" dirty="0" smtClean="0">
                <a:solidFill>
                  <a:srgbClr val="9A7500"/>
                </a:solidFill>
                <a:latin typeface="Times New Roman" pitchFamily="18" charset="0"/>
                <a:cs typeface="Times New Roman" pitchFamily="18" charset="0"/>
              </a:rPr>
              <a:t>О жизни русских семей мы узнаём </a:t>
            </a:r>
          </a:p>
          <a:p>
            <a:pPr algn="ctr">
              <a:lnSpc>
                <a:spcPct val="93000"/>
              </a:lnSpc>
              <a:buSzPct val="100000"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altLang="ru-RU" sz="2800" b="1" dirty="0" smtClean="0">
                <a:solidFill>
                  <a:srgbClr val="9A7500"/>
                </a:solidFill>
                <a:latin typeface="Times New Roman" pitchFamily="18" charset="0"/>
                <a:cs typeface="Times New Roman" pitchFamily="18" charset="0"/>
              </a:rPr>
              <a:t>из произведений  русских писателей и поэтов:</a:t>
            </a:r>
            <a:br>
              <a:rPr lang="ru-RU" altLang="ru-RU" sz="2800" b="1" dirty="0" smtClean="0">
                <a:solidFill>
                  <a:srgbClr val="9A75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srgbClr val="9A7500"/>
                </a:solidFill>
                <a:latin typeface="Times New Roman" pitchFamily="18" charset="0"/>
                <a:cs typeface="Times New Roman" pitchFamily="18" charset="0"/>
              </a:rPr>
              <a:t>А.С.Пушкина, Л.Н.Толстого, Н.А.Некрасова, М.Горького и многих других.</a:t>
            </a:r>
            <a:endParaRPr lang="ru-RU" sz="2800" b="1" dirty="0">
              <a:solidFill>
                <a:srgbClr val="9A75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6880" y="2214553"/>
            <a:ext cx="1883520" cy="2058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6320" y="2214554"/>
            <a:ext cx="1632960" cy="203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61601" y="2214554"/>
            <a:ext cx="1632960" cy="203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55360" y="2214554"/>
            <a:ext cx="1640160" cy="20526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472" y="4572481"/>
            <a:ext cx="2399248" cy="185691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04960" y="4572481"/>
            <a:ext cx="2367568" cy="185691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65920" y="4572481"/>
            <a:ext cx="2643840" cy="185691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571480"/>
            <a:ext cx="77153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solidFill>
                  <a:srgbClr val="9A7500"/>
                </a:solidFill>
                <a:latin typeface="Times New Roman" pitchFamily="16" charset="0"/>
              </a:rPr>
              <a:t>Русские художники разных эпох посвящали свои полотна русским семьям, изображая их в богатстве и бедности, в горе и радости, в труде и на отдыхе.</a:t>
            </a:r>
            <a:endParaRPr lang="ru-RU" sz="2800" b="1" dirty="0">
              <a:solidFill>
                <a:srgbClr val="9A75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143116"/>
            <a:ext cx="2643206" cy="192882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2214554"/>
            <a:ext cx="2786082" cy="192882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429132"/>
            <a:ext cx="2645280" cy="198884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4429132"/>
            <a:ext cx="2788156" cy="192882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14678" y="3429000"/>
            <a:ext cx="2645280" cy="18160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Words>452</Words>
  <PresentationFormat>Экран (4:3)</PresentationFormat>
  <Paragraphs>78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43</cp:revision>
  <dcterms:created xsi:type="dcterms:W3CDTF">2022-12-15T12:48:03Z</dcterms:created>
  <dcterms:modified xsi:type="dcterms:W3CDTF">2023-01-17T09:50:43Z</dcterms:modified>
</cp:coreProperties>
</file>