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93" r:id="rId2"/>
    <p:sldId id="296" r:id="rId3"/>
    <p:sldId id="297" r:id="rId4"/>
    <p:sldId id="298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294" r:id="rId13"/>
    <p:sldId id="306" r:id="rId14"/>
    <p:sldId id="307" r:id="rId15"/>
    <p:sldId id="30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2244" y="-6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B42502-E55F-4567-AD18-F26AAF66BAC8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BA0A10-DFD9-47A6-86BD-764ED79876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53517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B4C8-012A-4D9A-9DD6-A1B4060FD649}" type="datetimeFigureOut">
              <a:rPr lang="ru-RU" smtClean="0"/>
              <a:pPr/>
              <a:t>25.01.2023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791B7-DF2C-4F29-9CD6-8BE95B14029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B4C8-012A-4D9A-9DD6-A1B4060FD649}" type="datetimeFigureOut">
              <a:rPr lang="ru-RU" smtClean="0"/>
              <a:pPr/>
              <a:t>25.01.2023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791B7-DF2C-4F29-9CD6-8BE95B14029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B4C8-012A-4D9A-9DD6-A1B4060FD649}" type="datetimeFigureOut">
              <a:rPr lang="ru-RU" smtClean="0"/>
              <a:pPr/>
              <a:t>25.01.2023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791B7-DF2C-4F29-9CD6-8BE95B14029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B4C8-012A-4D9A-9DD6-A1B4060FD649}" type="datetimeFigureOut">
              <a:rPr lang="ru-RU" smtClean="0"/>
              <a:pPr/>
              <a:t>25.01.2023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791B7-DF2C-4F29-9CD6-8BE95B14029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B4C8-012A-4D9A-9DD6-A1B4060FD649}" type="datetimeFigureOut">
              <a:rPr lang="ru-RU" smtClean="0"/>
              <a:pPr/>
              <a:t>25.01.2023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791B7-DF2C-4F29-9CD6-8BE95B14029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B4C8-012A-4D9A-9DD6-A1B4060FD649}" type="datetimeFigureOut">
              <a:rPr lang="ru-RU" smtClean="0"/>
              <a:pPr/>
              <a:t>25.01.2023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791B7-DF2C-4F29-9CD6-8BE95B14029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B4C8-012A-4D9A-9DD6-A1B4060FD649}" type="datetimeFigureOut">
              <a:rPr lang="ru-RU" smtClean="0"/>
              <a:pPr/>
              <a:t>25.01.2023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791B7-DF2C-4F29-9CD6-8BE95B14029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B4C8-012A-4D9A-9DD6-A1B4060FD649}" type="datetimeFigureOut">
              <a:rPr lang="ru-RU" smtClean="0"/>
              <a:pPr/>
              <a:t>25.01.2023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791B7-DF2C-4F29-9CD6-8BE95B14029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B4C8-012A-4D9A-9DD6-A1B4060FD649}" type="datetimeFigureOut">
              <a:rPr lang="ru-RU" smtClean="0"/>
              <a:pPr/>
              <a:t>25.01.2023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791B7-DF2C-4F29-9CD6-8BE95B14029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B4C8-012A-4D9A-9DD6-A1B4060FD649}" type="datetimeFigureOut">
              <a:rPr lang="ru-RU" smtClean="0"/>
              <a:pPr/>
              <a:t>25.01.2023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791B7-DF2C-4F29-9CD6-8BE95B14029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A3B4C8-012A-4D9A-9DD6-A1B4060FD649}" type="datetimeFigureOut">
              <a:rPr lang="ru-RU" smtClean="0"/>
              <a:pPr/>
              <a:t>25.01.2023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B791B7-DF2C-4F29-9CD6-8BE95B14029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A3B4C8-012A-4D9A-9DD6-A1B4060FD649}" type="datetimeFigureOut">
              <a:rPr lang="ru-RU" smtClean="0"/>
              <a:pPr/>
              <a:t>25.01.2023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791B7-DF2C-4F29-9CD6-8BE95B14029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642918"/>
            <a:ext cx="342902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Тема: </a:t>
            </a:r>
          </a:p>
          <a:p>
            <a:pPr algn="ctr"/>
            <a:r>
              <a:rPr lang="ru-RU" sz="4800" b="1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«Родина начинается с семьи»</a:t>
            </a:r>
            <a:endParaRPr lang="ru-RU" sz="4800" b="1" dirty="0">
              <a:solidFill>
                <a:srgbClr val="9966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5572140"/>
            <a:ext cx="83582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8"/>
            <a:r>
              <a:rPr lang="ru-RU" b="1" i="1" dirty="0" smtClean="0">
                <a:solidFill>
                  <a:srgbClr val="996633"/>
                </a:solidFill>
              </a:rPr>
              <a:t>ОДНКНР 5 класс</a:t>
            </a:r>
          </a:p>
          <a:p>
            <a:pPr lvl="8"/>
            <a:r>
              <a:rPr lang="ru-RU" b="1" i="1" dirty="0" smtClean="0">
                <a:solidFill>
                  <a:srgbClr val="996633"/>
                </a:solidFill>
              </a:rPr>
              <a:t>Выполнила: Смирнова Ольга Любомировна</a:t>
            </a:r>
          </a:p>
          <a:p>
            <a:pPr lvl="8"/>
            <a:r>
              <a:rPr lang="ru-RU" b="1" i="1" dirty="0" smtClean="0">
                <a:solidFill>
                  <a:srgbClr val="996633"/>
                </a:solidFill>
              </a:rPr>
              <a:t>МБОУ СОШ № 23</a:t>
            </a:r>
            <a:endParaRPr lang="ru-RU" dirty="0">
              <a:solidFill>
                <a:srgbClr val="996633"/>
              </a:solidFill>
            </a:endParaRPr>
          </a:p>
        </p:txBody>
      </p:sp>
      <p:pic>
        <p:nvPicPr>
          <p:cNvPr id="5" name="Picture 2" descr="https://www.micccp.com/wp/wp-content/uploads/2017/12/5-9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497" y="642918"/>
            <a:ext cx="4572032" cy="46434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3" y="500042"/>
            <a:ext cx="80724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Мир  семьи – это память поколений.</a:t>
            </a:r>
            <a:endParaRPr lang="ru-RU" sz="4800" dirty="0">
              <a:solidFill>
                <a:srgbClr val="996633"/>
              </a:solidFill>
            </a:endParaRPr>
          </a:p>
        </p:txBody>
      </p:sp>
      <p:pic>
        <p:nvPicPr>
          <p:cNvPr id="1026" name="Picture 2" descr="C:\Users\User\Desktop\конкурс Педагогического мастерства 2023\2. Родина начинается с семьи\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071678"/>
            <a:ext cx="8358246" cy="4357718"/>
          </a:xfrm>
          <a:prstGeom prst="rect">
            <a:avLst/>
          </a:prstGeom>
          <a:noFill/>
        </p:spPr>
      </p:pic>
      <p:pic>
        <p:nvPicPr>
          <p:cNvPr id="4" name="Picture 2" descr="C:\Users\User\Desktop\конкурс Педагогического мастерства 2023\2. Родина начинается с семьи\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874345">
            <a:off x="6709510" y="2330188"/>
            <a:ext cx="2265975" cy="99230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143503" y="428604"/>
            <a:ext cx="342902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Мир  семьи – это родной дом, тепло, уют.</a:t>
            </a:r>
            <a:endParaRPr lang="ru-RU" sz="3200" dirty="0">
              <a:solidFill>
                <a:srgbClr val="996633"/>
              </a:solidFill>
            </a:endParaRPr>
          </a:p>
        </p:txBody>
      </p:sp>
      <p:pic>
        <p:nvPicPr>
          <p:cNvPr id="1026" name="Picture 2" descr="C:\Users\User\Desktop\конкурс Педагогического мастерства 2023\2. Родина начинается с семьи\3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4" y="571480"/>
            <a:ext cx="4429156" cy="57150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4" name="Picture 2" descr="C:\Users\User\Desktop\конкурс Педагогического мастерства 2023\2. Родина начинается с семьи\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3504" y="2000240"/>
            <a:ext cx="3500462" cy="435771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71472" y="642918"/>
            <a:ext cx="80010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ПОЧЕМУ НЕОБХОДИМО ВОСПИТЫВАТЬ ЧУВСТВО ЛЮБВИ К РОДИНЕ В СЕМЬЕ ?</a:t>
            </a:r>
            <a:endParaRPr lang="ru-RU" sz="2800" dirty="0">
              <a:solidFill>
                <a:srgbClr val="996633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859340"/>
            <a:ext cx="792961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b="1" i="1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 Семья – коллектив, который основывается на самых близких отношениях между родителями и детьми;</a:t>
            </a:r>
          </a:p>
          <a:p>
            <a:pPr>
              <a:buFont typeface="Wingdings" pitchFamily="2" charset="2"/>
              <a:buChar char="§"/>
            </a:pPr>
            <a:r>
              <a:rPr lang="ru-RU" sz="2800" b="1" i="1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 В семейной среде живым воплощением патриотических чувств для ребенка являются его родители — мать и отец;</a:t>
            </a:r>
          </a:p>
          <a:p>
            <a:pPr>
              <a:buFont typeface="Wingdings" pitchFamily="2" charset="2"/>
              <a:buChar char="§"/>
            </a:pPr>
            <a:r>
              <a:rPr lang="ru-RU" sz="2800" b="1" i="1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 В семейной среде ни на минуту не прекращается процесс внутрисемейного общения между старшим и младшим поколениями </a:t>
            </a:r>
            <a:endParaRPr lang="ru-RU" sz="2800" b="1" i="1" dirty="0">
              <a:solidFill>
                <a:srgbClr val="9966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28596" y="1500174"/>
            <a:ext cx="814393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1. Уважай старших и люби их;</a:t>
            </a:r>
          </a:p>
          <a:p>
            <a:r>
              <a:rPr lang="ru-RU" sz="3600" b="1" i="1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2. Позаботься о младших в семье;</a:t>
            </a:r>
          </a:p>
          <a:p>
            <a:r>
              <a:rPr lang="ru-RU" sz="3600" b="1" i="1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3. Помни, что своей жизнью ты обязан многим поколениям своей семьи;</a:t>
            </a:r>
          </a:p>
          <a:p>
            <a:r>
              <a:rPr lang="ru-RU" sz="3600" b="1" i="1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4. Дорожи всеми своими родственниками;</a:t>
            </a:r>
          </a:p>
          <a:p>
            <a:r>
              <a:rPr lang="ru-RU" sz="3600" b="1" i="1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5. Помни, что ты в семье помощник и продолжатель семейных традиций. </a:t>
            </a:r>
            <a:endParaRPr lang="ru-RU" sz="3600" b="1" i="1" dirty="0">
              <a:solidFill>
                <a:srgbClr val="9966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571480"/>
            <a:ext cx="807249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Пять правил …</a:t>
            </a:r>
            <a:endParaRPr lang="ru-RU" sz="4400" dirty="0">
              <a:solidFill>
                <a:srgbClr val="996633"/>
              </a:solidFill>
            </a:endParaRPr>
          </a:p>
        </p:txBody>
      </p:sp>
    </p:spTree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1026" name="Picture 2" descr="C:\Users\User\Desktop\конкурс Педагогического мастерства 2023\2. Родина начинается с семьи\222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2" y="500042"/>
            <a:ext cx="4429156" cy="592935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143504" y="500042"/>
            <a:ext cx="35719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Любовь к Родине постепенно растёт.</a:t>
            </a:r>
          </a:p>
          <a:p>
            <a:pPr algn="ctr"/>
            <a:r>
              <a:rPr lang="ru-RU" sz="3200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А созрев становиться сознательной и крепкой до самой смерти, любовью к своей стране и её народу.</a:t>
            </a:r>
          </a:p>
          <a:p>
            <a:pPr algn="r"/>
            <a:endParaRPr lang="ru-RU" sz="2800" dirty="0" smtClean="0">
              <a:solidFill>
                <a:srgbClr val="9966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800" dirty="0" smtClean="0">
              <a:solidFill>
                <a:srgbClr val="996633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800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академик Д. Лихачёв.</a:t>
            </a:r>
            <a:endParaRPr lang="ru-RU" sz="2800" dirty="0">
              <a:solidFill>
                <a:srgbClr val="9966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43042" y="1857364"/>
            <a:ext cx="575172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i="1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sz="6600" b="1" i="1" dirty="0">
              <a:solidFill>
                <a:srgbClr val="9966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14348" y="3105835"/>
            <a:ext cx="77153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С чего начинается </a:t>
            </a:r>
          </a:p>
          <a:p>
            <a:pPr algn="ctr"/>
            <a:r>
              <a:rPr lang="ru-RU" sz="4800" b="1" i="1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РОДИНА ?</a:t>
            </a:r>
            <a:endParaRPr lang="ru-RU" sz="4800" b="1" i="1" dirty="0">
              <a:solidFill>
                <a:srgbClr val="9966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3" y="1357298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Что такое РОДИНА?</a:t>
            </a:r>
            <a:endParaRPr lang="ru-RU" sz="4800" b="1" i="1" dirty="0">
              <a:solidFill>
                <a:srgbClr val="9966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642918"/>
            <a:ext cx="321471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Чувство Родины… Оно начинается у ребёнка с отношения к семье, к самым близким</a:t>
            </a:r>
          </a:p>
          <a:p>
            <a:pPr algn="ctr"/>
            <a:r>
              <a:rPr lang="ru-RU" sz="2800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людям – к матери, отцу, бабушке, дедушке. Это корни, связывающие его с родным домом и ближайшим окружением.</a:t>
            </a:r>
            <a:endParaRPr lang="ru-RU" sz="2800" dirty="0">
              <a:solidFill>
                <a:srgbClr val="9966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конкурс Педагогического мастерства 2023\2. Родина начинается с семьи\3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2" y="500041"/>
            <a:ext cx="4786346" cy="592935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572132" y="642918"/>
            <a:ext cx="314327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Чувство Родины начинается </a:t>
            </a:r>
          </a:p>
          <a:p>
            <a:pPr algn="ctr"/>
            <a:r>
              <a:rPr lang="ru-RU" sz="3600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с накопления социального опыта </a:t>
            </a:r>
          </a:p>
          <a:p>
            <a:pPr algn="ctr"/>
            <a:r>
              <a:rPr lang="ru-RU" sz="3600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жизни в своём посёлке, селе, городе.</a:t>
            </a:r>
            <a:endParaRPr lang="ru-RU" sz="3600" dirty="0">
              <a:solidFill>
                <a:srgbClr val="9966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конкурс Педагогического мастерства 2023\2. Родина начинается с семьи\3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473" y="642918"/>
            <a:ext cx="4857783" cy="578647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714876" y="4143380"/>
            <a:ext cx="40005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Усвоение принятых норм поведения, </a:t>
            </a:r>
          </a:p>
          <a:p>
            <a:pPr algn="ctr"/>
            <a:r>
              <a:rPr lang="ru-RU" sz="2800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взаимоотношений, приобщению к миру культуры.</a:t>
            </a:r>
            <a:endParaRPr lang="ru-RU" sz="2800" dirty="0">
              <a:solidFill>
                <a:srgbClr val="9966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конкурс Педагогического мастерства 2023\2. Родина начинается с семьи\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571480"/>
            <a:ext cx="4071966" cy="3429024"/>
          </a:xfrm>
          <a:prstGeom prst="rect">
            <a:avLst/>
          </a:prstGeom>
          <a:noFill/>
        </p:spPr>
      </p:pic>
      <p:pic>
        <p:nvPicPr>
          <p:cNvPr id="4" name="Picture 2" descr="C:\Users\User\Desktop\конкурс Педагогического мастерства 2023\2. Родина начинается с семьи\41.jpe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500042"/>
            <a:ext cx="4000528" cy="59293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1026" name="Picture 2" descr="C:\Users\User\Desktop\конкурс Педагогического мастерства 2023\2. Родина начинается с семьи\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2" y="571481"/>
            <a:ext cx="4857784" cy="571503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0034" y="642918"/>
            <a:ext cx="321471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Только тот, кто любит</a:t>
            </a:r>
          </a:p>
          <a:p>
            <a:r>
              <a:rPr lang="ru-RU" sz="2800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ценит и уважает накопленное</a:t>
            </a:r>
          </a:p>
          <a:p>
            <a:r>
              <a:rPr lang="ru-RU" sz="2800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и сохранённое предшествующим </a:t>
            </a:r>
          </a:p>
          <a:p>
            <a:r>
              <a:rPr lang="ru-RU" sz="2800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поколением, может любить Родину, узнать её, стать подлинным патриотом.</a:t>
            </a:r>
          </a:p>
          <a:p>
            <a:pPr algn="r"/>
            <a:r>
              <a:rPr lang="ru-RU" sz="2800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С. Михалков</a:t>
            </a:r>
            <a:endParaRPr lang="ru-RU" sz="2800" dirty="0">
              <a:solidFill>
                <a:srgbClr val="9966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00034" y="500042"/>
            <a:ext cx="81439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Первые уроки патриотизма ребёнок получает в семье. Родители передают ему своё </a:t>
            </a:r>
          </a:p>
          <a:p>
            <a:pPr algn="ctr"/>
            <a:r>
              <a:rPr lang="ru-RU" sz="3200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Восприятие жизни. </a:t>
            </a:r>
            <a:endParaRPr lang="ru-RU" sz="3200" dirty="0">
              <a:solidFill>
                <a:srgbClr val="9966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конкурс Педагогического мастерства 2023\2. Родина начинается с семьи\111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3875" y="2143117"/>
            <a:ext cx="8096250" cy="414340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1026" name="Picture 2" descr="C:\Users\User\Desktop\конкурс Педагогического мастерства 2023\2. Родина начинается с семьи\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28605"/>
            <a:ext cx="8001055" cy="407196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0034" y="4857760"/>
            <a:ext cx="816368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Патриотизм начинается с семьи. Будет семья – будет патриотизм.</a:t>
            </a:r>
          </a:p>
          <a:p>
            <a:pPr algn="r"/>
            <a:r>
              <a:rPr lang="ru-RU" sz="2800" b="1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Святейший патриарх Кирилл.</a:t>
            </a:r>
            <a:endParaRPr lang="ru-RU" sz="2800" b="1" dirty="0">
              <a:solidFill>
                <a:srgbClr val="99663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:\Users\User\Desktop\конкурс Педагогического мастерства 2023\ОДНКНР 5 класс 14 урок\шаблон презентации\1620145349_13-phonoteka_org-p-fon-dlya-molitvi-1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1026" name="Picture 2" descr="C:\Users\User\Desktop\конкурс Педагогического мастерства 2023\2. Родина начинается с семьи\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857364"/>
            <a:ext cx="8358246" cy="455613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8597" y="428604"/>
            <a:ext cx="82868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996633"/>
                </a:solidFill>
                <a:latin typeface="Times New Roman" pitchFamily="18" charset="0"/>
                <a:cs typeface="Times New Roman" pitchFamily="18" charset="0"/>
              </a:rPr>
              <a:t>Семье необходимо прививать детям любовь к Родине, желание трудиться на её благо, воспитывать стремление детей к защите Родины от внешних врагов.</a:t>
            </a:r>
          </a:p>
          <a:p>
            <a:pPr algn="ctr"/>
            <a:endParaRPr lang="ru-RU" sz="24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434</TotalTime>
  <Words>343</Words>
  <Application>Microsoft Office PowerPoint</Application>
  <PresentationFormat>Экран (4:3)</PresentationFormat>
  <Paragraphs>43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Воспитание патриота своей Родины</dc:title>
  <dc:creator>Mexxx</dc:creator>
  <cp:lastModifiedBy>User</cp:lastModifiedBy>
  <cp:revision>89</cp:revision>
  <dcterms:created xsi:type="dcterms:W3CDTF">2015-03-25T18:10:50Z</dcterms:created>
  <dcterms:modified xsi:type="dcterms:W3CDTF">2023-01-25T02:49:02Z</dcterms:modified>
</cp:coreProperties>
</file>