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9" r:id="rId3"/>
    <p:sldId id="260" r:id="rId4"/>
    <p:sldId id="261" r:id="rId5"/>
    <p:sldId id="263" r:id="rId6"/>
    <p:sldId id="262" r:id="rId7"/>
    <p:sldId id="264" r:id="rId8"/>
    <p:sldId id="265" r:id="rId9"/>
    <p:sldId id="266" r:id="rId10"/>
    <p:sldId id="267" r:id="rId11"/>
    <p:sldId id="268" r:id="rId12"/>
    <p:sldId id="269" r:id="rId13"/>
    <p:sldId id="270" r:id="rId14"/>
    <p:sldId id="271" r:id="rId15"/>
    <p:sldId id="272" r:id="rId16"/>
    <p:sldId id="275" r:id="rId17"/>
    <p:sldId id="273" r:id="rId18"/>
    <p:sldId id="274" r:id="rId19"/>
    <p:sldId id="276" r:id="rId20"/>
    <p:sldId id="277"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3300"/>
    <a:srgbClr val="CC6600"/>
    <a:srgbClr val="B4560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5" d="100"/>
          <a:sy n="75" d="100"/>
        </p:scale>
        <p:origin x="-1824" y="-33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25.01.2023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25.01.2023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25.01.2023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25.01.2023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25.01.2023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25.01.2023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25.01.2023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25.01.2023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25.01.2023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25.01.2023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25.01.2023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25.01.2023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1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23.jpeg"/></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C:\Users\User\Desktop\конкурс Педагогического мастерства 2023\ОДНКНР 5 класс 14 урок\шаблон презентации\1620145349_13-phonoteka_org-p-fon-dlya-molitvi-15.jpg"/>
          <p:cNvPicPr>
            <a:picLocks noChangeAspect="1" noChangeArrowheads="1"/>
          </p:cNvPicPr>
          <p:nvPr/>
        </p:nvPicPr>
        <p:blipFill>
          <a:blip r:embed="rId2" cstate="email"/>
          <a:srcRect/>
          <a:stretch>
            <a:fillRect/>
          </a:stretch>
        </p:blipFill>
        <p:spPr bwMode="auto">
          <a:xfrm>
            <a:off x="0" y="0"/>
            <a:ext cx="9143999" cy="6858000"/>
          </a:xfrm>
          <a:prstGeom prst="rect">
            <a:avLst/>
          </a:prstGeom>
          <a:noFill/>
        </p:spPr>
      </p:pic>
      <p:sp>
        <p:nvSpPr>
          <p:cNvPr id="3" name="TextBox 2"/>
          <p:cNvSpPr txBox="1"/>
          <p:nvPr/>
        </p:nvSpPr>
        <p:spPr>
          <a:xfrm>
            <a:off x="500034" y="1643050"/>
            <a:ext cx="3643338" cy="3170099"/>
          </a:xfrm>
          <a:prstGeom prst="rect">
            <a:avLst/>
          </a:prstGeom>
          <a:noFill/>
        </p:spPr>
        <p:txBody>
          <a:bodyPr wrap="square" rtlCol="0">
            <a:spAutoFit/>
          </a:bodyPr>
          <a:lstStyle/>
          <a:p>
            <a:pPr algn="ctr"/>
            <a:r>
              <a:rPr lang="ru-RU" sz="4000" b="1" dirty="0" smtClean="0">
                <a:solidFill>
                  <a:schemeClr val="accent6">
                    <a:lumMod val="75000"/>
                  </a:schemeClr>
                </a:solidFill>
                <a:latin typeface="Times New Roman" pitchFamily="18" charset="0"/>
                <a:cs typeface="Times New Roman" pitchFamily="18" charset="0"/>
              </a:rPr>
              <a:t>Тема:</a:t>
            </a:r>
          </a:p>
          <a:p>
            <a:pPr algn="ctr"/>
            <a:r>
              <a:rPr lang="ru-RU" sz="4000" b="1" dirty="0" smtClean="0">
                <a:solidFill>
                  <a:schemeClr val="accent6">
                    <a:lumMod val="75000"/>
                  </a:schemeClr>
                </a:solidFill>
                <a:latin typeface="Times New Roman" pitchFamily="18" charset="0"/>
                <a:cs typeface="Times New Roman" pitchFamily="18" charset="0"/>
              </a:rPr>
              <a:t>«Традиции семейного воспитания в России».</a:t>
            </a:r>
            <a:endParaRPr lang="ru-RU" sz="4000" b="1" dirty="0">
              <a:solidFill>
                <a:schemeClr val="accent6">
                  <a:lumMod val="75000"/>
                </a:schemeClr>
              </a:solidFill>
              <a:latin typeface="Times New Roman" pitchFamily="18" charset="0"/>
              <a:cs typeface="Times New Roman" pitchFamily="18" charset="0"/>
            </a:endParaRPr>
          </a:p>
        </p:txBody>
      </p:sp>
      <p:sp>
        <p:nvSpPr>
          <p:cNvPr id="4" name="TextBox 3"/>
          <p:cNvSpPr txBox="1"/>
          <p:nvPr/>
        </p:nvSpPr>
        <p:spPr>
          <a:xfrm>
            <a:off x="5429257" y="5500702"/>
            <a:ext cx="3357586" cy="923330"/>
          </a:xfrm>
          <a:prstGeom prst="rect">
            <a:avLst/>
          </a:prstGeom>
          <a:noFill/>
        </p:spPr>
        <p:txBody>
          <a:bodyPr wrap="square" rtlCol="0">
            <a:spAutoFit/>
          </a:bodyPr>
          <a:lstStyle/>
          <a:p>
            <a:r>
              <a:rPr lang="ru-RU" b="1" i="1" dirty="0" smtClean="0">
                <a:solidFill>
                  <a:schemeClr val="accent6">
                    <a:lumMod val="75000"/>
                  </a:schemeClr>
                </a:solidFill>
                <a:latin typeface="Times New Roman" pitchFamily="18" charset="0"/>
                <a:cs typeface="Times New Roman" pitchFamily="18" charset="0"/>
              </a:rPr>
              <a:t>ОДНКНР 5 класс</a:t>
            </a:r>
          </a:p>
          <a:p>
            <a:r>
              <a:rPr lang="ru-RU" b="1" i="1" dirty="0" smtClean="0">
                <a:solidFill>
                  <a:schemeClr val="accent6">
                    <a:lumMod val="75000"/>
                  </a:schemeClr>
                </a:solidFill>
                <a:latin typeface="Times New Roman" pitchFamily="18" charset="0"/>
                <a:cs typeface="Times New Roman" pitchFamily="18" charset="0"/>
              </a:rPr>
              <a:t>Смирнова Ольга Любомировна</a:t>
            </a:r>
          </a:p>
          <a:p>
            <a:r>
              <a:rPr lang="ru-RU" b="1" i="1" dirty="0" smtClean="0">
                <a:solidFill>
                  <a:schemeClr val="accent6">
                    <a:lumMod val="75000"/>
                  </a:schemeClr>
                </a:solidFill>
                <a:latin typeface="Times New Roman" pitchFamily="18" charset="0"/>
                <a:cs typeface="Times New Roman" pitchFamily="18" charset="0"/>
              </a:rPr>
              <a:t>МБОУ СОШ № 23</a:t>
            </a:r>
            <a:endParaRPr lang="ru-RU" b="1" i="1" dirty="0">
              <a:solidFill>
                <a:schemeClr val="accent6">
                  <a:lumMod val="75000"/>
                </a:schemeClr>
              </a:solidFill>
              <a:latin typeface="Times New Roman" pitchFamily="18" charset="0"/>
              <a:cs typeface="Times New Roman" pitchFamily="18" charset="0"/>
            </a:endParaRPr>
          </a:p>
        </p:txBody>
      </p:sp>
      <p:pic>
        <p:nvPicPr>
          <p:cNvPr id="5" name="Picture 4" descr="http://zoozel.ru/gallery/images/1266114_pravoslavnaya-semya-kartina.jpg"/>
          <p:cNvPicPr>
            <a:picLocks noChangeAspect="1" noChangeArrowheads="1"/>
          </p:cNvPicPr>
          <p:nvPr/>
        </p:nvPicPr>
        <p:blipFill>
          <a:blip r:embed="rId3" cstate="email">
            <a:extLst>
              <a:ext uri="{28A0092B-C50C-407E-A947-70E740481C1C}">
                <a14:useLocalDpi xmlns:lc="http://schemas.openxmlformats.org/drawingml/2006/lockedCanvas" xmlns:a14="http://schemas.microsoft.com/office/drawing/2010/main" xmlns="" val="0"/>
              </a:ext>
            </a:extLst>
          </a:blip>
          <a:srcRect/>
          <a:stretch>
            <a:fillRect/>
          </a:stretch>
        </p:blipFill>
        <p:spPr bwMode="auto">
          <a:xfrm>
            <a:off x="4286248" y="1071547"/>
            <a:ext cx="4429156" cy="3786596"/>
          </a:xfrm>
          <a:prstGeom prst="rect">
            <a:avLst/>
          </a:prstGeom>
          <a:ln>
            <a:noFill/>
          </a:ln>
          <a:effectLst>
            <a:softEdge rad="112500"/>
          </a:effectLst>
          <a:extLst>
            <a:ext uri="{909E8E84-426E-40DD-AFC4-6F175D3DCCD1}">
              <a14:hiddenFill xmlns:lc="http://schemas.openxmlformats.org/drawingml/2006/lockedCanvas" xmlns:a14="http://schemas.microsoft.com/office/drawing/2010/main" xmlns="">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C:\Users\User\Desktop\конкурс Педагогического мастерства 2023\ОДНКНР 5 класс 14 урок\шаблон презентации\1620145349_13-phonoteka_org-p-fon-dlya-molitvi-15.jpg"/>
          <p:cNvPicPr>
            <a:picLocks noChangeAspect="1" noChangeArrowheads="1"/>
          </p:cNvPicPr>
          <p:nvPr/>
        </p:nvPicPr>
        <p:blipFill>
          <a:blip r:embed="rId2" cstate="email"/>
          <a:srcRect/>
          <a:stretch>
            <a:fillRect/>
          </a:stretch>
        </p:blipFill>
        <p:spPr bwMode="auto">
          <a:xfrm>
            <a:off x="0" y="0"/>
            <a:ext cx="9143999" cy="6858000"/>
          </a:xfrm>
          <a:prstGeom prst="rect">
            <a:avLst/>
          </a:prstGeom>
          <a:noFill/>
        </p:spPr>
      </p:pic>
      <p:sp>
        <p:nvSpPr>
          <p:cNvPr id="3" name="Прямоугольник 2"/>
          <p:cNvSpPr/>
          <p:nvPr/>
        </p:nvSpPr>
        <p:spPr>
          <a:xfrm>
            <a:off x="500034" y="5072074"/>
            <a:ext cx="8286808" cy="1384995"/>
          </a:xfrm>
          <a:prstGeom prst="rect">
            <a:avLst/>
          </a:prstGeom>
        </p:spPr>
        <p:txBody>
          <a:bodyPr wrap="square">
            <a:spAutoFit/>
          </a:bodyPr>
          <a:lstStyle/>
          <a:p>
            <a:pPr algn="ctr"/>
            <a:r>
              <a:rPr lang="ru-RU" sz="2800" dirty="0" smtClean="0">
                <a:solidFill>
                  <a:srgbClr val="B45608"/>
                </a:solidFill>
                <a:latin typeface="Times New Roman" pitchFamily="18" charset="0"/>
                <a:cs typeface="Times New Roman" pitchFamily="18" charset="0"/>
              </a:rPr>
              <a:t>Самыми верными и надежными воспитателями в семье были дедушка и бабушка. Они и сказку расскажут, лакомство припасут и игрушку смастерят. </a:t>
            </a:r>
            <a:endParaRPr lang="ru-RU" sz="2800" dirty="0">
              <a:solidFill>
                <a:srgbClr val="B45608"/>
              </a:solidFill>
              <a:latin typeface="Times New Roman" pitchFamily="18" charset="0"/>
              <a:cs typeface="Times New Roman" pitchFamily="18" charset="0"/>
            </a:endParaRPr>
          </a:p>
        </p:txBody>
      </p:sp>
      <p:pic>
        <p:nvPicPr>
          <p:cNvPr id="4" name="Picture 4" descr="https://cs8.pikabu.ru/post_img/2018/03/10/10/152070223081280565.jpg"/>
          <p:cNvPicPr>
            <a:picLocks noChangeAspect="1" noChangeArrowheads="1"/>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642910" y="500042"/>
            <a:ext cx="7929618" cy="4572032"/>
          </a:xfrm>
          <a:prstGeom prst="rect">
            <a:avLst/>
          </a:prstGeom>
          <a:ln>
            <a:noFill/>
          </a:ln>
          <a:effectLst>
            <a:softEdge rad="112500"/>
          </a:effectLst>
          <a:extLst>
            <a:ext uri="{909E8E84-426E-40DD-AFC4-6F175D3DCCD1}">
              <a14:hiddenFill xmlns:a14="http://schemas.microsoft.com/office/drawing/2010/main" xmlns="">
                <a:solidFill>
                  <a:srgbClr val="FFFFFF"/>
                </a:solidFill>
              </a14:hiddenFill>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C:\Users\User\Desktop\конкурс Педагогического мастерства 2023\ОДНКНР 5 класс 14 урок\шаблон презентации\1620145349_13-phonoteka_org-p-fon-dlya-molitvi-15.jpg"/>
          <p:cNvPicPr>
            <a:picLocks noChangeAspect="1" noChangeArrowheads="1"/>
          </p:cNvPicPr>
          <p:nvPr/>
        </p:nvPicPr>
        <p:blipFill>
          <a:blip r:embed="rId2" cstate="email"/>
          <a:srcRect/>
          <a:stretch>
            <a:fillRect/>
          </a:stretch>
        </p:blipFill>
        <p:spPr bwMode="auto">
          <a:xfrm>
            <a:off x="0" y="0"/>
            <a:ext cx="9143999" cy="6858000"/>
          </a:xfrm>
          <a:prstGeom prst="rect">
            <a:avLst/>
          </a:prstGeom>
          <a:noFill/>
        </p:spPr>
      </p:pic>
      <p:sp>
        <p:nvSpPr>
          <p:cNvPr id="3" name="Прямоугольник 2"/>
          <p:cNvSpPr/>
          <p:nvPr/>
        </p:nvSpPr>
        <p:spPr>
          <a:xfrm>
            <a:off x="428596" y="500042"/>
            <a:ext cx="8215370" cy="2246769"/>
          </a:xfrm>
          <a:prstGeom prst="rect">
            <a:avLst/>
          </a:prstGeom>
        </p:spPr>
        <p:txBody>
          <a:bodyPr wrap="square">
            <a:spAutoFit/>
          </a:bodyPr>
          <a:lstStyle/>
          <a:p>
            <a:pPr algn="ctr"/>
            <a:r>
              <a:rPr lang="ru-RU" sz="2800" dirty="0" smtClean="0">
                <a:solidFill>
                  <a:srgbClr val="CC6600"/>
                </a:solidFill>
                <a:latin typeface="Times New Roman" pitchFamily="18" charset="0"/>
                <a:cs typeface="Times New Roman" pitchFamily="18" charset="0"/>
              </a:rPr>
              <a:t>Дедушка и бабушка помогали внукам осознать важные истины: нельзя делать того, что осуждают старшие, не делать, что они не велят, нельзя бездельничать, когда отец и мать трудятся, нельзя требовать от родителей то, что они дать не могут.</a:t>
            </a:r>
            <a:endParaRPr lang="ru-RU" sz="2800" dirty="0">
              <a:solidFill>
                <a:srgbClr val="CC6600"/>
              </a:solidFill>
              <a:latin typeface="Times New Roman" pitchFamily="18" charset="0"/>
              <a:cs typeface="Times New Roman" pitchFamily="18" charset="0"/>
            </a:endParaRPr>
          </a:p>
        </p:txBody>
      </p:sp>
      <p:pic>
        <p:nvPicPr>
          <p:cNvPr id="4" name="Picture 2" descr="https://im0-tub-ru.yandex.net/i?id=8c4e19d680f85b6160490acbc75a2c49&amp;n=13"/>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428596" y="3214686"/>
            <a:ext cx="4067175" cy="3048001"/>
          </a:xfrm>
          <a:prstGeom prst="rect">
            <a:avLst/>
          </a:prstGeom>
          <a:ln>
            <a:noFill/>
          </a:ln>
          <a:effectLst>
            <a:softEdge rad="112500"/>
          </a:effectLst>
          <a:extLst>
            <a:ext uri="{909E8E84-426E-40DD-AFC4-6F175D3DCCD1}">
              <a14:hiddenFill xmlns=""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5357818" y="2786058"/>
            <a:ext cx="3143272" cy="359652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C:\Users\User\Desktop\конкурс Педагогического мастерства 2023\ОДНКНР 5 класс 14 урок\шаблон презентации\1620145349_13-phonoteka_org-p-fon-dlya-molitvi-15.jpg"/>
          <p:cNvPicPr>
            <a:picLocks noChangeAspect="1" noChangeArrowheads="1"/>
          </p:cNvPicPr>
          <p:nvPr/>
        </p:nvPicPr>
        <p:blipFill>
          <a:blip r:embed="rId2" cstate="email"/>
          <a:srcRect/>
          <a:stretch>
            <a:fillRect/>
          </a:stretch>
        </p:blipFill>
        <p:spPr bwMode="auto">
          <a:xfrm>
            <a:off x="0" y="0"/>
            <a:ext cx="9143999" cy="6858000"/>
          </a:xfrm>
          <a:prstGeom prst="rect">
            <a:avLst/>
          </a:prstGeom>
          <a:noFill/>
        </p:spPr>
      </p:pic>
      <p:pic>
        <p:nvPicPr>
          <p:cNvPr id="3"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5072066" y="500042"/>
            <a:ext cx="3547635" cy="5929354"/>
          </a:xfrm>
          <a:prstGeom prst="rect">
            <a:avLst/>
          </a:prstGeom>
          <a:ln>
            <a:noFill/>
          </a:ln>
          <a:effectLst>
            <a:softEdge rad="112500"/>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Прямоугольник 3"/>
          <p:cNvSpPr/>
          <p:nvPr/>
        </p:nvSpPr>
        <p:spPr>
          <a:xfrm>
            <a:off x="500034" y="642918"/>
            <a:ext cx="4429156" cy="5139869"/>
          </a:xfrm>
          <a:prstGeom prst="rect">
            <a:avLst/>
          </a:prstGeom>
        </p:spPr>
        <p:txBody>
          <a:bodyPr wrap="square">
            <a:spAutoFit/>
          </a:bodyPr>
          <a:lstStyle/>
          <a:p>
            <a:r>
              <a:rPr lang="ru-RU" sz="4000" b="1" i="1" spc="50" dirty="0" smtClean="0">
                <a:ln w="11430"/>
                <a:solidFill>
                  <a:schemeClr val="accent6">
                    <a:lumMod val="50000"/>
                  </a:schemeClr>
                </a:solidFill>
                <a:effectLst>
                  <a:outerShdw blurRad="76200" dist="50800" dir="5400000" algn="tl" rotWithShape="0">
                    <a:srgbClr val="000000">
                      <a:alpha val="65000"/>
                    </a:srgbClr>
                  </a:outerShdw>
                </a:effectLst>
                <a:latin typeface="Times New Roman" pitchFamily="18" charset="0"/>
                <a:cs typeface="Times New Roman" pitchFamily="18" charset="0"/>
              </a:rPr>
              <a:t>«Человек рождён для труда. Труд составляет его земное счастье». </a:t>
            </a:r>
            <a:r>
              <a:rPr lang="ru-RU" sz="4000" b="1" spc="50" dirty="0" smtClean="0">
                <a:ln w="11430"/>
                <a:solidFill>
                  <a:schemeClr val="accent6">
                    <a:lumMod val="50000"/>
                  </a:schemeClr>
                </a:solidFill>
                <a:effectLst>
                  <a:outerShdw blurRad="76200" dist="50800" dir="5400000" algn="tl" rotWithShape="0">
                    <a:srgbClr val="000000">
                      <a:alpha val="65000"/>
                    </a:srgbClr>
                  </a:outerShdw>
                </a:effectLst>
                <a:latin typeface="Times New Roman" pitchFamily="18" charset="0"/>
                <a:cs typeface="Times New Roman" pitchFamily="18" charset="0"/>
              </a:rPr>
              <a:t/>
            </a:r>
            <a:br>
              <a:rPr lang="ru-RU" sz="4000" b="1" spc="50" dirty="0" smtClean="0">
                <a:ln w="11430"/>
                <a:solidFill>
                  <a:schemeClr val="accent6">
                    <a:lumMod val="50000"/>
                  </a:schemeClr>
                </a:solidFill>
                <a:effectLst>
                  <a:outerShdw blurRad="76200" dist="50800" dir="5400000" algn="tl" rotWithShape="0">
                    <a:srgbClr val="000000">
                      <a:alpha val="65000"/>
                    </a:srgbClr>
                  </a:outerShdw>
                </a:effectLst>
                <a:latin typeface="Times New Roman" pitchFamily="18" charset="0"/>
                <a:cs typeface="Times New Roman" pitchFamily="18" charset="0"/>
              </a:rPr>
            </a:br>
            <a:r>
              <a:rPr lang="ru-RU" sz="4000" b="1" spc="50" dirty="0" smtClean="0">
                <a:ln w="11430"/>
                <a:solidFill>
                  <a:schemeClr val="accent6">
                    <a:lumMod val="50000"/>
                  </a:schemeClr>
                </a:solidFill>
                <a:effectLst>
                  <a:outerShdw blurRad="76200" dist="50800" dir="5400000" algn="tl" rotWithShape="0">
                    <a:srgbClr val="000000">
                      <a:alpha val="65000"/>
                    </a:srgbClr>
                  </a:outerShdw>
                </a:effectLst>
                <a:latin typeface="Times New Roman" pitchFamily="18" charset="0"/>
                <a:cs typeface="Times New Roman" pitchFamily="18" charset="0"/>
              </a:rPr>
              <a:t>                                </a:t>
            </a:r>
            <a:r>
              <a:rPr lang="ru-RU" sz="3200" b="1" spc="50" dirty="0" smtClean="0">
                <a:ln w="11430"/>
                <a:solidFill>
                  <a:schemeClr val="accent6">
                    <a:lumMod val="50000"/>
                  </a:schemeClr>
                </a:solidFill>
                <a:effectLst>
                  <a:outerShdw blurRad="76200" dist="50800" dir="5400000" algn="tl" rotWithShape="0">
                    <a:srgbClr val="000000">
                      <a:alpha val="65000"/>
                    </a:srgbClr>
                  </a:outerShdw>
                </a:effectLst>
                <a:latin typeface="Times New Roman" pitchFamily="18" charset="0"/>
                <a:cs typeface="Times New Roman" pitchFamily="18" charset="0"/>
              </a:rPr>
              <a:t/>
            </a:r>
            <a:br>
              <a:rPr lang="ru-RU" sz="3200" b="1" spc="50" dirty="0" smtClean="0">
                <a:ln w="11430"/>
                <a:solidFill>
                  <a:schemeClr val="accent6">
                    <a:lumMod val="50000"/>
                  </a:schemeClr>
                </a:solidFill>
                <a:effectLst>
                  <a:outerShdw blurRad="76200" dist="50800" dir="5400000" algn="tl" rotWithShape="0">
                    <a:srgbClr val="000000">
                      <a:alpha val="65000"/>
                    </a:srgbClr>
                  </a:outerShdw>
                </a:effectLst>
                <a:latin typeface="Times New Roman" pitchFamily="18" charset="0"/>
                <a:cs typeface="Times New Roman" pitchFamily="18" charset="0"/>
              </a:rPr>
            </a:br>
            <a:r>
              <a:rPr lang="ru-RU" sz="3200" b="1" spc="50" dirty="0" smtClean="0">
                <a:ln w="11430"/>
                <a:solidFill>
                  <a:schemeClr val="accent6">
                    <a:lumMod val="50000"/>
                  </a:schemeClr>
                </a:solidFill>
                <a:effectLst>
                  <a:outerShdw blurRad="76200" dist="50800" dir="5400000" algn="tl" rotWithShape="0">
                    <a:srgbClr val="000000">
                      <a:alpha val="65000"/>
                    </a:srgbClr>
                  </a:outerShdw>
                </a:effectLst>
                <a:latin typeface="Times New Roman" pitchFamily="18" charset="0"/>
                <a:cs typeface="Times New Roman" pitchFamily="18" charset="0"/>
              </a:rPr>
              <a:t>            </a:t>
            </a:r>
          </a:p>
          <a:p>
            <a:endParaRPr lang="ru-RU" sz="3200" b="1" spc="50" dirty="0" smtClean="0">
              <a:ln w="11430"/>
              <a:solidFill>
                <a:schemeClr val="accent6">
                  <a:lumMod val="50000"/>
                </a:schemeClr>
              </a:solidFill>
              <a:effectLst>
                <a:outerShdw blurRad="76200" dist="50800" dir="5400000" algn="tl" rotWithShape="0">
                  <a:srgbClr val="000000">
                    <a:alpha val="65000"/>
                  </a:srgbClr>
                </a:outerShdw>
              </a:effectLst>
              <a:latin typeface="Times New Roman" pitchFamily="18" charset="0"/>
              <a:cs typeface="Times New Roman" pitchFamily="18" charset="0"/>
            </a:endParaRPr>
          </a:p>
          <a:p>
            <a:endParaRPr lang="ru-RU" sz="3200" b="1" spc="50" dirty="0" smtClean="0">
              <a:ln w="11430"/>
              <a:solidFill>
                <a:schemeClr val="accent6">
                  <a:lumMod val="50000"/>
                </a:schemeClr>
              </a:solidFill>
              <a:effectLst>
                <a:outerShdw blurRad="76200" dist="50800" dir="5400000" algn="tl" rotWithShape="0">
                  <a:srgbClr val="000000">
                    <a:alpha val="65000"/>
                  </a:srgbClr>
                </a:outerShdw>
              </a:effectLst>
              <a:latin typeface="Times New Roman" pitchFamily="18" charset="0"/>
              <a:cs typeface="Times New Roman" pitchFamily="18" charset="0"/>
            </a:endParaRPr>
          </a:p>
          <a:p>
            <a:pPr algn="r"/>
            <a:r>
              <a:rPr lang="ru-RU" sz="3200" b="1" spc="50" dirty="0" smtClean="0">
                <a:ln w="11430"/>
                <a:solidFill>
                  <a:schemeClr val="accent6">
                    <a:lumMod val="50000"/>
                  </a:schemeClr>
                </a:solidFill>
                <a:effectLst>
                  <a:outerShdw blurRad="76200" dist="50800" dir="5400000" algn="tl" rotWithShape="0">
                    <a:srgbClr val="000000">
                      <a:alpha val="65000"/>
                    </a:srgbClr>
                  </a:outerShdw>
                </a:effectLst>
                <a:latin typeface="Times New Roman" pitchFamily="18" charset="0"/>
                <a:cs typeface="Times New Roman" pitchFamily="18" charset="0"/>
              </a:rPr>
              <a:t>(К. Ушинский)</a:t>
            </a:r>
            <a:endParaRPr lang="ru-RU" sz="3200" dirty="0">
              <a:latin typeface="Times New Roman"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C:\Users\User\Desktop\конкурс Педагогического мастерства 2023\ОДНКНР 5 класс 14 урок\шаблон презентации\1620145349_13-phonoteka_org-p-fon-dlya-molitvi-15.jpg"/>
          <p:cNvPicPr>
            <a:picLocks noChangeAspect="1" noChangeArrowheads="1"/>
          </p:cNvPicPr>
          <p:nvPr/>
        </p:nvPicPr>
        <p:blipFill>
          <a:blip r:embed="rId2" cstate="email"/>
          <a:srcRect/>
          <a:stretch>
            <a:fillRect/>
          </a:stretch>
        </p:blipFill>
        <p:spPr bwMode="auto">
          <a:xfrm>
            <a:off x="0" y="0"/>
            <a:ext cx="9143999" cy="6858000"/>
          </a:xfrm>
          <a:prstGeom prst="rect">
            <a:avLst/>
          </a:prstGeom>
          <a:noFill/>
        </p:spPr>
      </p:pic>
      <p:sp>
        <p:nvSpPr>
          <p:cNvPr id="4" name="TextBox 3"/>
          <p:cNvSpPr txBox="1"/>
          <p:nvPr/>
        </p:nvSpPr>
        <p:spPr>
          <a:xfrm>
            <a:off x="714348" y="571480"/>
            <a:ext cx="7929618" cy="2862322"/>
          </a:xfrm>
          <a:prstGeom prst="rect">
            <a:avLst/>
          </a:prstGeom>
          <a:noFill/>
        </p:spPr>
        <p:txBody>
          <a:bodyPr wrap="square" rtlCol="0">
            <a:spAutoFit/>
          </a:bodyPr>
          <a:lstStyle/>
          <a:p>
            <a:pPr algn="ctr"/>
            <a:r>
              <a:rPr lang="ru-RU" b="1" dirty="0" smtClean="0">
                <a:solidFill>
                  <a:srgbClr val="993300"/>
                </a:solidFill>
                <a:latin typeface="Times New Roman" pitchFamily="18" charset="0"/>
                <a:cs typeface="Times New Roman" pitchFamily="18" charset="0"/>
              </a:rPr>
              <a:t>Приобщение к труду начиналось с самого младенчества. </a:t>
            </a:r>
          </a:p>
          <a:p>
            <a:pPr algn="ctr"/>
            <a:r>
              <a:rPr lang="ru-RU" b="1" dirty="0" smtClean="0">
                <a:solidFill>
                  <a:srgbClr val="993300"/>
                </a:solidFill>
                <a:latin typeface="Times New Roman" pitchFamily="18" charset="0"/>
                <a:cs typeface="Times New Roman" pitchFamily="18" charset="0"/>
              </a:rPr>
              <a:t>Наблюдая за жизнью в семье, малыш видел, что труд родителей, </a:t>
            </a:r>
          </a:p>
          <a:p>
            <a:pPr algn="ctr"/>
            <a:r>
              <a:rPr lang="ru-RU" b="1" dirty="0" smtClean="0">
                <a:solidFill>
                  <a:srgbClr val="993300"/>
                </a:solidFill>
                <a:latin typeface="Times New Roman" pitchFamily="18" charset="0"/>
                <a:cs typeface="Times New Roman" pitchFamily="18" charset="0"/>
              </a:rPr>
              <a:t>других членов семейства является естественной частью их жизни. </a:t>
            </a:r>
          </a:p>
          <a:p>
            <a:pPr algn="ctr"/>
            <a:r>
              <a:rPr lang="ru-RU" b="1" dirty="0" smtClean="0">
                <a:solidFill>
                  <a:srgbClr val="993300"/>
                </a:solidFill>
                <a:latin typeface="Times New Roman" pitchFamily="18" charset="0"/>
                <a:cs typeface="Times New Roman" pitchFamily="18" charset="0"/>
              </a:rPr>
              <a:t>Через колыбельные песни ребёнку передавались</a:t>
            </a:r>
          </a:p>
          <a:p>
            <a:pPr algn="ctr"/>
            <a:r>
              <a:rPr lang="ru-RU" b="1" dirty="0" smtClean="0">
                <a:solidFill>
                  <a:srgbClr val="993300"/>
                </a:solidFill>
                <a:latin typeface="Times New Roman" pitchFamily="18" charset="0"/>
                <a:cs typeface="Times New Roman" pitchFamily="18" charset="0"/>
              </a:rPr>
              <a:t> образы обыденного поведения, хозяйственной жизни и трудовых </a:t>
            </a:r>
          </a:p>
          <a:p>
            <a:pPr algn="ctr"/>
            <a:r>
              <a:rPr lang="ru-RU" b="1" dirty="0" smtClean="0">
                <a:solidFill>
                  <a:srgbClr val="993300"/>
                </a:solidFill>
                <a:latin typeface="Times New Roman" pitchFamily="18" charset="0"/>
                <a:cs typeface="Times New Roman" pitchFamily="18" charset="0"/>
              </a:rPr>
              <a:t>будней в семье. Постепенно, осваивая пространство дома, ребёнок </a:t>
            </a:r>
          </a:p>
          <a:p>
            <a:pPr algn="ctr"/>
            <a:r>
              <a:rPr lang="ru-RU" b="1" dirty="0" smtClean="0">
                <a:solidFill>
                  <a:srgbClr val="993300"/>
                </a:solidFill>
                <a:latin typeface="Times New Roman" pitchFamily="18" charset="0"/>
                <a:cs typeface="Times New Roman" pitchFamily="18" charset="0"/>
              </a:rPr>
              <a:t>усваивал заведённый порядок, наблюдал, как распределены </a:t>
            </a:r>
          </a:p>
          <a:p>
            <a:pPr algn="ctr"/>
            <a:r>
              <a:rPr lang="ru-RU" b="1" dirty="0" smtClean="0">
                <a:solidFill>
                  <a:srgbClr val="993300"/>
                </a:solidFill>
                <a:latin typeface="Times New Roman" pitchFamily="18" charset="0"/>
                <a:cs typeface="Times New Roman" pitchFamily="18" charset="0"/>
              </a:rPr>
              <a:t>обязанности, формируются отношения, </a:t>
            </a:r>
          </a:p>
          <a:p>
            <a:pPr algn="ctr"/>
            <a:r>
              <a:rPr lang="ru-RU" b="1" dirty="0" smtClean="0">
                <a:solidFill>
                  <a:srgbClr val="993300"/>
                </a:solidFill>
                <a:latin typeface="Times New Roman" pitchFamily="18" charset="0"/>
                <a:cs typeface="Times New Roman" pitchFamily="18" charset="0"/>
              </a:rPr>
              <a:t>выполняются повседневные трудовые действия.</a:t>
            </a:r>
          </a:p>
          <a:p>
            <a:endParaRPr lang="ru-RU" dirty="0"/>
          </a:p>
        </p:txBody>
      </p:sp>
      <p:pic>
        <p:nvPicPr>
          <p:cNvPr id="5" name="Picture 2" descr="http://myppt.net/u/storage/ppt_23852/dcb3-1410436922-12.jpg"/>
          <p:cNvPicPr>
            <a:picLocks noChangeAspect="1" noChangeArrowheads="1"/>
          </p:cNvPicPr>
          <p:nvPr/>
        </p:nvPicPr>
        <p:blipFill>
          <a:blip r:embed="rId3" cstate="email"/>
          <a:srcRect/>
          <a:stretch>
            <a:fillRect/>
          </a:stretch>
        </p:blipFill>
        <p:spPr bwMode="auto">
          <a:xfrm>
            <a:off x="500034" y="3286124"/>
            <a:ext cx="3929090" cy="3044338"/>
          </a:xfrm>
          <a:prstGeom prst="rect">
            <a:avLst/>
          </a:prstGeom>
          <a:noFill/>
        </p:spPr>
      </p:pic>
      <p:pic>
        <p:nvPicPr>
          <p:cNvPr id="6" name="Picture 2" descr="http://photobook33.ru/wp-content/uploads/2016/04/%D0%A5%D1%83%D0%B4%D0%BE%D0%B6%D0%BD%D0%B8%D0%BA-%D0%9A%D1%83%D0%BB%D0%B8%D0%BA%D0%BE%D0%B2-%D0%98%D0%B2%D0%B0%D0%BD-%D0%A1%D0%B5%D0%BC%D0%B5%D0%BD%D0%BE%D0%B2%D0%B8%D1%87-05.jpg"/>
          <p:cNvPicPr>
            <a:picLocks noChangeAspect="1" noChangeArrowheads="1"/>
          </p:cNvPicPr>
          <p:nvPr/>
        </p:nvPicPr>
        <p:blipFill>
          <a:blip r:embed="rId4" cstate="email"/>
          <a:srcRect/>
          <a:stretch>
            <a:fillRect/>
          </a:stretch>
        </p:blipFill>
        <p:spPr bwMode="auto">
          <a:xfrm>
            <a:off x="4643438" y="3214686"/>
            <a:ext cx="4066807" cy="3143272"/>
          </a:xfrm>
          <a:prstGeom prst="rect">
            <a:avLst/>
          </a:prstGeom>
          <a:ln>
            <a:noFill/>
          </a:ln>
          <a:effectLst>
            <a:softEdge rad="112500"/>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C:\Users\User\Desktop\конкурс Педагогического мастерства 2023\ОДНКНР 5 класс 14 урок\шаблон презентации\1620145349_13-phonoteka_org-p-fon-dlya-molitvi-15.jpg"/>
          <p:cNvPicPr>
            <a:picLocks noChangeAspect="1" noChangeArrowheads="1"/>
          </p:cNvPicPr>
          <p:nvPr/>
        </p:nvPicPr>
        <p:blipFill>
          <a:blip r:embed="rId2" cstate="email"/>
          <a:srcRect/>
          <a:stretch>
            <a:fillRect/>
          </a:stretch>
        </p:blipFill>
        <p:spPr bwMode="auto">
          <a:xfrm>
            <a:off x="0" y="0"/>
            <a:ext cx="9143999" cy="6858000"/>
          </a:xfrm>
          <a:prstGeom prst="rect">
            <a:avLst/>
          </a:prstGeom>
          <a:noFill/>
        </p:spPr>
      </p:pic>
      <p:sp>
        <p:nvSpPr>
          <p:cNvPr id="4" name="TextBox 3"/>
          <p:cNvSpPr txBox="1"/>
          <p:nvPr/>
        </p:nvSpPr>
        <p:spPr>
          <a:xfrm>
            <a:off x="4214809" y="428604"/>
            <a:ext cx="4429157" cy="5509200"/>
          </a:xfrm>
          <a:prstGeom prst="rect">
            <a:avLst/>
          </a:prstGeom>
          <a:noFill/>
        </p:spPr>
        <p:txBody>
          <a:bodyPr wrap="square" rtlCol="0">
            <a:spAutoFit/>
          </a:bodyPr>
          <a:lstStyle/>
          <a:p>
            <a:pPr algn="ctr"/>
            <a:r>
              <a:rPr lang="ru-RU" sz="3200" dirty="0" smtClean="0">
                <a:solidFill>
                  <a:srgbClr val="993300"/>
                </a:solidFill>
                <a:latin typeface="Times New Roman" pitchFamily="18" charset="0"/>
                <a:cs typeface="Times New Roman" pitchFamily="18" charset="0"/>
              </a:rPr>
              <a:t>Трудовое воспитание велось с учётом распределения ролей</a:t>
            </a:r>
          </a:p>
          <a:p>
            <a:pPr algn="ctr"/>
            <a:r>
              <a:rPr lang="ru-RU" sz="3200" dirty="0" smtClean="0">
                <a:solidFill>
                  <a:srgbClr val="993300"/>
                </a:solidFill>
                <a:latin typeface="Times New Roman" pitchFamily="18" charset="0"/>
                <a:cs typeface="Times New Roman" pitchFamily="18" charset="0"/>
              </a:rPr>
              <a:t> — "мужских" и "женских". Девочки обучались умению вести </a:t>
            </a:r>
          </a:p>
          <a:p>
            <a:pPr algn="ctr"/>
            <a:r>
              <a:rPr lang="ru-RU" sz="3200" dirty="0" smtClean="0">
                <a:solidFill>
                  <a:srgbClr val="993300"/>
                </a:solidFill>
                <a:latin typeface="Times New Roman" pitchFamily="18" charset="0"/>
                <a:cs typeface="Times New Roman" pitchFamily="18" charset="0"/>
              </a:rPr>
              <a:t>хозяйство, прясть, ткать, шить, стряпать, нянчить и воспитывать детей. </a:t>
            </a:r>
            <a:endParaRPr lang="ru-RU" sz="3200" dirty="0">
              <a:solidFill>
                <a:srgbClr val="993300"/>
              </a:solidFill>
              <a:latin typeface="Times New Roman" pitchFamily="18" charset="0"/>
              <a:cs typeface="Times New Roman" pitchFamily="18" charset="0"/>
            </a:endParaRPr>
          </a:p>
        </p:txBody>
      </p:sp>
      <p:pic>
        <p:nvPicPr>
          <p:cNvPr id="5" name="Picture 2" descr="http://pics2.pokazuha.ru/p441/d/4/9083805x4d.jpg"/>
          <p:cNvPicPr>
            <a:picLocks noChangeAspect="1" noChangeArrowheads="1"/>
          </p:cNvPicPr>
          <p:nvPr/>
        </p:nvPicPr>
        <p:blipFill>
          <a:blip r:embed="rId3" cstate="email"/>
          <a:srcRect/>
          <a:stretch>
            <a:fillRect/>
          </a:stretch>
        </p:blipFill>
        <p:spPr bwMode="auto">
          <a:xfrm>
            <a:off x="500035" y="500042"/>
            <a:ext cx="3786214" cy="6049108"/>
          </a:xfrm>
          <a:prstGeom prst="rect">
            <a:avLst/>
          </a:prstGeom>
          <a:ln>
            <a:noFill/>
          </a:ln>
          <a:effectLst>
            <a:softEdge rad="112500"/>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C:\Users\User\Desktop\конкурс Педагогического мастерства 2023\ОДНКНР 5 класс 14 урок\шаблон презентации\1620145349_13-phonoteka_org-p-fon-dlya-molitvi-15.jpg"/>
          <p:cNvPicPr>
            <a:picLocks noChangeAspect="1" noChangeArrowheads="1"/>
          </p:cNvPicPr>
          <p:nvPr/>
        </p:nvPicPr>
        <p:blipFill>
          <a:blip r:embed="rId2" cstate="email"/>
          <a:srcRect/>
          <a:stretch>
            <a:fillRect/>
          </a:stretch>
        </p:blipFill>
        <p:spPr bwMode="auto">
          <a:xfrm>
            <a:off x="0" y="0"/>
            <a:ext cx="9143999" cy="6858000"/>
          </a:xfrm>
          <a:prstGeom prst="rect">
            <a:avLst/>
          </a:prstGeom>
          <a:noFill/>
        </p:spPr>
      </p:pic>
      <p:sp>
        <p:nvSpPr>
          <p:cNvPr id="3" name="TextBox 2"/>
          <p:cNvSpPr txBox="1"/>
          <p:nvPr/>
        </p:nvSpPr>
        <p:spPr>
          <a:xfrm>
            <a:off x="500035" y="428605"/>
            <a:ext cx="4071966" cy="6401753"/>
          </a:xfrm>
          <a:prstGeom prst="rect">
            <a:avLst/>
          </a:prstGeom>
          <a:noFill/>
        </p:spPr>
        <p:txBody>
          <a:bodyPr wrap="square" rtlCol="0">
            <a:spAutoFit/>
          </a:bodyPr>
          <a:lstStyle/>
          <a:p>
            <a:pPr algn="ctr"/>
            <a:r>
              <a:rPr lang="ru-RU" sz="2800" dirty="0" smtClean="0">
                <a:solidFill>
                  <a:srgbClr val="993300"/>
                </a:solidFill>
                <a:latin typeface="Times New Roman" pitchFamily="18" charset="0"/>
                <a:cs typeface="Times New Roman" pitchFamily="18" charset="0"/>
              </a:rPr>
              <a:t>Мальчика воспитывали как добытчика, главу семьи, кормильца, </a:t>
            </a:r>
          </a:p>
          <a:p>
            <a:pPr algn="ctr"/>
            <a:r>
              <a:rPr lang="ru-RU" sz="2800" dirty="0" smtClean="0">
                <a:solidFill>
                  <a:srgbClr val="993300"/>
                </a:solidFill>
                <a:latin typeface="Times New Roman" pitchFamily="18" charset="0"/>
                <a:cs typeface="Times New Roman" pitchFamily="18" charset="0"/>
              </a:rPr>
              <a:t>опору матери отцу, выполняющего самые тяжёлые работы по </a:t>
            </a:r>
          </a:p>
          <a:p>
            <a:pPr algn="ctr"/>
            <a:r>
              <a:rPr lang="ru-RU" sz="2800" dirty="0" smtClean="0">
                <a:solidFill>
                  <a:srgbClr val="993300"/>
                </a:solidFill>
                <a:latin typeface="Times New Roman" pitchFamily="18" charset="0"/>
                <a:cs typeface="Times New Roman" pitchFamily="18" charset="0"/>
              </a:rPr>
              <a:t>дому и по хозяйству. Каждый ребёнок </a:t>
            </a:r>
          </a:p>
          <a:p>
            <a:pPr algn="ctr"/>
            <a:r>
              <a:rPr lang="ru-RU" sz="2800" dirty="0" smtClean="0">
                <a:solidFill>
                  <a:srgbClr val="993300"/>
                </a:solidFill>
                <a:latin typeface="Times New Roman" pitchFamily="18" charset="0"/>
                <a:cs typeface="Times New Roman" pitchFamily="18" charset="0"/>
              </a:rPr>
              <a:t>точно знал свои обязанности в семье и выполнял </a:t>
            </a:r>
          </a:p>
          <a:p>
            <a:pPr algn="ctr"/>
            <a:r>
              <a:rPr lang="ru-RU" sz="2800" dirty="0" smtClean="0">
                <a:solidFill>
                  <a:srgbClr val="993300"/>
                </a:solidFill>
                <a:latin typeface="Times New Roman" pitchFamily="18" charset="0"/>
                <a:cs typeface="Times New Roman" pitchFamily="18" charset="0"/>
              </a:rPr>
              <a:t>их без каких-то напоминаний со стороны родителей.</a:t>
            </a:r>
          </a:p>
          <a:p>
            <a:endParaRPr lang="ru-RU" dirty="0"/>
          </a:p>
        </p:txBody>
      </p:sp>
      <p:pic>
        <p:nvPicPr>
          <p:cNvPr id="6" name="Picture 2" descr="http://cs412719.vk.me/v412719901/9f17/HpQzhWBU0S0.jpg"/>
          <p:cNvPicPr>
            <a:picLocks noChangeAspect="1" noChangeArrowheads="1"/>
          </p:cNvPicPr>
          <p:nvPr/>
        </p:nvPicPr>
        <p:blipFill>
          <a:blip r:embed="rId3" cstate="print"/>
          <a:srcRect/>
          <a:stretch>
            <a:fillRect/>
          </a:stretch>
        </p:blipFill>
        <p:spPr bwMode="auto">
          <a:xfrm>
            <a:off x="4500562" y="500042"/>
            <a:ext cx="4214842" cy="5988425"/>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C:\Users\User\Desktop\конкурс Педагогического мастерства 2023\ОДНКНР 5 класс 14 урок\шаблон презентации\1620145349_13-phonoteka_org-p-fon-dlya-molitvi-15.jpg"/>
          <p:cNvPicPr>
            <a:picLocks noChangeAspect="1" noChangeArrowheads="1"/>
          </p:cNvPicPr>
          <p:nvPr/>
        </p:nvPicPr>
        <p:blipFill>
          <a:blip r:embed="rId2" cstate="email"/>
          <a:srcRect/>
          <a:stretch>
            <a:fillRect/>
          </a:stretch>
        </p:blipFill>
        <p:spPr bwMode="auto">
          <a:xfrm>
            <a:off x="0" y="0"/>
            <a:ext cx="9143999" cy="6858000"/>
          </a:xfrm>
          <a:prstGeom prst="rect">
            <a:avLst/>
          </a:prstGeom>
          <a:noFill/>
        </p:spPr>
      </p:pic>
      <p:sp>
        <p:nvSpPr>
          <p:cNvPr id="4" name="Прямоугольник 3"/>
          <p:cNvSpPr/>
          <p:nvPr/>
        </p:nvSpPr>
        <p:spPr>
          <a:xfrm>
            <a:off x="500034" y="4929197"/>
            <a:ext cx="8143932" cy="1569660"/>
          </a:xfrm>
          <a:prstGeom prst="rect">
            <a:avLst/>
          </a:prstGeom>
        </p:spPr>
        <p:txBody>
          <a:bodyPr wrap="square">
            <a:spAutoFit/>
          </a:bodyPr>
          <a:lstStyle/>
          <a:p>
            <a:pPr algn="ctr">
              <a:buFontTx/>
              <a:buNone/>
            </a:pPr>
            <a:r>
              <a:rPr lang="ru-RU" sz="2400" dirty="0" smtClean="0">
                <a:solidFill>
                  <a:srgbClr val="C00000"/>
                </a:solidFill>
                <a:latin typeface="Times New Roman" pitchFamily="18" charset="0"/>
                <a:cs typeface="Times New Roman" pitchFamily="18" charset="0"/>
              </a:rPr>
              <a:t>А вот семейные традиции, примеры которых в настоящее время практически не найти, это старинные профессиональные династии (то есть когда все члены семьи занимались каким-то одним видом деятельности). </a:t>
            </a:r>
          </a:p>
        </p:txBody>
      </p:sp>
      <p:pic>
        <p:nvPicPr>
          <p:cNvPr id="1026" name="Picture 2" descr="C:\Users\User\Desktop\конкурс Педагогического мастерства 2023\3. Традиции семеного воспитания в России\1.jpg"/>
          <p:cNvPicPr>
            <a:picLocks noChangeAspect="1" noChangeArrowheads="1"/>
          </p:cNvPicPr>
          <p:nvPr/>
        </p:nvPicPr>
        <p:blipFill>
          <a:blip r:embed="rId3" cstate="email"/>
          <a:srcRect/>
          <a:stretch>
            <a:fillRect/>
          </a:stretch>
        </p:blipFill>
        <p:spPr bwMode="auto">
          <a:xfrm>
            <a:off x="500034" y="428604"/>
            <a:ext cx="8143932" cy="4500594"/>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C:\Users\User\Desktop\конкурс Педагогического мастерства 2023\ОДНКНР 5 класс 14 урок\шаблон презентации\1620145349_13-phonoteka_org-p-fon-dlya-molitvi-15.jpg"/>
          <p:cNvPicPr>
            <a:picLocks noChangeAspect="1" noChangeArrowheads="1"/>
          </p:cNvPicPr>
          <p:nvPr/>
        </p:nvPicPr>
        <p:blipFill>
          <a:blip r:embed="rId2" cstate="email"/>
          <a:srcRect/>
          <a:stretch>
            <a:fillRect/>
          </a:stretch>
        </p:blipFill>
        <p:spPr bwMode="auto">
          <a:xfrm>
            <a:off x="0" y="0"/>
            <a:ext cx="9143999" cy="6858000"/>
          </a:xfrm>
          <a:prstGeom prst="rect">
            <a:avLst/>
          </a:prstGeom>
          <a:noFill/>
        </p:spPr>
      </p:pic>
      <p:sp>
        <p:nvSpPr>
          <p:cNvPr id="3" name="TextBox 2"/>
          <p:cNvSpPr txBox="1"/>
          <p:nvPr/>
        </p:nvSpPr>
        <p:spPr>
          <a:xfrm>
            <a:off x="500034" y="500043"/>
            <a:ext cx="8143932" cy="1938992"/>
          </a:xfrm>
          <a:prstGeom prst="rect">
            <a:avLst/>
          </a:prstGeom>
          <a:noFill/>
        </p:spPr>
        <p:txBody>
          <a:bodyPr wrap="square" rtlCol="0">
            <a:spAutoFit/>
          </a:bodyPr>
          <a:lstStyle/>
          <a:p>
            <a:pPr algn="ctr"/>
            <a:r>
              <a:rPr lang="ru-RU" sz="2800" dirty="0" smtClean="0">
                <a:solidFill>
                  <a:srgbClr val="B45608"/>
                </a:solidFill>
                <a:latin typeface="Times New Roman" pitchFamily="18" charset="0"/>
                <a:cs typeface="Times New Roman" pitchFamily="18" charset="0"/>
              </a:rPr>
              <a:t>Многие традиционные праздники на  Руси всегда отмечались целыми семьями и всей деревней, селом с шумными и весёлыми народными гуляньями.</a:t>
            </a:r>
          </a:p>
          <a:p>
            <a:r>
              <a:rPr lang="ru-RU" dirty="0" smtClean="0"/>
              <a:t> </a:t>
            </a:r>
          </a:p>
          <a:p>
            <a:endParaRPr lang="ru-RU" dirty="0"/>
          </a:p>
        </p:txBody>
      </p:sp>
      <p:sp>
        <p:nvSpPr>
          <p:cNvPr id="2049" name="Rectangle 1"/>
          <p:cNvSpPr>
            <a:spLocks noChangeArrowheads="1"/>
          </p:cNvSpPr>
          <p:nvPr/>
        </p:nvSpPr>
        <p:spPr bwMode="auto">
          <a:xfrm>
            <a:off x="0" y="0"/>
            <a:ext cx="184731" cy="4770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26" name="Picture 2" descr="C:\Users\User\Desktop\конкурс Педагогического мастерства 2023\3. Традиции семеного воспитания в России\1.jpg"/>
          <p:cNvPicPr>
            <a:picLocks noChangeAspect="1" noChangeArrowheads="1"/>
          </p:cNvPicPr>
          <p:nvPr/>
        </p:nvPicPr>
        <p:blipFill>
          <a:blip r:embed="rId3" cstate="email"/>
          <a:srcRect/>
          <a:stretch>
            <a:fillRect/>
          </a:stretch>
        </p:blipFill>
        <p:spPr bwMode="auto">
          <a:xfrm>
            <a:off x="428596" y="2000240"/>
            <a:ext cx="8358246" cy="4357718"/>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C:\Users\User\Desktop\конкурс Педагогического мастерства 2023\ОДНКНР 5 класс 14 урок\шаблон презентации\1620145349_13-phonoteka_org-p-fon-dlya-molitvi-15.jpg"/>
          <p:cNvPicPr>
            <a:picLocks noChangeAspect="1" noChangeArrowheads="1"/>
          </p:cNvPicPr>
          <p:nvPr/>
        </p:nvPicPr>
        <p:blipFill>
          <a:blip r:embed="rId2" cstate="email"/>
          <a:srcRect/>
          <a:stretch>
            <a:fillRect/>
          </a:stretch>
        </p:blipFill>
        <p:spPr bwMode="auto">
          <a:xfrm>
            <a:off x="0" y="0"/>
            <a:ext cx="9143999" cy="6858000"/>
          </a:xfrm>
          <a:prstGeom prst="rect">
            <a:avLst/>
          </a:prstGeom>
          <a:noFill/>
        </p:spPr>
      </p:pic>
      <p:pic>
        <p:nvPicPr>
          <p:cNvPr id="3" name="Picture 6" descr="C:\Users\rekom\Desktop\Novyi_risunok_118.png"/>
          <p:cNvPicPr>
            <a:picLocks noChangeAspect="1" noChangeArrowheads="1"/>
          </p:cNvPicPr>
          <p:nvPr/>
        </p:nvPicPr>
        <p:blipFill>
          <a:blip r:embed="rId3"/>
          <a:srcRect/>
          <a:stretch>
            <a:fillRect/>
          </a:stretch>
        </p:blipFill>
        <p:spPr>
          <a:xfrm>
            <a:off x="500034" y="571480"/>
            <a:ext cx="4038600" cy="2706688"/>
          </a:xfrm>
          <a:prstGeom prst="rect">
            <a:avLst/>
          </a:prstGeom>
          <a:noFill/>
        </p:spPr>
      </p:pic>
      <p:pic>
        <p:nvPicPr>
          <p:cNvPr id="4" name="Picture 6" descr="C:\Users\rekom\Desktop\09276728b488f4261bb5dbe706468257.jpg"/>
          <p:cNvPicPr>
            <a:picLocks noChangeAspect="1" noChangeArrowheads="1"/>
          </p:cNvPicPr>
          <p:nvPr/>
        </p:nvPicPr>
        <p:blipFill>
          <a:blip r:embed="rId4" cstate="email"/>
          <a:srcRect/>
          <a:stretch>
            <a:fillRect/>
          </a:stretch>
        </p:blipFill>
        <p:spPr>
          <a:xfrm>
            <a:off x="4572000" y="3429000"/>
            <a:ext cx="4038600" cy="3028950"/>
          </a:xfrm>
          <a:prstGeom prst="rect">
            <a:avLst/>
          </a:prstGeom>
          <a:noFill/>
        </p:spPr>
      </p:pic>
      <p:sp>
        <p:nvSpPr>
          <p:cNvPr id="5" name="Прямоугольник 4"/>
          <p:cNvSpPr/>
          <p:nvPr/>
        </p:nvSpPr>
        <p:spPr>
          <a:xfrm>
            <a:off x="4714876" y="571480"/>
            <a:ext cx="4000528" cy="2246769"/>
          </a:xfrm>
          <a:prstGeom prst="rect">
            <a:avLst/>
          </a:prstGeom>
        </p:spPr>
        <p:txBody>
          <a:bodyPr wrap="square">
            <a:spAutoFit/>
          </a:bodyPr>
          <a:lstStyle/>
          <a:p>
            <a:pPr algn="ctr">
              <a:buFontTx/>
              <a:buNone/>
              <a:defRPr/>
            </a:pPr>
            <a:r>
              <a:rPr lang="ru-RU" b="1" dirty="0" smtClean="0">
                <a:solidFill>
                  <a:srgbClr val="C00000"/>
                </a:solidFill>
              </a:rPr>
              <a:t> </a:t>
            </a:r>
            <a:r>
              <a:rPr lang="ru-RU" sz="2000" b="1" dirty="0" smtClean="0">
                <a:solidFill>
                  <a:srgbClr val="CC6600"/>
                </a:solidFill>
                <a:latin typeface="Times New Roman" pitchFamily="18" charset="0"/>
                <a:cs typeface="Times New Roman" pitchFamily="18" charset="0"/>
              </a:rPr>
              <a:t>На Руси к приему гостей готовились загодя, тщательно убирая не только дом, но и двор. Всех входящих гостей встречали хлебом-солью, затем выходила хозяйка, кланялась всем в пояс, а гости отвечали ей тем же. </a:t>
            </a:r>
          </a:p>
        </p:txBody>
      </p:sp>
      <p:sp>
        <p:nvSpPr>
          <p:cNvPr id="6" name="Прямоугольник 5"/>
          <p:cNvSpPr/>
          <p:nvPr/>
        </p:nvSpPr>
        <p:spPr>
          <a:xfrm>
            <a:off x="500034" y="3357562"/>
            <a:ext cx="4000528" cy="2954655"/>
          </a:xfrm>
          <a:prstGeom prst="rect">
            <a:avLst/>
          </a:prstGeom>
        </p:spPr>
        <p:txBody>
          <a:bodyPr wrap="square">
            <a:spAutoFit/>
          </a:bodyPr>
          <a:lstStyle/>
          <a:p>
            <a:pPr algn="ctr">
              <a:buFontTx/>
              <a:buNone/>
            </a:pPr>
            <a:r>
              <a:rPr lang="ru-RU" sz="2400" b="1" dirty="0" smtClean="0">
                <a:solidFill>
                  <a:srgbClr val="CC6600"/>
                </a:solidFill>
                <a:latin typeface="Times New Roman" pitchFamily="18" charset="0"/>
                <a:cs typeface="Times New Roman" pitchFamily="18" charset="0"/>
              </a:rPr>
              <a:t>Стоит отметить, что для сервировки стола использовались скатерти, полотенца и посуда, хранимые в сундуках и буфетах для торжественных случаев. </a:t>
            </a:r>
          </a:p>
          <a:p>
            <a:pPr>
              <a:buFontTx/>
              <a:buNone/>
            </a:pPr>
            <a:endParaRPr lang="ru-RU" dirty="0"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C:\Users\User\Desktop\конкурс Педагогического мастерства 2023\ОДНКНР 5 класс 14 урок\шаблон презентации\1620145349_13-phonoteka_org-p-fon-dlya-molitvi-15.jpg"/>
          <p:cNvPicPr>
            <a:picLocks noChangeAspect="1" noChangeArrowheads="1"/>
          </p:cNvPicPr>
          <p:nvPr/>
        </p:nvPicPr>
        <p:blipFill>
          <a:blip r:embed="rId2" cstate="email"/>
          <a:srcRect/>
          <a:stretch>
            <a:fillRect/>
          </a:stretch>
        </p:blipFill>
        <p:spPr bwMode="auto">
          <a:xfrm>
            <a:off x="0" y="0"/>
            <a:ext cx="9143999" cy="6858000"/>
          </a:xfrm>
          <a:prstGeom prst="rect">
            <a:avLst/>
          </a:prstGeom>
          <a:noFill/>
        </p:spPr>
      </p:pic>
      <p:sp>
        <p:nvSpPr>
          <p:cNvPr id="3" name="TextBox 2"/>
          <p:cNvSpPr txBox="1"/>
          <p:nvPr/>
        </p:nvSpPr>
        <p:spPr>
          <a:xfrm>
            <a:off x="4929190" y="500042"/>
            <a:ext cx="3786214" cy="5509200"/>
          </a:xfrm>
          <a:prstGeom prst="rect">
            <a:avLst/>
          </a:prstGeom>
          <a:noFill/>
        </p:spPr>
        <p:txBody>
          <a:bodyPr wrap="square" rtlCol="0">
            <a:spAutoFit/>
          </a:bodyPr>
          <a:lstStyle/>
          <a:p>
            <a:pPr algn="ctr"/>
            <a:r>
              <a:rPr lang="ru-RU" sz="3200" dirty="0" smtClean="0">
                <a:solidFill>
                  <a:srgbClr val="993300"/>
                </a:solidFill>
                <a:latin typeface="Times New Roman" pitchFamily="18" charset="0"/>
                <a:cs typeface="Times New Roman" pitchFamily="18" charset="0"/>
              </a:rPr>
              <a:t>Есть вещи, которые остаются неизменными </a:t>
            </a:r>
          </a:p>
          <a:p>
            <a:pPr algn="ctr"/>
            <a:r>
              <a:rPr lang="ru-RU" sz="3200" dirty="0" smtClean="0">
                <a:solidFill>
                  <a:srgbClr val="993300"/>
                </a:solidFill>
                <a:latin typeface="Times New Roman" pitchFamily="18" charset="0"/>
                <a:cs typeface="Times New Roman" pitchFamily="18" charset="0"/>
              </a:rPr>
              <a:t>на протяжении многих лет и даже веков. </a:t>
            </a:r>
          </a:p>
          <a:p>
            <a:pPr algn="ctr"/>
            <a:r>
              <a:rPr lang="ru-RU" sz="3200" dirty="0" smtClean="0">
                <a:solidFill>
                  <a:srgbClr val="993300"/>
                </a:solidFill>
                <a:latin typeface="Times New Roman" pitchFamily="18" charset="0"/>
                <a:cs typeface="Times New Roman" pitchFamily="18" charset="0"/>
              </a:rPr>
              <a:t>И в первою очередь сюда относится </a:t>
            </a:r>
          </a:p>
          <a:p>
            <a:pPr algn="ctr"/>
            <a:r>
              <a:rPr lang="ru-RU" sz="3200" dirty="0" smtClean="0">
                <a:solidFill>
                  <a:srgbClr val="993300"/>
                </a:solidFill>
                <a:latin typeface="Times New Roman" pitchFamily="18" charset="0"/>
                <a:cs typeface="Times New Roman" pitchFamily="18" charset="0"/>
              </a:rPr>
              <a:t>любовь человека к различного рода играм. </a:t>
            </a:r>
            <a:endParaRPr lang="ru-RU" sz="3200" dirty="0">
              <a:solidFill>
                <a:srgbClr val="993300"/>
              </a:solidFill>
              <a:latin typeface="Times New Roman" pitchFamily="18" charset="0"/>
              <a:cs typeface="Times New Roman" pitchFamily="18" charset="0"/>
            </a:endParaRPr>
          </a:p>
        </p:txBody>
      </p:sp>
      <p:pic>
        <p:nvPicPr>
          <p:cNvPr id="4" name="Picture 2" descr="&amp;Scy;&amp;ycy;&amp;chcy;&amp;kcy;&amp;ocy;&amp;vcy; &amp;Fcy;. &amp;Vcy;. &amp;Kcy;&amp;acy;&amp;tcy;&amp;acy;&amp;ncy;&amp;icy;&amp;iecy; &amp;scy; &amp;gcy;&amp;ocy;&amp;rcy;&amp;ycy; &amp;zcy;&amp;icy;&amp;mcy;&amp;ocy;&amp;jcy;"/>
          <p:cNvPicPr>
            <a:picLocks noChangeAspect="1" noChangeArrowheads="1"/>
          </p:cNvPicPr>
          <p:nvPr/>
        </p:nvPicPr>
        <p:blipFill>
          <a:blip r:embed="rId3" cstate="email"/>
          <a:srcRect/>
          <a:stretch>
            <a:fillRect/>
          </a:stretch>
        </p:blipFill>
        <p:spPr bwMode="auto">
          <a:xfrm>
            <a:off x="500035" y="500043"/>
            <a:ext cx="4572032" cy="5929354"/>
          </a:xfrm>
          <a:prstGeom prst="rect">
            <a:avLst/>
          </a:prstGeom>
          <a:ln>
            <a:noFill/>
          </a:ln>
          <a:effectLst>
            <a:softEdge rad="112500"/>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C:\Users\User\Desktop\конкурс Педагогического мастерства 2023\ОДНКНР 5 класс 14 урок\шаблон презентации\1620145349_13-phonoteka_org-p-fon-dlya-molitvi-15.jpg"/>
          <p:cNvPicPr>
            <a:picLocks noChangeAspect="1" noChangeArrowheads="1"/>
          </p:cNvPicPr>
          <p:nvPr/>
        </p:nvPicPr>
        <p:blipFill>
          <a:blip r:embed="rId2" cstate="email"/>
          <a:srcRect/>
          <a:stretch>
            <a:fillRect/>
          </a:stretch>
        </p:blipFill>
        <p:spPr bwMode="auto">
          <a:xfrm>
            <a:off x="0" y="0"/>
            <a:ext cx="9143999" cy="6858000"/>
          </a:xfrm>
          <a:prstGeom prst="rect">
            <a:avLst/>
          </a:prstGeom>
          <a:noFill/>
        </p:spPr>
      </p:pic>
      <p:sp>
        <p:nvSpPr>
          <p:cNvPr id="3" name="Прямоугольник 2"/>
          <p:cNvSpPr/>
          <p:nvPr/>
        </p:nvSpPr>
        <p:spPr>
          <a:xfrm>
            <a:off x="5286380" y="500042"/>
            <a:ext cx="3357586" cy="5632311"/>
          </a:xfrm>
          <a:prstGeom prst="rect">
            <a:avLst/>
          </a:prstGeom>
        </p:spPr>
        <p:txBody>
          <a:bodyPr wrap="square">
            <a:spAutoFit/>
          </a:bodyPr>
          <a:lstStyle/>
          <a:p>
            <a:pPr algn="ctr"/>
            <a:r>
              <a:rPr lang="ru-RU" sz="3600" b="1" i="1" dirty="0" smtClean="0">
                <a:solidFill>
                  <a:srgbClr val="993300"/>
                </a:solidFill>
                <a:latin typeface="Times New Roman" pitchFamily="18" charset="0"/>
                <a:cs typeface="Times New Roman" pitchFamily="18" charset="0"/>
              </a:rPr>
              <a:t>В течение многих веков высшим смыслом жизни русского человека было создание семьи, рождение и воспитание детей. </a:t>
            </a:r>
            <a:endParaRPr lang="ru-RU" sz="3600" dirty="0">
              <a:solidFill>
                <a:srgbClr val="993300"/>
              </a:solidFill>
              <a:latin typeface="Times New Roman" pitchFamily="18" charset="0"/>
              <a:cs typeface="Times New Roman" pitchFamily="18" charset="0"/>
            </a:endParaRPr>
          </a:p>
        </p:txBody>
      </p:sp>
      <p:pic>
        <p:nvPicPr>
          <p:cNvPr id="4" name="Picture 2"/>
          <p:cNvPicPr>
            <a:picLocks noChangeAspect="1" noChangeArrowheads="1"/>
          </p:cNvPicPr>
          <p:nvPr/>
        </p:nvPicPr>
        <p:blipFill>
          <a:blip r:embed="rId3" cstate="email">
            <a:extLst>
              <a:ext uri="{28A0092B-C50C-407E-A947-70E740481C1C}">
                <a14:useLocalDpi xmlns:lc="http://schemas.openxmlformats.org/drawingml/2006/lockedCanvas" xmlns:a14="http://schemas.microsoft.com/office/drawing/2010/main" xmlns="" val="0"/>
              </a:ext>
            </a:extLst>
          </a:blip>
          <a:srcRect/>
          <a:stretch>
            <a:fillRect/>
          </a:stretch>
        </p:blipFill>
        <p:spPr bwMode="auto">
          <a:xfrm>
            <a:off x="500034" y="428604"/>
            <a:ext cx="4643469" cy="592935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lc="http://schemas.openxmlformats.org/drawingml/2006/lockedCanvas" xmlns:a14="http://schemas.microsoft.com/office/drawing/2010/main" xmlns="" w="9525">
                <a:solidFill>
                  <a:schemeClr val="tx1"/>
                </a:solidFill>
                <a:miter lim="800000"/>
                <a:headEnd/>
                <a:tailEnd/>
              </a14:hiddenLine>
            </a:ext>
            <a:ext uri="{AF507438-7753-43E0-B8FC-AC1667EBCBE1}">
              <a14:hiddenEffects xmlns:lc="http://schemas.openxmlformats.org/drawingml/2006/lockedCanvas" xmlns:a14="http://schemas.microsoft.com/office/drawing/2010/main" xmlns="">
                <a:effectLst>
                  <a:outerShdw dist="35921" dir="2700000" algn="ctr" rotWithShape="0">
                    <a:schemeClr val="bg2"/>
                  </a:outerShdw>
                </a:effectLst>
              </a14:hiddenEffects>
            </a:ext>
          </a:ex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C:\Users\User\Desktop\конкурс Педагогического мастерства 2023\ОДНКНР 5 класс 14 урок\шаблон презентации\1620145349_13-phonoteka_org-p-fon-dlya-molitvi-15.jpg"/>
          <p:cNvPicPr>
            <a:picLocks noChangeAspect="1" noChangeArrowheads="1"/>
          </p:cNvPicPr>
          <p:nvPr/>
        </p:nvPicPr>
        <p:blipFill>
          <a:blip r:embed="rId2" cstate="email"/>
          <a:srcRect/>
          <a:stretch>
            <a:fillRect/>
          </a:stretch>
        </p:blipFill>
        <p:spPr bwMode="auto">
          <a:xfrm>
            <a:off x="0" y="0"/>
            <a:ext cx="9143999" cy="6858000"/>
          </a:xfrm>
          <a:prstGeom prst="rect">
            <a:avLst/>
          </a:prstGeom>
          <a:noFill/>
        </p:spPr>
      </p:pic>
      <p:pic>
        <p:nvPicPr>
          <p:cNvPr id="3" name="Picture 4" descr="C:\Users\User\Desktop\конкурс Педагогического мастерства 2023\ОДНКНР 5 класс 14 урок\шаблон презентации\1620145349_13-phonoteka_org-p-fon-dlya-molitvi-15.jpg"/>
          <p:cNvPicPr>
            <a:picLocks noChangeAspect="1" noChangeArrowheads="1"/>
          </p:cNvPicPr>
          <p:nvPr/>
        </p:nvPicPr>
        <p:blipFill>
          <a:blip r:embed="rId3" cstate="email"/>
          <a:srcRect/>
          <a:stretch>
            <a:fillRect/>
          </a:stretch>
        </p:blipFill>
        <p:spPr bwMode="auto">
          <a:xfrm>
            <a:off x="152400" y="0"/>
            <a:ext cx="9143999" cy="7010400"/>
          </a:xfrm>
          <a:prstGeom prst="rect">
            <a:avLst/>
          </a:prstGeom>
          <a:noFill/>
        </p:spPr>
      </p:pic>
      <p:sp>
        <p:nvSpPr>
          <p:cNvPr id="4" name="TextBox 3"/>
          <p:cNvSpPr txBox="1"/>
          <p:nvPr/>
        </p:nvSpPr>
        <p:spPr>
          <a:xfrm>
            <a:off x="714348" y="642918"/>
            <a:ext cx="3500462" cy="6001643"/>
          </a:xfrm>
          <a:prstGeom prst="rect">
            <a:avLst/>
          </a:prstGeom>
          <a:noFill/>
        </p:spPr>
        <p:txBody>
          <a:bodyPr wrap="square" rtlCol="0">
            <a:spAutoFit/>
          </a:bodyPr>
          <a:lstStyle/>
          <a:p>
            <a:pPr algn="ctr"/>
            <a:r>
              <a:rPr lang="ru-RU" sz="3200" dirty="0" smtClean="0">
                <a:solidFill>
                  <a:srgbClr val="993300"/>
                </a:solidFill>
                <a:latin typeface="Times New Roman" pitchFamily="18" charset="0"/>
                <a:cs typeface="Times New Roman" pitchFamily="18" charset="0"/>
              </a:rPr>
              <a:t>На протяжении всей жизни (а особенно в детстве), игровая деятельность остаётся для человека одной из основополагающих, разумеется, не была исключением из этого правила Древняя Русь. </a:t>
            </a:r>
            <a:endParaRPr lang="ru-RU" sz="3200" dirty="0">
              <a:solidFill>
                <a:srgbClr val="993300"/>
              </a:solidFill>
              <a:latin typeface="Times New Roman" pitchFamily="18" charset="0"/>
              <a:cs typeface="Times New Roman" pitchFamily="18" charset="0"/>
            </a:endParaRPr>
          </a:p>
        </p:txBody>
      </p:sp>
      <p:pic>
        <p:nvPicPr>
          <p:cNvPr id="6" name="Picture 2" descr="http://www.altspu.ru/uploads/posts/2011-05/1304407634_koshelev-n.a-deti-katayushhie-pasxalnye-yajca.-1855.-xolst-maslo.-gos.-russ.-muzej-spb.jpeg"/>
          <p:cNvPicPr>
            <a:picLocks noChangeAspect="1" noChangeArrowheads="1"/>
          </p:cNvPicPr>
          <p:nvPr/>
        </p:nvPicPr>
        <p:blipFill>
          <a:blip r:embed="rId4" cstate="email"/>
          <a:srcRect/>
          <a:stretch>
            <a:fillRect/>
          </a:stretch>
        </p:blipFill>
        <p:spPr bwMode="auto">
          <a:xfrm>
            <a:off x="4572000" y="571480"/>
            <a:ext cx="4286280" cy="6075505"/>
          </a:xfrm>
          <a:prstGeom prst="rect">
            <a:avLst/>
          </a:prstGeom>
          <a:ln>
            <a:noFill/>
          </a:ln>
          <a:effectLst>
            <a:softEdge rad="112500"/>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C:\Users\User\Desktop\конкурс Педагогического мастерства 2023\ОДНКНР 5 класс 14 урок\шаблон презентации\1620145349_13-phonoteka_org-p-fon-dlya-molitvi-15.jpg"/>
          <p:cNvPicPr>
            <a:picLocks noChangeAspect="1" noChangeArrowheads="1"/>
          </p:cNvPicPr>
          <p:nvPr/>
        </p:nvPicPr>
        <p:blipFill>
          <a:blip r:embed="rId2" cstate="email"/>
          <a:srcRect/>
          <a:stretch>
            <a:fillRect/>
          </a:stretch>
        </p:blipFill>
        <p:spPr bwMode="auto">
          <a:xfrm>
            <a:off x="0" y="0"/>
            <a:ext cx="9143999" cy="6858000"/>
          </a:xfrm>
          <a:prstGeom prst="rect">
            <a:avLst/>
          </a:prstGeom>
          <a:noFill/>
        </p:spPr>
      </p:pic>
      <p:sp>
        <p:nvSpPr>
          <p:cNvPr id="3" name="Прямоугольник 2"/>
          <p:cNvSpPr/>
          <p:nvPr/>
        </p:nvSpPr>
        <p:spPr>
          <a:xfrm>
            <a:off x="428596" y="428605"/>
            <a:ext cx="8143932" cy="5078313"/>
          </a:xfrm>
          <a:prstGeom prst="rect">
            <a:avLst/>
          </a:prstGeom>
        </p:spPr>
        <p:txBody>
          <a:bodyPr wrap="square">
            <a:spAutoFit/>
          </a:bodyPr>
          <a:lstStyle/>
          <a:p>
            <a:pPr algn="ctr"/>
            <a:r>
              <a:rPr lang="ru-RU" sz="5400" b="1" i="1" dirty="0" smtClean="0">
                <a:solidFill>
                  <a:srgbClr val="B45608"/>
                </a:solidFill>
                <a:latin typeface="Times New Roman" pitchFamily="18" charset="0"/>
                <a:cs typeface="Times New Roman" pitchFamily="18" charset="0"/>
              </a:rPr>
              <a:t>Семейные традиции – это накопленные знания и умения, передаваемые из поколения в поколение на протяжении нескольких веков.</a:t>
            </a:r>
            <a:endParaRPr lang="ru-RU" sz="5400" dirty="0">
              <a:solidFill>
                <a:srgbClr val="B45608"/>
              </a:solidFill>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C:\Users\User\Desktop\конкурс Педагогического мастерства 2023\ОДНКНР 5 класс 14 урок\шаблон презентации\1620145349_13-phonoteka_org-p-fon-dlya-molitvi-15.jpg"/>
          <p:cNvPicPr>
            <a:picLocks noChangeAspect="1" noChangeArrowheads="1"/>
          </p:cNvPicPr>
          <p:nvPr/>
        </p:nvPicPr>
        <p:blipFill>
          <a:blip r:embed="rId2" cstate="email"/>
          <a:srcRect/>
          <a:stretch>
            <a:fillRect/>
          </a:stretch>
        </p:blipFill>
        <p:spPr bwMode="auto">
          <a:xfrm>
            <a:off x="0" y="0"/>
            <a:ext cx="9143999" cy="6858000"/>
          </a:xfrm>
          <a:prstGeom prst="rect">
            <a:avLst/>
          </a:prstGeom>
          <a:noFill/>
        </p:spPr>
      </p:pic>
      <p:sp>
        <p:nvSpPr>
          <p:cNvPr id="3" name="Прямоугольник 2"/>
          <p:cNvSpPr/>
          <p:nvPr/>
        </p:nvSpPr>
        <p:spPr>
          <a:xfrm>
            <a:off x="500034" y="642918"/>
            <a:ext cx="3786214" cy="5016758"/>
          </a:xfrm>
          <a:prstGeom prst="rect">
            <a:avLst/>
          </a:prstGeom>
        </p:spPr>
        <p:txBody>
          <a:bodyPr wrap="square">
            <a:spAutoFit/>
          </a:bodyPr>
          <a:lstStyle/>
          <a:p>
            <a:pPr algn="ctr"/>
            <a:r>
              <a:rPr lang="ru-RU" sz="3200" b="1" dirty="0" smtClean="0">
                <a:solidFill>
                  <a:srgbClr val="CC6600"/>
                </a:solidFill>
                <a:latin typeface="Times New Roman" pitchFamily="18" charset="0"/>
                <a:cs typeface="Times New Roman" pitchFamily="18" charset="0"/>
              </a:rPr>
              <a:t>По православным понятиям, семья являлась «малой церковью», то есть, призвана была блюсти основы христианской жизни каждого своего прихожанина. </a:t>
            </a:r>
            <a:endParaRPr lang="ru-RU" sz="3200" b="1" dirty="0">
              <a:solidFill>
                <a:srgbClr val="CC6600"/>
              </a:solidFill>
              <a:latin typeface="Times New Roman" pitchFamily="18" charset="0"/>
              <a:cs typeface="Times New Roman" pitchFamily="18" charset="0"/>
            </a:endParaRPr>
          </a:p>
        </p:txBody>
      </p:sp>
      <p:pic>
        <p:nvPicPr>
          <p:cNvPr id="1026" name="Picture 2" descr="C:\Users\User\Desktop\конкурс Педагогического мастерства 2023\3. Традиции семеного воспитания в России\1.jpg"/>
          <p:cNvPicPr>
            <a:picLocks noChangeAspect="1" noChangeArrowheads="1"/>
          </p:cNvPicPr>
          <p:nvPr/>
        </p:nvPicPr>
        <p:blipFill>
          <a:blip r:embed="rId3" cstate="email"/>
          <a:srcRect/>
          <a:stretch>
            <a:fillRect/>
          </a:stretch>
        </p:blipFill>
        <p:spPr bwMode="auto">
          <a:xfrm>
            <a:off x="4286248" y="500042"/>
            <a:ext cx="4333877" cy="5857916"/>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C:\Users\User\Desktop\конкурс Педагогического мастерства 2023\ОДНКНР 5 класс 14 урок\шаблон презентации\1620145349_13-phonoteka_org-p-fon-dlya-molitvi-15.jpg"/>
          <p:cNvPicPr>
            <a:picLocks noChangeAspect="1" noChangeArrowheads="1"/>
          </p:cNvPicPr>
          <p:nvPr/>
        </p:nvPicPr>
        <p:blipFill>
          <a:blip r:embed="rId2" cstate="email"/>
          <a:srcRect/>
          <a:stretch>
            <a:fillRect/>
          </a:stretch>
        </p:blipFill>
        <p:spPr bwMode="auto">
          <a:xfrm>
            <a:off x="0" y="0"/>
            <a:ext cx="9143999" cy="6858000"/>
          </a:xfrm>
          <a:prstGeom prst="rect">
            <a:avLst/>
          </a:prstGeom>
          <a:noFill/>
        </p:spPr>
      </p:pic>
      <p:pic>
        <p:nvPicPr>
          <p:cNvPr id="3"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500034" y="428604"/>
            <a:ext cx="4496660" cy="600079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TextBox 3"/>
          <p:cNvSpPr txBox="1"/>
          <p:nvPr/>
        </p:nvSpPr>
        <p:spPr>
          <a:xfrm>
            <a:off x="5143504" y="428604"/>
            <a:ext cx="3500462" cy="5109091"/>
          </a:xfrm>
          <a:prstGeom prst="rect">
            <a:avLst/>
          </a:prstGeom>
          <a:noFill/>
        </p:spPr>
        <p:txBody>
          <a:bodyPr wrap="square" rtlCol="0">
            <a:spAutoFit/>
          </a:bodyPr>
          <a:lstStyle/>
          <a:p>
            <a:pPr algn="ctr"/>
            <a:r>
              <a:rPr lang="ru-RU" sz="2800" b="1" i="1" dirty="0" smtClean="0">
                <a:solidFill>
                  <a:srgbClr val="B45608"/>
                </a:solidFill>
                <a:latin typeface="Times New Roman" pitchFamily="18" charset="0"/>
                <a:cs typeface="Times New Roman" pitchFamily="18" charset="0"/>
              </a:rPr>
              <a:t>К браку на Руси издавна относились серьёзно. Отец, глава семейства, имел непререкаемый авторитет. Ему и главное место за столом, ему и первый кусок, его слово в семье – последнее. </a:t>
            </a:r>
          </a:p>
          <a:p>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C:\Users\User\Desktop\конкурс Педагогического мастерства 2023\ОДНКНР 5 класс 14 урок\шаблон презентации\1620145349_13-phonoteka_org-p-fon-dlya-molitvi-15.jpg"/>
          <p:cNvPicPr>
            <a:picLocks noChangeAspect="1" noChangeArrowheads="1"/>
          </p:cNvPicPr>
          <p:nvPr/>
        </p:nvPicPr>
        <p:blipFill>
          <a:blip r:embed="rId2" cstate="email"/>
          <a:srcRect/>
          <a:stretch>
            <a:fillRect/>
          </a:stretch>
        </p:blipFill>
        <p:spPr bwMode="auto">
          <a:xfrm>
            <a:off x="0" y="0"/>
            <a:ext cx="9143999" cy="6858000"/>
          </a:xfrm>
          <a:prstGeom prst="rect">
            <a:avLst/>
          </a:prstGeom>
          <a:noFill/>
        </p:spPr>
      </p:pic>
      <p:sp>
        <p:nvSpPr>
          <p:cNvPr id="3" name="Прямоугольник 2"/>
          <p:cNvSpPr/>
          <p:nvPr/>
        </p:nvSpPr>
        <p:spPr>
          <a:xfrm>
            <a:off x="571472" y="500042"/>
            <a:ext cx="3786214" cy="6001643"/>
          </a:xfrm>
          <a:prstGeom prst="rect">
            <a:avLst/>
          </a:prstGeom>
        </p:spPr>
        <p:txBody>
          <a:bodyPr wrap="square">
            <a:spAutoFit/>
          </a:bodyPr>
          <a:lstStyle/>
          <a:p>
            <a:pPr algn="ctr"/>
            <a:r>
              <a:rPr lang="ru-RU" sz="3200" b="1" i="1" dirty="0" smtClean="0">
                <a:solidFill>
                  <a:srgbClr val="993300"/>
                </a:solidFill>
                <a:latin typeface="Times New Roman" pitchFamily="18" charset="0"/>
                <a:cs typeface="Times New Roman" pitchFamily="18" charset="0"/>
              </a:rPr>
              <a:t>К детям на Руси всегда относились с любовью, нелюбимых детей русская деревня не знала: </a:t>
            </a:r>
          </a:p>
          <a:p>
            <a:pPr algn="ctr"/>
            <a:r>
              <a:rPr lang="ru-RU" sz="3200" b="1" i="1" dirty="0" smtClean="0">
                <a:solidFill>
                  <a:srgbClr val="993300"/>
                </a:solidFill>
                <a:latin typeface="Times New Roman" pitchFamily="18" charset="0"/>
                <a:cs typeface="Times New Roman" pitchFamily="18" charset="0"/>
              </a:rPr>
              <a:t>Детей много бывает, а лишних нет. </a:t>
            </a:r>
          </a:p>
          <a:p>
            <a:pPr algn="ctr"/>
            <a:r>
              <a:rPr lang="ru-RU" sz="3200" b="1" i="1" dirty="0" smtClean="0">
                <a:solidFill>
                  <a:srgbClr val="993300"/>
                </a:solidFill>
                <a:latin typeface="Times New Roman" pitchFamily="18" charset="0"/>
                <a:cs typeface="Times New Roman" pitchFamily="18" charset="0"/>
              </a:rPr>
              <a:t>У кого детей много, тот не забыт от Бога. </a:t>
            </a:r>
            <a:endParaRPr lang="ru-RU" sz="3200" b="1" i="1" dirty="0">
              <a:solidFill>
                <a:srgbClr val="993300"/>
              </a:solidFill>
              <a:latin typeface="Times New Roman" pitchFamily="18" charset="0"/>
              <a:cs typeface="Times New Roman" pitchFamily="18" charset="0"/>
            </a:endParaRPr>
          </a:p>
        </p:txBody>
      </p:sp>
      <p:pic>
        <p:nvPicPr>
          <p:cNvPr id="4" name="Picture 2" descr="http://ic.pics.livejournal.com/anastgal/2719565/1413154/1413154_original.jpg"/>
          <p:cNvPicPr>
            <a:picLocks noChangeAspect="1" noChangeArrowheads="1"/>
          </p:cNvPicPr>
          <p:nvPr/>
        </p:nvPicPr>
        <p:blipFill>
          <a:blip r:embed="rId3" cstate="print"/>
          <a:srcRect/>
          <a:stretch>
            <a:fillRect/>
          </a:stretch>
        </p:blipFill>
        <p:spPr bwMode="auto">
          <a:xfrm>
            <a:off x="4286248" y="500043"/>
            <a:ext cx="4357717" cy="5929354"/>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C:\Users\User\Desktop\конкурс Педагогического мастерства 2023\ОДНКНР 5 класс 14 урок\шаблон презентации\1620145349_13-phonoteka_org-p-fon-dlya-molitvi-15.jpg"/>
          <p:cNvPicPr>
            <a:picLocks noChangeAspect="1" noChangeArrowheads="1"/>
          </p:cNvPicPr>
          <p:nvPr/>
        </p:nvPicPr>
        <p:blipFill>
          <a:blip r:embed="rId2" cstate="email"/>
          <a:srcRect/>
          <a:stretch>
            <a:fillRect/>
          </a:stretch>
        </p:blipFill>
        <p:spPr bwMode="auto">
          <a:xfrm>
            <a:off x="0" y="0"/>
            <a:ext cx="9143999" cy="6858000"/>
          </a:xfrm>
          <a:prstGeom prst="rect">
            <a:avLst/>
          </a:prstGeom>
          <a:noFill/>
        </p:spPr>
      </p:pic>
      <p:pic>
        <p:nvPicPr>
          <p:cNvPr id="3"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500034" y="571480"/>
            <a:ext cx="2657475" cy="507209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Прямоугольник 3"/>
          <p:cNvSpPr/>
          <p:nvPr/>
        </p:nvSpPr>
        <p:spPr>
          <a:xfrm>
            <a:off x="3500430" y="428604"/>
            <a:ext cx="5072098" cy="5693866"/>
          </a:xfrm>
          <a:prstGeom prst="rect">
            <a:avLst/>
          </a:prstGeom>
        </p:spPr>
        <p:txBody>
          <a:bodyPr wrap="square">
            <a:spAutoFit/>
          </a:bodyPr>
          <a:lstStyle/>
          <a:p>
            <a:r>
              <a:rPr lang="ru-RU" sz="2800" dirty="0" smtClean="0">
                <a:solidFill>
                  <a:srgbClr val="CC6600"/>
                </a:solidFill>
                <a:latin typeface="Times New Roman" pitchFamily="18" charset="0"/>
                <a:cs typeface="Times New Roman" pitchFamily="18" charset="0"/>
              </a:rPr>
              <a:t>Если через год после свадьбы в избе не качается колыбель, то изба считается несчастливою. Бездетность – это безрадостная, неполноценная жизнь, горькая, одинокая старость. Бездетным    советовали взять на воспитание сироту, чтобы свои грехи избыть, глядишь, и своих деток Бог пошлет. Часто так оно и бывало: пригреют сироту, </a:t>
            </a:r>
          </a:p>
          <a:p>
            <a:r>
              <a:rPr lang="ru-RU" sz="2800" dirty="0" smtClean="0">
                <a:solidFill>
                  <a:srgbClr val="CC6600"/>
                </a:solidFill>
                <a:latin typeface="Times New Roman" pitchFamily="18" charset="0"/>
                <a:cs typeface="Times New Roman" pitchFamily="18" charset="0"/>
              </a:rPr>
              <a:t>а через какие – то годы и</a:t>
            </a:r>
          </a:p>
          <a:p>
            <a:r>
              <a:rPr lang="ru-RU" sz="2800" dirty="0" smtClean="0">
                <a:solidFill>
                  <a:srgbClr val="CC6600"/>
                </a:solidFill>
                <a:latin typeface="Times New Roman" pitchFamily="18" charset="0"/>
                <a:cs typeface="Times New Roman" pitchFamily="18" charset="0"/>
              </a:rPr>
              <a:t>свои детки появляются.</a:t>
            </a:r>
            <a:endParaRPr lang="ru-RU" sz="2800" dirty="0">
              <a:solidFill>
                <a:srgbClr val="CC6600"/>
              </a:solidFill>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C:\Users\User\Desktop\конкурс Педагогического мастерства 2023\ОДНКНР 5 класс 14 урок\шаблон презентации\1620145349_13-phonoteka_org-p-fon-dlya-molitvi-15.jpg"/>
          <p:cNvPicPr>
            <a:picLocks noChangeAspect="1" noChangeArrowheads="1"/>
          </p:cNvPicPr>
          <p:nvPr/>
        </p:nvPicPr>
        <p:blipFill>
          <a:blip r:embed="rId2" cstate="email"/>
          <a:srcRect/>
          <a:stretch>
            <a:fillRect/>
          </a:stretch>
        </p:blipFill>
        <p:spPr bwMode="auto">
          <a:xfrm>
            <a:off x="0" y="0"/>
            <a:ext cx="9143999" cy="6858000"/>
          </a:xfrm>
          <a:prstGeom prst="rect">
            <a:avLst/>
          </a:prstGeom>
          <a:noFill/>
        </p:spPr>
      </p:pic>
      <p:sp>
        <p:nvSpPr>
          <p:cNvPr id="3" name="Прямоугольник 2"/>
          <p:cNvSpPr/>
          <p:nvPr/>
        </p:nvSpPr>
        <p:spPr>
          <a:xfrm>
            <a:off x="500034" y="428604"/>
            <a:ext cx="8215370" cy="6278642"/>
          </a:xfrm>
          <a:prstGeom prst="rect">
            <a:avLst/>
          </a:prstGeom>
        </p:spPr>
        <p:txBody>
          <a:bodyPr wrap="square">
            <a:spAutoFit/>
          </a:bodyPr>
          <a:lstStyle/>
          <a:p>
            <a:pPr algn="ctr"/>
            <a:r>
              <a:rPr lang="ru-RU" sz="3200" b="1" i="1" dirty="0" smtClean="0">
                <a:solidFill>
                  <a:srgbClr val="993300"/>
                </a:solidFill>
                <a:latin typeface="Times New Roman" pitchFamily="18" charset="0"/>
                <a:cs typeface="Times New Roman" pitchFamily="18" charset="0"/>
              </a:rPr>
              <a:t>Нормы поведения требовали абсолютного уважения детьми родителей на протяжении всей их жизни. Дети не моли противоречить родителям. Даже взрослый сын, уже имевший семью, но не отделившийся от родителей, должен был во всех хозяйственных и личных делах подчиняться отцу. Ни дочь, ни сын не покидали родительский дом по своему желанию. Особое значение придавалось родительскому благословению, знали: родительское слово на ветер не молвится. </a:t>
            </a:r>
          </a:p>
          <a:p>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C:\Users\User\Desktop\конкурс Педагогического мастерства 2023\ОДНКНР 5 класс 14 урок\шаблон презентации\1620145349_13-phonoteka_org-p-fon-dlya-molitvi-15.jpg"/>
          <p:cNvPicPr>
            <a:picLocks noChangeAspect="1" noChangeArrowheads="1"/>
          </p:cNvPicPr>
          <p:nvPr/>
        </p:nvPicPr>
        <p:blipFill>
          <a:blip r:embed="rId2" cstate="email"/>
          <a:srcRect/>
          <a:stretch>
            <a:fillRect/>
          </a:stretch>
        </p:blipFill>
        <p:spPr bwMode="auto">
          <a:xfrm>
            <a:off x="0" y="0"/>
            <a:ext cx="9143999" cy="6858000"/>
          </a:xfrm>
          <a:prstGeom prst="rect">
            <a:avLst/>
          </a:prstGeom>
          <a:noFill/>
        </p:spPr>
      </p:pic>
      <p:sp>
        <p:nvSpPr>
          <p:cNvPr id="3" name="Прямоугольник 2"/>
          <p:cNvSpPr/>
          <p:nvPr/>
        </p:nvSpPr>
        <p:spPr>
          <a:xfrm>
            <a:off x="500034" y="571480"/>
            <a:ext cx="3571900" cy="6001643"/>
          </a:xfrm>
          <a:prstGeom prst="rect">
            <a:avLst/>
          </a:prstGeom>
        </p:spPr>
        <p:txBody>
          <a:bodyPr wrap="square">
            <a:spAutoFit/>
          </a:bodyPr>
          <a:lstStyle/>
          <a:p>
            <a:pPr algn="ctr"/>
            <a:r>
              <a:rPr lang="ru-RU" sz="2400" b="1" i="1" dirty="0" smtClean="0">
                <a:solidFill>
                  <a:srgbClr val="993300"/>
                </a:solidFill>
                <a:latin typeface="Times New Roman" pitchFamily="18" charset="0"/>
                <a:cs typeface="Times New Roman" pitchFamily="18" charset="0"/>
              </a:rPr>
              <a:t>Дети воспитывались в духе взаимопомощи, взаимоподдержки. У старших формировалось ответственное отношение к младшим, они получали навыки воспитания, а младшие подражали старшим. </a:t>
            </a:r>
          </a:p>
          <a:p>
            <a:pPr algn="ctr"/>
            <a:r>
              <a:rPr lang="ru-RU" sz="2400" b="1" i="1" dirty="0" smtClean="0">
                <a:solidFill>
                  <a:srgbClr val="993300"/>
                </a:solidFill>
                <a:latin typeface="Times New Roman" pitchFamily="18" charset="0"/>
                <a:cs typeface="Times New Roman" pitchFamily="18" charset="0"/>
              </a:rPr>
              <a:t>Заботливые, внимательные отношения в здоровой семье сохранялись между детьми всю жизнь</a:t>
            </a:r>
            <a:r>
              <a:rPr lang="ru-RU" sz="2400" dirty="0" smtClean="0">
                <a:solidFill>
                  <a:srgbClr val="993300"/>
                </a:solidFill>
                <a:latin typeface="Times New Roman" pitchFamily="18" charset="0"/>
                <a:cs typeface="Times New Roman" pitchFamily="18" charset="0"/>
              </a:rPr>
              <a:t>. </a:t>
            </a:r>
            <a:endParaRPr lang="ru-RU" sz="2400" dirty="0">
              <a:solidFill>
                <a:srgbClr val="993300"/>
              </a:solidFill>
              <a:latin typeface="Times New Roman" pitchFamily="18" charset="0"/>
              <a:cs typeface="Times New Roman" pitchFamily="18" charset="0"/>
            </a:endParaRPr>
          </a:p>
        </p:txBody>
      </p:sp>
      <p:pic>
        <p:nvPicPr>
          <p:cNvPr id="4" name="Picture 2" descr="http://upload.wikimedia.org/wikipedia/commons/6/67/Lemoch_Carl_017.JPG?uselang=ru"/>
          <p:cNvPicPr>
            <a:picLocks noChangeAspect="1" noChangeArrowheads="1"/>
          </p:cNvPicPr>
          <p:nvPr/>
        </p:nvPicPr>
        <p:blipFill>
          <a:blip r:embed="rId3" cstate="email"/>
          <a:srcRect/>
          <a:stretch>
            <a:fillRect/>
          </a:stretch>
        </p:blipFill>
        <p:spPr bwMode="auto">
          <a:xfrm>
            <a:off x="4000496" y="428604"/>
            <a:ext cx="4786346" cy="5929353"/>
          </a:xfrm>
          <a:prstGeom prst="rect">
            <a:avLst/>
          </a:prstGeom>
          <a:ln>
            <a:noFill/>
          </a:ln>
          <a:effectLst>
            <a:softEdge rad="112500"/>
          </a:effectLst>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70</TotalTime>
  <Words>609</Words>
  <PresentationFormat>Экран (4:3)</PresentationFormat>
  <Paragraphs>51</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User</cp:lastModifiedBy>
  <cp:revision>70</cp:revision>
  <dcterms:created xsi:type="dcterms:W3CDTF">2023-01-20T04:27:02Z</dcterms:created>
  <dcterms:modified xsi:type="dcterms:W3CDTF">2023-01-25T03:08:51Z</dcterms:modified>
</cp:coreProperties>
</file>