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03" r:id="rId2"/>
    <p:sldId id="257" r:id="rId3"/>
    <p:sldId id="302" r:id="rId4"/>
    <p:sldId id="301" r:id="rId5"/>
    <p:sldId id="315" r:id="rId6"/>
    <p:sldId id="258" r:id="rId7"/>
    <p:sldId id="300" r:id="rId8"/>
    <p:sldId id="309" r:id="rId9"/>
    <p:sldId id="305" r:id="rId10"/>
    <p:sldId id="312" r:id="rId11"/>
    <p:sldId id="307" r:id="rId12"/>
    <p:sldId id="310" r:id="rId13"/>
    <p:sldId id="308" r:id="rId14"/>
    <p:sldId id="311" r:id="rId15"/>
    <p:sldId id="313" r:id="rId16"/>
    <p:sldId id="304" r:id="rId17"/>
    <p:sldId id="314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B81E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23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5A7E8-5A34-4760-8699-F70328DE076D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2CCF-629F-471D-B953-18BA4F072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4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microsoft.com/office/2007/relationships/hdphoto" Target="NUL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4348" y="928670"/>
            <a:ext cx="764386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Муниципальное бюджетное дошкольное образовательное учреждение г.Иркутска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детский сад №150</a:t>
            </a:r>
          </a:p>
          <a:p>
            <a:pPr algn="ctr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avatars.mds.yandex.net/get-altay/492546/2a0000015e7a879e0f84d8645a1eae54e051/XXL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6768752" cy="3776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285729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 descr="C:\Users\Анна\Desktop\методичка часть 2\символы\Новый точечный рисунок (2) - копия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138620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Анна\Desktop\символы\Новый точечный рисунок (2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1328738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Анна\Desktop\методичка часть 2\символы\Новый точечный рисунок (3) - копия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1333500" cy="1464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Анна\Desktop\методичка часть 2\символы\Новый точечный рисунок (4) - копия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500307"/>
            <a:ext cx="1409700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Анна\Desktop\методичка часть 2\символы\Новый точечный рисунок (6) - копия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1301115" cy="159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Анна\Desktop\методичка часть 2\символы\Новый точечный рисунок (5) - копия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4286256"/>
            <a:ext cx="1323975" cy="1526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Анна\Desktop\методичка часть 2\символы\Новый точечный рисунок (2)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214818"/>
            <a:ext cx="1504950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Анна\Desktop\методичка часть 2\символы\Новый точечный рисунок (8) - копия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214818"/>
            <a:ext cx="1524000" cy="168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1214414" y="428605"/>
            <a:ext cx="6309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Условные символы для обозначения согласных звуков</a:t>
            </a:r>
          </a:p>
        </p:txBody>
      </p:sp>
      <p:pic>
        <p:nvPicPr>
          <p:cNvPr id="2050" name="Рисунок 253" descr="C:\Users\Анна\Desktop\методичка часть 2\символы\Новый точечный рисунок (9) - копия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1285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298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Во второй части  методического пособия представлены игры и игровые упражнения с согласными звуками.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988840"/>
            <a:ext cx="7704856" cy="4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Работа  построена  в определенной последовательности:</a:t>
            </a:r>
            <a:endParaRPr lang="ru-RU" sz="2000" b="1" dirty="0">
              <a:solidFill>
                <a:srgbClr val="0070C0"/>
              </a:solidFill>
            </a:endParaRP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Понятие согласный звук, твердость и мягкость;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конце слова;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начале слова;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середине слова;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Звуковой анализ слогов, односложных слов.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endParaRPr lang="ru-RU" sz="2000" b="1" dirty="0">
              <a:solidFill>
                <a:srgbClr val="53548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092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Surf\Desktop\методичка\1306775740_1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4" y="2420888"/>
            <a:ext cx="1728191" cy="2013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images.clipartpanda.com/flowers-clipart-Flower-sad-face-frog-clipar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676425" cy="1205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3240">
            <a:off x="631282" y="3162323"/>
            <a:ext cx="2077762" cy="2937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790">
            <a:off x="1526501" y="213336"/>
            <a:ext cx="1934370" cy="2734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0802">
            <a:off x="6328013" y="3201183"/>
            <a:ext cx="2088231" cy="29521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323">
            <a:off x="5714180" y="181036"/>
            <a:ext cx="2056237" cy="2906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5109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Содержание третьей части методического пособия: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988840"/>
            <a:ext cx="7704856" cy="304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-Закрепление произношения трудных звуков: с,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з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ш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ж,ч,щ,р,л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-Формирование умения выделять их из слога, слова , фразы;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Дифференциация звуков на слух и в произношении.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endParaRPr lang="ru-RU" sz="2000" b="1" dirty="0">
              <a:solidFill>
                <a:srgbClr val="53548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092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2" name="Рисунок 11" descr="C:\Users\Анна\Desktop\disney-s-snow-white-and-the-seven-dwarves-doc-lifesize-standup_u-L-F1J1PE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1440160" cy="2575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4664"/>
            <a:ext cx="2221763" cy="3140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1101">
            <a:off x="6346315" y="3136787"/>
            <a:ext cx="2488736" cy="351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199208" cy="3109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4143">
            <a:off x="242448" y="3270391"/>
            <a:ext cx="2423190" cy="34257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96952"/>
            <a:ext cx="2473271" cy="3496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7022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4348" y="785794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53548A"/>
              </a:solidFill>
            </a:endParaRPr>
          </a:p>
          <a:p>
            <a:pPr algn="ctr"/>
            <a:r>
              <a:rPr lang="ru-RU" sz="2800" b="1" dirty="0">
                <a:solidFill>
                  <a:srgbClr val="53548A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Данный комплект методических пособий составлен таким образом, что по нему могут заниматься как дети с нормальным уровнем развития, так и дошкольники с нарушением речевого и  познавательного развития, в условиях других дошкольных образовательных учреждениях. </a:t>
            </a:r>
          </a:p>
        </p:txBody>
      </p:sp>
    </p:spTree>
    <p:extLst>
      <p:ext uri="{BB962C8B-B14F-4D97-AF65-F5344CB8AC3E}">
        <p14:creationId xmlns:p14="http://schemas.microsoft.com/office/powerpoint/2010/main" val="2718130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7858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Комплект методических пособий  адресован:  родителям, воспитателям, учителям-логопедам, учителям-дефектологам.</a:t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Альбомы возможно использовать в организованной образовательной деятельности: на фронтальных, подгрупповых,  индивидуальных занятиях.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0" y="1068299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 Подобранный в альбомах материал представляет собой занимательные игры со звуками, упражнения на развитие мелкой моторики пальцев рук, координации глаза и руки малыша. Контурные или пунктирные изображения предметов дают ребёнку возможность обводить и раскрашивать их. Гномики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</a:rPr>
              <a:t>Звуковички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помогут сделать процесс ознакомления с  гласными и согласными звуками интересным и увлекательным.         Описание упражнений дает возможность взрослому, не имеющему специальной подготовки поэтапно формировать необходимые навыки у дошкольников. </a:t>
            </a:r>
          </a:p>
          <a:p>
            <a:endParaRPr lang="ru-RU" sz="2000" b="1" dirty="0"/>
          </a:p>
          <a:p>
            <a:endParaRPr lang="ru-RU" dirty="0"/>
          </a:p>
        </p:txBody>
      </p:sp>
      <p:pic>
        <p:nvPicPr>
          <p:cNvPr id="8" name="Рисунок 7" descr="http://clipartix.com/wp-content/uploads/2016/05/Spring-grass-clipart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81" y="4250716"/>
            <a:ext cx="7013575" cy="1994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xvatit.com/upload/medialibrary/eef/eeff44c3d8f53167e78ea873668b3ed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4" y="4869160"/>
            <a:ext cx="1266056" cy="1376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895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Surf\Desktop\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2000240"/>
            <a:ext cx="735811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Благодарим за </a:t>
            </a:r>
          </a:p>
          <a:p>
            <a:pPr algn="ctr"/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4868249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urf\Desktop\РАБОТА\Колмакова А.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82" y="1095302"/>
            <a:ext cx="2701736" cy="2956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urf\Desktop\РАБОТА\Карнаухова Т.Ю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6982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конференция\фото мои\_MG_52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8432" y="1407112"/>
            <a:ext cx="2676355" cy="3320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0807" y="5013176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Учитель-логопед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Карнаухова Татьяна Юрьевна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4617" y="4551511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Воспитатель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Тарасенко  Анна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Андреевна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55797" y="5013176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Учитель-дефектолог</a:t>
            </a:r>
          </a:p>
          <a:p>
            <a:pPr algn="ctr"/>
            <a:r>
              <a:rPr lang="ru-RU" b="1" dirty="0" err="1">
                <a:solidFill>
                  <a:srgbClr val="0070C0"/>
                </a:solidFill>
              </a:rPr>
              <a:t>Гарифулина</a:t>
            </a:r>
            <a:r>
              <a:rPr lang="ru-RU" b="1" dirty="0">
                <a:solidFill>
                  <a:srgbClr val="0070C0"/>
                </a:solidFill>
              </a:rPr>
              <a:t> Оксана Константиновна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78579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«Система работы, направленная на формирование фонематического восприятия, как одно из условий становления и совершенствования речи у дошкольников с ОВЗ»</a:t>
            </a:r>
          </a:p>
          <a:p>
            <a:pPr algn="ctr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Презентация методических пособий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«В гостях у гномов 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Звуковичков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96752"/>
            <a:ext cx="8572560" cy="5127848"/>
          </a:xfrm>
        </p:spPr>
        <p:txBody>
          <a:bodyPr>
            <a:noAutofit/>
          </a:bodyPr>
          <a:lstStyle/>
          <a:p>
            <a:pPr marL="0" indent="531813" algn="ctr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Специфика нарушений речи у детей с ОВЗ определяется особенностями высшей нервной системы  и психического развития. </a:t>
            </a:r>
          </a:p>
          <a:p>
            <a:pPr marL="0" indent="531813" algn="ctr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Нарушения речи у детей с ОВЗ являются распространенными и носят стойкий характер.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Они затрагивают как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фонетико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фонематическую, так и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лексико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грамматическую стороны речи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B0F0"/>
                </a:solidFill>
                <a:latin typeface="+mn-lt"/>
              </a:rPr>
              <a:t>Эффективность использования методических пособий в образовательной деятельности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96752"/>
            <a:ext cx="8572560" cy="51278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   Тематика и содержание методических  пособий способствуют решению следующих задач основной образовательной программы дошкольного образования:</a:t>
            </a:r>
          </a:p>
          <a:p>
            <a:pPr lvl="0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обеспечению  практического  усвоения  лексических  и  грамматических  средств  языка   (обогащение  и  активизация  словаря,  использование  различных  вариантов  словоизменения  и  словообразования);</a:t>
            </a:r>
          </a:p>
          <a:p>
            <a:pPr lvl="0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формированию  правильного  звукопроизношения  (воспитание  артикуляционных  навыков  звукопроизношения, слоговой  структуры, развитие  фонематического  слуха  и  восприятия);</a:t>
            </a:r>
          </a:p>
          <a:p>
            <a:pPr lvl="0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подготовке  ребенка  к  обучению  грамоте,  овладению  элементами  грамоты  (ознакомление  с  основными  понятиями:  звук,  буква,  слог,  слово,  предложение;  развитие  навыка  звукобуквенного  анализа  слов,  навыка  анализа  предложений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pPr marL="0" indent="531813" algn="ctr">
              <a:buNone/>
            </a:pP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Surf\Desktop\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025" y="1124744"/>
            <a:ext cx="8755949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Комплект методических пособий по развитию фонематического восприятия и формированию навыков звукового анализа у детей 4-7  лет</a:t>
            </a:r>
          </a:p>
          <a:p>
            <a:pPr algn="ctr"/>
            <a:r>
              <a:rPr lang="ru-RU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«В гостях у гномов </a:t>
            </a:r>
            <a:r>
              <a:rPr lang="ru-RU" sz="2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Звуковичков</a:t>
            </a:r>
            <a:r>
              <a:rPr lang="ru-RU" sz="2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»</a:t>
            </a:r>
          </a:p>
        </p:txBody>
      </p:sp>
      <p:pic>
        <p:nvPicPr>
          <p:cNvPr id="5" name="Рисунок 4" descr="C:\Users\Surf\Desktop\методичка\1372611980_gnom8b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85" y="357166"/>
            <a:ext cx="1214414" cy="928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Рисунок 300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80928"/>
            <a:ext cx="2414253" cy="3297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админ\Desktop\20190311_114257.jpg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171318" y="3267420"/>
            <a:ext cx="3384983" cy="241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154" y="2812738"/>
            <a:ext cx="2346933" cy="3316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143997" cy="69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Содержание первой части методического  пособия соответствует принципу систематичности и   последовательности</a:t>
            </a:r>
            <a:r>
              <a:rPr lang="ru-RU" sz="2000" b="1" dirty="0">
                <a:solidFill>
                  <a:srgbClr val="0070C0"/>
                </a:solidFill>
              </a:rPr>
              <a:t>: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1571613"/>
            <a:ext cx="78883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Система работы разделена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на четыре этапа: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-знакомство с понятием «предмет»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967335"/>
            <a:ext cx="66247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2800" dirty="0"/>
              <a:t>   </a:t>
            </a:r>
          </a:p>
          <a:p>
            <a:r>
              <a:rPr lang="ru-RU" sz="2800" dirty="0"/>
              <a:t>       -</a:t>
            </a:r>
            <a:r>
              <a:rPr lang="ru-RU" sz="2800" b="1" dirty="0">
                <a:solidFill>
                  <a:schemeClr val="tx2"/>
                </a:solidFill>
              </a:rPr>
              <a:t>знакомство с понятием «слово»;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       -неречевые звуки;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       -речевые звуки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</a:rPr>
              <a:t> </a:t>
            </a:r>
            <a:endParaRPr lang="ru-RU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33056"/>
            <a:ext cx="9271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2037392" cy="28803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20888"/>
            <a:ext cx="2088231" cy="2952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376264" cy="3359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8605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285729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При написании  методических пособий  мы опирались на опыт работы известного учителя-логопеда Т.А.Ткаченко. 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Предложенные ею условные символы частично используются в методических пособиях для развития фонематического восприятия у детей дошкольного возраста 4-7лет.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C:\Users\Surf\Desktop\методичка\0017-008-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08" y="4071942"/>
            <a:ext cx="214314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Oval 1"/>
          <p:cNvSpPr>
            <a:spLocks noChangeArrowheads="1"/>
          </p:cNvSpPr>
          <p:nvPr/>
        </p:nvSpPr>
        <p:spPr bwMode="auto">
          <a:xfrm flipV="1">
            <a:off x="2667458" y="5857892"/>
            <a:ext cx="357190" cy="285752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C:\Users\Surf\Desktop\методичка\0017-008- — копия — копия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080850"/>
            <a:ext cx="2000264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7452320" y="5797284"/>
            <a:ext cx="202914" cy="40696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1775</TotalTime>
  <Words>859</Words>
  <Application>Microsoft Office PowerPoint</Application>
  <PresentationFormat>Экран (4:3)</PresentationFormat>
  <Paragraphs>83</Paragraphs>
  <Slides>18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Актуальность</vt:lpstr>
      <vt:lpstr>Эффективность использования методических пособий в образовательной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г.Иркутска десткий сад №150</dc:title>
  <dc:creator>xXx</dc:creator>
  <cp:lastModifiedBy>анна тарасенко</cp:lastModifiedBy>
  <cp:revision>178</cp:revision>
  <dcterms:created xsi:type="dcterms:W3CDTF">2017-03-10T03:10:13Z</dcterms:created>
  <dcterms:modified xsi:type="dcterms:W3CDTF">2023-01-25T10:44:42Z</dcterms:modified>
</cp:coreProperties>
</file>