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sldIdLst>
    <p:sldId id="258" r:id="rId2"/>
    <p:sldId id="259" r:id="rId3"/>
    <p:sldId id="260" r:id="rId4"/>
    <p:sldId id="261" r:id="rId5"/>
    <p:sldId id="264" r:id="rId6"/>
    <p:sldId id="265" r:id="rId7"/>
    <p:sldId id="266" r:id="rId8"/>
    <p:sldId id="267" r:id="rId9"/>
    <p:sldId id="268" r:id="rId10"/>
    <p:sldId id="271" r:id="rId11"/>
    <p:sldId id="272" r:id="rId12"/>
    <p:sldId id="273" r:id="rId13"/>
    <p:sldId id="274" r:id="rId14"/>
    <p:sldId id="276" r:id="rId15"/>
    <p:sldId id="277" r:id="rId16"/>
    <p:sldId id="278" r:id="rId17"/>
    <p:sldId id="281" r:id="rId18"/>
    <p:sldId id="282" r:id="rId19"/>
    <p:sldId id="28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589" autoAdjust="0"/>
  </p:normalViewPr>
  <p:slideViewPr>
    <p:cSldViewPr>
      <p:cViewPr varScale="1">
        <p:scale>
          <a:sx n="74" d="100"/>
          <a:sy n="74" d="100"/>
        </p:scale>
        <p:origin x="171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vetanz_1988@mail.ru" userId="340453ca2cce2b6a" providerId="LiveId" clId="{9915AF71-7A59-47EB-8D16-576884EEF12A}"/>
    <pc:docChg chg="undo custSel delSld modSld">
      <pc:chgData name="svetanz_1988@mail.ru" userId="340453ca2cce2b6a" providerId="LiveId" clId="{9915AF71-7A59-47EB-8D16-576884EEF12A}" dt="2023-01-25T18:07:20.615" v="70" actId="47"/>
      <pc:docMkLst>
        <pc:docMk/>
      </pc:docMkLst>
      <pc:sldChg chg="modSp del mod">
        <pc:chgData name="svetanz_1988@mail.ru" userId="340453ca2cce2b6a" providerId="LiveId" clId="{9915AF71-7A59-47EB-8D16-576884EEF12A}" dt="2023-01-25T17:51:33.988" v="2" actId="47"/>
        <pc:sldMkLst>
          <pc:docMk/>
          <pc:sldMk cId="0" sldId="256"/>
        </pc:sldMkLst>
        <pc:picChg chg="mod">
          <ac:chgData name="svetanz_1988@mail.ru" userId="340453ca2cce2b6a" providerId="LiveId" clId="{9915AF71-7A59-47EB-8D16-576884EEF12A}" dt="2023-01-25T17:41:27.407" v="1" actId="1076"/>
          <ac:picMkLst>
            <pc:docMk/>
            <pc:sldMk cId="0" sldId="256"/>
            <ac:picMk id="4" creationId="{00000000-0000-0000-0000-000000000000}"/>
          </ac:picMkLst>
        </pc:picChg>
      </pc:sldChg>
      <pc:sldChg chg="modSp mod">
        <pc:chgData name="svetanz_1988@mail.ru" userId="340453ca2cce2b6a" providerId="LiveId" clId="{9915AF71-7A59-47EB-8D16-576884EEF12A}" dt="2023-01-25T17:59:57.326" v="8" actId="27636"/>
        <pc:sldMkLst>
          <pc:docMk/>
          <pc:sldMk cId="0" sldId="258"/>
        </pc:sldMkLst>
        <pc:spChg chg="mod">
          <ac:chgData name="svetanz_1988@mail.ru" userId="340453ca2cce2b6a" providerId="LiveId" clId="{9915AF71-7A59-47EB-8D16-576884EEF12A}" dt="2023-01-25T17:59:48.981" v="6" actId="255"/>
          <ac:spMkLst>
            <pc:docMk/>
            <pc:sldMk cId="0" sldId="258"/>
            <ac:spMk id="2" creationId="{00000000-0000-0000-0000-000000000000}"/>
          </ac:spMkLst>
        </pc:spChg>
        <pc:spChg chg="mod">
          <ac:chgData name="svetanz_1988@mail.ru" userId="340453ca2cce2b6a" providerId="LiveId" clId="{9915AF71-7A59-47EB-8D16-576884EEF12A}" dt="2023-01-25T17:59:57.326" v="8" actId="27636"/>
          <ac:spMkLst>
            <pc:docMk/>
            <pc:sldMk cId="0" sldId="258"/>
            <ac:spMk id="3" creationId="{00000000-0000-0000-0000-000000000000}"/>
          </ac:spMkLst>
        </pc:spChg>
      </pc:sldChg>
      <pc:sldChg chg="addSp modSp mod">
        <pc:chgData name="svetanz_1988@mail.ru" userId="340453ca2cce2b6a" providerId="LiveId" clId="{9915AF71-7A59-47EB-8D16-576884EEF12A}" dt="2023-01-25T18:05:55.787" v="69" actId="14100"/>
        <pc:sldMkLst>
          <pc:docMk/>
          <pc:sldMk cId="0" sldId="261"/>
        </pc:sldMkLst>
        <pc:spChg chg="mod">
          <ac:chgData name="svetanz_1988@mail.ru" userId="340453ca2cce2b6a" providerId="LiveId" clId="{9915AF71-7A59-47EB-8D16-576884EEF12A}" dt="2023-01-25T18:05:55.787" v="69" actId="14100"/>
          <ac:spMkLst>
            <pc:docMk/>
            <pc:sldMk cId="0" sldId="261"/>
            <ac:spMk id="2" creationId="{00000000-0000-0000-0000-000000000000}"/>
          </ac:spMkLst>
        </pc:spChg>
        <pc:spChg chg="mod">
          <ac:chgData name="svetanz_1988@mail.ru" userId="340453ca2cce2b6a" providerId="LiveId" clId="{9915AF71-7A59-47EB-8D16-576884EEF12A}" dt="2023-01-25T18:05:31.544" v="67" actId="27636"/>
          <ac:spMkLst>
            <pc:docMk/>
            <pc:sldMk cId="0" sldId="261"/>
            <ac:spMk id="3" creationId="{00000000-0000-0000-0000-000000000000}"/>
          </ac:spMkLst>
        </pc:spChg>
        <pc:spChg chg="add mod">
          <ac:chgData name="svetanz_1988@mail.ru" userId="340453ca2cce2b6a" providerId="LiveId" clId="{9915AF71-7A59-47EB-8D16-576884EEF12A}" dt="2023-01-25T18:04:31.230" v="48" actId="14100"/>
          <ac:spMkLst>
            <pc:docMk/>
            <pc:sldMk cId="0" sldId="261"/>
            <ac:spMk id="5" creationId="{9D28DF5C-1412-4629-BA1C-AFC5EE3F3517}"/>
          </ac:spMkLst>
        </pc:spChg>
      </pc:sldChg>
      <pc:sldChg chg="del">
        <pc:chgData name="svetanz_1988@mail.ru" userId="340453ca2cce2b6a" providerId="LiveId" clId="{9915AF71-7A59-47EB-8D16-576884EEF12A}" dt="2023-01-25T18:05:13.851" v="65" actId="47"/>
        <pc:sldMkLst>
          <pc:docMk/>
          <pc:sldMk cId="0" sldId="262"/>
        </pc:sldMkLst>
      </pc:sldChg>
      <pc:sldChg chg="del">
        <pc:chgData name="svetanz_1988@mail.ru" userId="340453ca2cce2b6a" providerId="LiveId" clId="{9915AF71-7A59-47EB-8D16-576884EEF12A}" dt="2023-01-25T17:57:38.487" v="4" actId="47"/>
        <pc:sldMkLst>
          <pc:docMk/>
          <pc:sldMk cId="0" sldId="275"/>
        </pc:sldMkLst>
      </pc:sldChg>
      <pc:sldChg chg="del">
        <pc:chgData name="svetanz_1988@mail.ru" userId="340453ca2cce2b6a" providerId="LiveId" clId="{9915AF71-7A59-47EB-8D16-576884EEF12A}" dt="2023-01-25T17:55:58.202" v="3" actId="47"/>
        <pc:sldMkLst>
          <pc:docMk/>
          <pc:sldMk cId="0" sldId="279"/>
        </pc:sldMkLst>
      </pc:sldChg>
      <pc:sldChg chg="del">
        <pc:chgData name="svetanz_1988@mail.ru" userId="340453ca2cce2b6a" providerId="LiveId" clId="{9915AF71-7A59-47EB-8D16-576884EEF12A}" dt="2023-01-25T18:07:20.615" v="70" actId="47"/>
        <pc:sldMkLst>
          <pc:docMk/>
          <pc:sldMk cId="0" sldId="280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605E8-0006-41E2-BB71-546808E123A0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FFCDF-AD6D-4F26-95F8-8E81E6B5A7A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6"/>
            <a:ext cx="8003232" cy="1440161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Дикие животные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645024"/>
            <a:ext cx="8363272" cy="2232249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</a:t>
            </a:r>
          </a:p>
          <a:p>
            <a:pPr algn="r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Исакова Светлана Сергеевна</a:t>
            </a:r>
          </a:p>
          <a:p>
            <a:pPr algn="r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№100</a:t>
            </a:r>
          </a:p>
          <a:p>
            <a:pPr algn="r">
              <a:buNone/>
            </a:pP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Заключительный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>
            <a:normAutofit/>
          </a:bodyPr>
          <a:lstStyle/>
          <a:p>
            <a:r>
              <a:rPr lang="ru-RU" dirty="0"/>
              <a:t>Оформление </a:t>
            </a:r>
            <a:r>
              <a:rPr lang="ru-RU" dirty="0" err="1"/>
              <a:t>лэпбука</a:t>
            </a:r>
            <a:r>
              <a:rPr lang="ru-RU" dirty="0"/>
              <a:t> «Дикие животные»</a:t>
            </a:r>
          </a:p>
          <a:p>
            <a:r>
              <a:rPr lang="ru-RU" dirty="0"/>
              <a:t> Выставка книжек-малышек «Дикие животные».</a:t>
            </a:r>
          </a:p>
          <a:p>
            <a:pPr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91264" cy="432048"/>
          </a:xfrm>
        </p:spPr>
        <p:txBody>
          <a:bodyPr>
            <a:no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ПАЛЬЧИКОВАЯ ГИМНАСТИКА</a:t>
            </a:r>
            <a:b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0463" y="4848793"/>
            <a:ext cx="1440160" cy="1532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848793"/>
            <a:ext cx="1576772" cy="153253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4F2235-4E88-6208-7A5B-6006AB9681EB}"/>
              </a:ext>
            </a:extLst>
          </p:cNvPr>
          <p:cNvSpPr txBox="1"/>
          <p:nvPr/>
        </p:nvSpPr>
        <p:spPr>
          <a:xfrm>
            <a:off x="2123728" y="1916832"/>
            <a:ext cx="4176464" cy="2575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7AAD0B-D1DC-042A-7A84-F9C9535E569F}"/>
              </a:ext>
            </a:extLst>
          </p:cNvPr>
          <p:cNvSpPr txBox="1"/>
          <p:nvPr/>
        </p:nvSpPr>
        <p:spPr>
          <a:xfrm>
            <a:off x="0" y="476672"/>
            <a:ext cx="6858000" cy="1532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оленя дом большой, (Руки над головой – изображаем крышу дома)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 глядит в своё окошко. (Правым кулачком подпираем щёчку, левой рукой поддерживаем правую)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Зайка серенький бежит, (Бег на месте)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дверь к нему стучит: (Топот ногами, руки на поясе)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«Тук-тук, дверь открой, (Имитация стука в дверь поочерёдно каждой рукой)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Там в лесу охотник злой». (Руки на поясе, поворачиваемся вправо и влево)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«Зайка, зайка, забегай! (Зазывание движения рукой)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Лапку мне давай». (Протягиваем руки с открытой ладонью)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0D8215-B314-DFFA-226B-B1D9CA5377DD}"/>
              </a:ext>
            </a:extLst>
          </p:cNvPr>
          <p:cNvSpPr txBox="1"/>
          <p:nvPr/>
        </p:nvSpPr>
        <p:spPr>
          <a:xfrm>
            <a:off x="0" y="2009207"/>
            <a:ext cx="7704856" cy="25860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Сидит белка на тележке (Попросить ребенка подпереть голову кулачком)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Продает она орешки: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Лисичке – сестричке, (Малыш загибает пальчики)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Воробью, синичке,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Мишке толстопятому,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Заиньке усатому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в платок,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в </a:t>
            </a:r>
            <a:r>
              <a:rPr lang="ru-RU" sz="11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зобок</a:t>
            </a: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Кому в лапочку. (Кулачок малыша сжат)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77BAEFC-6126-3644-5C13-BEA2511B41E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4802" y="4869423"/>
            <a:ext cx="1767318" cy="1502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14832E8-3D64-F006-4789-64E9935F77F1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135051" y="4869422"/>
            <a:ext cx="2109356" cy="150259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</a:t>
            </a:r>
            <a:br>
              <a:rPr lang="ru-RU" sz="2400" dirty="0"/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653136"/>
            <a:ext cx="2088232" cy="2076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0935" y="4641575"/>
            <a:ext cx="2381342" cy="208823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0011B0C-BDEF-C21C-4246-E7DEE67262C1}"/>
              </a:ext>
            </a:extLst>
          </p:cNvPr>
          <p:cNvSpPr txBox="1"/>
          <p:nvPr/>
        </p:nvSpPr>
        <p:spPr>
          <a:xfrm>
            <a:off x="2286000" y="10896"/>
            <a:ext cx="4572000" cy="2496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082E82C-2E8F-F91B-3CDF-A503A732647E}"/>
              </a:ext>
            </a:extLst>
          </p:cNvPr>
          <p:cNvSpPr txBox="1"/>
          <p:nvPr/>
        </p:nvSpPr>
        <p:spPr>
          <a:xfrm>
            <a:off x="107504" y="620688"/>
            <a:ext cx="7704856" cy="3188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«На водопой»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Жарким днем лесной тропой     </a:t>
            </a:r>
            <a:r>
              <a:rPr lang="ru-RU" sz="10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Дети идут по кругу друг за другом.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Звери шли на водопой.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мамой-лосихой топал лосенок,  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Идут, громко топая.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мамой-лисицей крался лисенок,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Идут крадучись.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мамой-ежихой катился ежонок,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Передвигаются в глубоком приседе.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мамой-медведицей шел медвежонок,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Идут вперевалку</a:t>
            </a: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мамою-белкой скакали бельчата,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Скачут на носочках, согнув руки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перед грудью.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мамой-зайчихой — косые зайчата,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Скачут, сделав «ушки» из ладоней.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Волчица вела за собою волчат.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Идут на четвереньках.</a:t>
            </a: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Все мамы и дети напиться хотят. </a:t>
            </a:r>
            <a:r>
              <a:rPr lang="ru-RU" sz="1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Останавливаются.</a:t>
            </a:r>
            <a:endParaRPr lang="ru-RU" sz="1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7D70D6-E612-FE0B-08AC-4FBA4FCC397D}"/>
              </a:ext>
            </a:extLst>
          </p:cNvPr>
          <p:cNvSpPr txBox="1"/>
          <p:nvPr/>
        </p:nvSpPr>
        <p:spPr>
          <a:xfrm>
            <a:off x="5004048" y="620688"/>
            <a:ext cx="2664296" cy="2469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Мишка косолапый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 лесу идет (Руки в стороны, наклоны вправо-влево)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Шишки собирает (Наклоны вперед)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в карман кладет. (Руки на пояс)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Вдруг упала шишка (Руки вверх, потрясти над головой)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Прямо мишке в лоб. (Обе руки на лоб)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Мишка рассердился (Помахать кулачками)</a:t>
            </a:r>
            <a:b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ногами топ-топ. (Топаем ногами)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CCDF7E-71C3-0960-2179-D1BF268288D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3066" y="4653136"/>
            <a:ext cx="2381342" cy="20882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1844824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Занятия по лепке «Яблочки для ёжика».</a:t>
            </a:r>
            <a:br>
              <a:rPr lang="ru-RU" sz="4000" dirty="0"/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628800"/>
            <a:ext cx="2880320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600400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Рассматривание картинок и иллюстраций на тему «Дикие животные».</a:t>
            </a:r>
            <a:br>
              <a:rPr lang="ru-RU" sz="6000" dirty="0"/>
            </a:b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2376264" cy="3024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2484120"/>
            <a:ext cx="3168352" cy="20970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844824"/>
            <a:ext cx="2376264" cy="30243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Рассказывание русской народной сказки: «Рукавичка».</a:t>
            </a:r>
            <a:br>
              <a:rPr lang="ru-RU" dirty="0"/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88840"/>
            <a:ext cx="2736304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988840"/>
            <a:ext cx="2448272" cy="3672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1988840"/>
            <a:ext cx="2448272" cy="36724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Конструирование по сказке «Теремок».</a:t>
            </a:r>
            <a:b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520280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844824"/>
            <a:ext cx="2448272" cy="3528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844824"/>
            <a:ext cx="2520280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08112"/>
          </a:xfrm>
        </p:spPr>
        <p:txBody>
          <a:bodyPr>
            <a:noAutofit/>
          </a:bodyPr>
          <a:lstStyle/>
          <a:p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Книжки малышки «Дикие животные»</a:t>
            </a:r>
            <a:b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772816"/>
            <a:ext cx="2267744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772816"/>
            <a:ext cx="2232248" cy="3168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844824"/>
            <a:ext cx="3312368" cy="22322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A4959EEC-1BF4-E4A5-0FF7-A28B49F9B0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2" y="0"/>
            <a:ext cx="913527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F24AE7-91B8-505A-611A-5B0640B0EB90}"/>
              </a:ext>
            </a:extLst>
          </p:cNvPr>
          <p:cNvSpPr txBox="1"/>
          <p:nvPr/>
        </p:nvSpPr>
        <p:spPr>
          <a:xfrm>
            <a:off x="1907704" y="548680"/>
            <a:ext cx="4990052" cy="3729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lnSpc>
                <a:spcPts val="2250"/>
              </a:lnSpc>
              <a:spcAft>
                <a:spcPts val="800"/>
              </a:spcAft>
            </a:pPr>
            <a:r>
              <a:rPr lang="ru-RU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Лэпбук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«Дикие животные»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F450C1F-EEC9-3592-56C5-13FFF558560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56965" y="799697"/>
            <a:ext cx="2589513" cy="2736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DD9F9BE-E1DF-63AA-D99E-4D1C751591F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880895" y="559905"/>
            <a:ext cx="2589514" cy="32158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28B5C97C-AD7E-8CE3-2F52-13A26135640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762064"/>
            <a:ext cx="3215884" cy="2043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56038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2958AF8-12A7-5339-BC1D-C0C1865F6A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53" y="-14402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62B1DE-C7C6-7296-8C9C-B6AACFC4B56F}"/>
              </a:ext>
            </a:extLst>
          </p:cNvPr>
          <p:cNvSpPr txBox="1"/>
          <p:nvPr/>
        </p:nvSpPr>
        <p:spPr>
          <a:xfrm>
            <a:off x="2699792" y="1628800"/>
            <a:ext cx="4608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!!!</a:t>
            </a:r>
          </a:p>
        </p:txBody>
      </p:sp>
    </p:spTree>
    <p:extLst>
      <p:ext uri="{BB962C8B-B14F-4D97-AF65-F5344CB8AC3E}">
        <p14:creationId xmlns:p14="http://schemas.microsoft.com/office/powerpoint/2010/main" val="39137766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91264" cy="864096"/>
          </a:xfrm>
        </p:spPr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ru-RU" sz="3600" b="1" dirty="0"/>
              <a:t>Тип проекта:</a:t>
            </a:r>
            <a:r>
              <a:rPr lang="ru-RU" sz="3600" dirty="0"/>
              <a:t> информационно-практический, игровой, исследовательский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633267"/>
          </a:xfrm>
        </p:spPr>
        <p:txBody>
          <a:bodyPr/>
          <a:lstStyle/>
          <a:p>
            <a:r>
              <a:rPr lang="ru-RU" b="1" dirty="0"/>
              <a:t>Продолжительность:</a:t>
            </a:r>
            <a:r>
              <a:rPr lang="ru-RU" dirty="0"/>
              <a:t> среднесрочный с 21.11.22 по 19.12.22.</a:t>
            </a:r>
          </a:p>
          <a:p>
            <a:r>
              <a:rPr lang="ru-RU" b="1" dirty="0"/>
              <a:t>Участники:</a:t>
            </a:r>
            <a:r>
              <a:rPr lang="ru-RU" dirty="0"/>
              <a:t> воспитатели, дети, родители.</a:t>
            </a:r>
          </a:p>
          <a:p>
            <a:r>
              <a:rPr lang="ru-RU" b="1" dirty="0"/>
              <a:t>Возраст детей:</a:t>
            </a:r>
            <a:r>
              <a:rPr lang="ru-RU" dirty="0"/>
              <a:t> с 2 до 3 лет.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Актуальность проекта.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    Мир животных необычайно разнообразен и привлекателен для детей, но, не имея достаточного количества знаний, трудно сформировать у ребенка представления о диких животных. Дети раннего возраста в недостаточной степени имеют представление об образе жизни, повадках, питании и жилищах диких животных, не владеют обобщающим понятием, не умеют описывать предметы.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332656"/>
            <a:ext cx="3312368" cy="399181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31838"/>
            <a:ext cx="8686800" cy="1361876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/>
              <a:t> </a:t>
            </a:r>
            <a:r>
              <a:rPr lang="ru-RU" sz="1900" dirty="0"/>
              <a:t>Создание условий для расширения о обогащения знаний детей о диких животных, уточнение и закрепление названий диких животных, где живут, как передвигаются, какие звуки издают, особенности внешнего вида и образа жизни; формирование бережного отношения и интереса к окружающему миру.</a:t>
            </a:r>
          </a:p>
          <a:p>
            <a:pPr>
              <a:buNone/>
            </a:pPr>
            <a:r>
              <a:rPr lang="ru-RU" sz="2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</a:t>
            </a:r>
            <a:endParaRPr lang="ru-RU" sz="21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28DF5C-1412-4629-BA1C-AFC5EE3F3517}"/>
              </a:ext>
            </a:extLst>
          </p:cNvPr>
          <p:cNvSpPr txBox="1"/>
          <p:nvPr/>
        </p:nvSpPr>
        <p:spPr>
          <a:xfrm>
            <a:off x="179512" y="2093714"/>
            <a:ext cx="770485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детей:</a:t>
            </a:r>
          </a:p>
          <a:p>
            <a:pPr lvl="0"/>
            <a:r>
              <a:rPr lang="ru-RU" dirty="0"/>
              <a:t>Научить детей узнавать и называть животных, живущих в лесу.</a:t>
            </a:r>
          </a:p>
          <a:p>
            <a:pPr lvl="0"/>
            <a:r>
              <a:rPr lang="ru-RU" dirty="0"/>
              <a:t>Научить узнавать в натуре, на картинках, в игрушках диких животных и называть их.</a:t>
            </a:r>
          </a:p>
          <a:p>
            <a:pPr lvl="0"/>
            <a:r>
              <a:rPr lang="ru-RU" dirty="0"/>
              <a:t>Обратить внимание на внешний вид животных и их различия, на части тела.</a:t>
            </a:r>
          </a:p>
          <a:p>
            <a:pPr lvl="0"/>
            <a:r>
              <a:rPr lang="ru-RU" dirty="0"/>
              <a:t>Сформировать умение рассматривать картинки, иллюстрации с дикими животными.</a:t>
            </a:r>
          </a:p>
          <a:p>
            <a:pPr lvl="0"/>
            <a:r>
              <a:rPr lang="ru-RU" dirty="0"/>
              <a:t>Сформировать умение отвечать на вопрос «Кто это?»</a:t>
            </a:r>
          </a:p>
          <a:p>
            <a:pPr lvl="0">
              <a:buNone/>
            </a:pPr>
            <a:r>
              <a:rPr lang="ru-RU" dirty="0"/>
              <a:t>Сформировать умение бережно относиться ко всему живому, воспитывать любовь и заботливое отношение к животным.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864096"/>
          </a:xfrm>
        </p:spPr>
        <p:txBody>
          <a:bodyPr>
            <a:normAutofit fontScale="90000"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педагогов: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Дать детям общее представление о диких животных.</a:t>
            </a:r>
          </a:p>
          <a:p>
            <a:pPr lvl="0"/>
            <a:r>
              <a:rPr lang="ru-RU" dirty="0"/>
              <a:t>Подвести детей к пониманию того, что они живые (они дышать двигаются, питаются)</a:t>
            </a:r>
          </a:p>
          <a:p>
            <a:pPr lvl="0"/>
            <a:r>
              <a:rPr lang="ru-RU" dirty="0"/>
              <a:t>Научить узнавать диких животных на картинках, среди игрушек.</a:t>
            </a:r>
          </a:p>
          <a:p>
            <a:pPr lvl="0"/>
            <a:r>
              <a:rPr lang="ru-RU" dirty="0"/>
              <a:t>Сформировать понятия о диких животных.</a:t>
            </a:r>
          </a:p>
          <a:p>
            <a:pPr lvl="0"/>
            <a:r>
              <a:rPr lang="ru-RU" dirty="0"/>
              <a:t>Воспитать бережное отношение к диким животным.</a:t>
            </a:r>
          </a:p>
          <a:p>
            <a:pPr lvl="0"/>
            <a:r>
              <a:rPr lang="ru-RU" dirty="0"/>
              <a:t>Расширить и активизировать словарный запас детей.</a:t>
            </a:r>
          </a:p>
          <a:p>
            <a:pPr lvl="0"/>
            <a:r>
              <a:rPr lang="ru-RU" dirty="0"/>
              <a:t>Способствовать воспитанию любви к животным.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родителей: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/>
          <a:lstStyle/>
          <a:p>
            <a:pPr lvl="0"/>
            <a:r>
              <a:rPr lang="ru-RU" dirty="0"/>
              <a:t>Закрепить полученные знания дома.</a:t>
            </a:r>
          </a:p>
          <a:p>
            <a:pPr lvl="0"/>
            <a:r>
              <a:rPr lang="ru-RU" dirty="0"/>
              <a:t>Почитать ребенку о жизни диких животных.</a:t>
            </a:r>
          </a:p>
          <a:p>
            <a:pPr lvl="0"/>
            <a:r>
              <a:rPr lang="ru-RU" dirty="0"/>
              <a:t>Сделать совместно с ребенком книгу о любом животном.</a:t>
            </a:r>
          </a:p>
          <a:p>
            <a:pPr lvl="0"/>
            <a:r>
              <a:rPr lang="ru-RU" dirty="0"/>
              <a:t>Рассказать детям о правильном отношении к живым существам.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результат: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3000" dirty="0"/>
              <a:t>Вовлечение в активную работу родителей воспитанников, формирование навыков действовать сообща.</a:t>
            </a:r>
          </a:p>
          <a:p>
            <a:pPr lvl="0"/>
            <a:r>
              <a:rPr lang="ru-RU" sz="3000" dirty="0"/>
              <a:t>Обогащение и углубление знаний о диких животных;</a:t>
            </a:r>
          </a:p>
          <a:p>
            <a:pPr lvl="0"/>
            <a:r>
              <a:rPr lang="ru-RU" sz="3000" dirty="0"/>
              <a:t>Воспитание любви к животным, желание заботиться о них.</a:t>
            </a:r>
          </a:p>
          <a:p>
            <a:pPr lvl="0"/>
            <a:r>
              <a:rPr lang="ru-RU" sz="3000" dirty="0"/>
              <a:t>Обогащение словарного запаса;</a:t>
            </a:r>
          </a:p>
          <a:p>
            <a:pPr lvl="0"/>
            <a:r>
              <a:rPr lang="ru-RU" sz="3000" dirty="0"/>
              <a:t>Развитие речи у детей, мышления, воображения и эмоциональной отзывчивости;</a:t>
            </a:r>
          </a:p>
          <a:p>
            <a:pPr lvl="0"/>
            <a:r>
              <a:rPr lang="ru-RU" sz="3000" dirty="0"/>
              <a:t>Воспитание у детей любознательности и чувства сопереживания к живым существам;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Подготовительный  этап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16668"/>
            <a:ext cx="8229600" cy="40094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    Подбор литературы, сказок о « Диких животных»; составление плана совместной работы с детьми; создание развивающей среды; подбор атрибутов для  игр и оборудования; материалов для продуктивной деятельности.</a:t>
            </a:r>
          </a:p>
          <a:p>
            <a:pPr algn="r">
              <a:buNone/>
            </a:pP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92088"/>
          </a:xfrm>
        </p:spPr>
        <p:txBody>
          <a:bodyPr>
            <a:normAutofit/>
          </a:bodyPr>
          <a:lstStyle/>
          <a:p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Беседа: «Кто живет в лесу?». Пальчиковая гимнастика: «У оленя дом большой».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Рассматривание картинок и иллюстраций на тему «Дикие животные».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Пальчиковая гимнастика: «У оленя дом большой».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Лепка «Яблоки для ежика».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Чтение рассказов: «Лис и мышонок».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Дидактическая игра: «Где спрятался?» </a:t>
            </a:r>
            <a:r>
              <a:rPr lang="ru-RU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Беседа: «Заяц и волк- лесные звери»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Рассматривание диких животных по потешке «Лиса по лесу ходила». Подвижная игра: «Мишка косолапый».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Развивающие игры «Рассказы о животных»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Рисование «Нарисуем ежику иголки».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Пальчиковая гимнастика: «Сидит белка на тележке…»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Рассказывание русской народной сказки: «Рукавичка». Загадки про животных.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Физкультминутка: «Мишка косолапый».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Загадки про животных.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Показ театра по сказе «Теремок». Чтение сказки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В.Сутеев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«Мешок яблок». Дидактическая игра «Малыш и мама». Конструирование по сказке «Теремок». Инсценировка сказки «Колобок».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Игра волшебный мешочек «Дикие звери».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Физкультминутка: «Мишка косолапый».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Чтение потешек про «Диких животных» </a:t>
            </a:r>
            <a:r>
              <a:rPr lang="ru-RU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Игра «Найди мою тень» (на липучках) Развивающие карточки «Звукоподражание». Чтение сказки «Колобок».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221</TotalTime>
  <Words>1048</Words>
  <Application>Microsoft Office PowerPoint</Application>
  <PresentationFormat>Экран (4:3)</PresentationFormat>
  <Paragraphs>81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Тема Office</vt:lpstr>
      <vt:lpstr>Дикие животные</vt:lpstr>
      <vt:lpstr>Тип проекта: информационно-практический, игровой, исследовательский. </vt:lpstr>
      <vt:lpstr>Актуальность проекта. </vt:lpstr>
      <vt:lpstr>Цель проекта. </vt:lpstr>
      <vt:lpstr>Для педагогов: </vt:lpstr>
      <vt:lpstr>Для родителей: </vt:lpstr>
      <vt:lpstr>Предполагаемый результат: </vt:lpstr>
      <vt:lpstr>Подготовительный  этап</vt:lpstr>
      <vt:lpstr>Практический</vt:lpstr>
      <vt:lpstr>Заключительный</vt:lpstr>
      <vt:lpstr>ПАЛЬЧИКОВАЯ ГИМНАСТИКА </vt:lpstr>
      <vt:lpstr>ФИЗКУЛЬТМИНУТКА </vt:lpstr>
      <vt:lpstr>Занятия по лепке «Яблочки для ёжика». </vt:lpstr>
      <vt:lpstr>Рассматривание картинок и иллюстраций на тему «Дикие животные». </vt:lpstr>
      <vt:lpstr>Рассказывание русской народной сказки: «Рукавичка». </vt:lpstr>
      <vt:lpstr>Конструирование по сказке «Теремок». </vt:lpstr>
      <vt:lpstr>Книжки малышки «Дикие животные» 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</dc:title>
  <dc:creator>Автоматчики</dc:creator>
  <cp:lastModifiedBy>svetanz_1988@mail.ru</cp:lastModifiedBy>
  <cp:revision>15</cp:revision>
  <dcterms:created xsi:type="dcterms:W3CDTF">2023-01-09T14:59:27Z</dcterms:created>
  <dcterms:modified xsi:type="dcterms:W3CDTF">2023-01-25T18:08:56Z</dcterms:modified>
</cp:coreProperties>
</file>