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 lvl="0">
      <a:defRPr lang="ru-RU"/>
    </a:defPPr>
    <a:lvl1pPr marL="0" lv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lvl="1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lvl="2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lvl="3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lvl="4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lvl="5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lvl="6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lvl="7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lvl="8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90651C3A-4460-11DB-9652-00E08161165F}"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2643182"/>
            <a:ext cx="9144000" cy="1500198"/>
          </a:xfrm>
        </p:spPr>
        <p:txBody>
          <a:bodyPr/>
          <a:lstStyle/>
          <a:p>
            <a:r>
              <a:rPr lang="ru-RU" dirty="0">
                <a:solidFill>
                  <a:schemeClr val="tx1"/>
                </a:solidFill>
              </a:rPr>
              <a:t>Название команды:</a:t>
            </a:r>
          </a:p>
          <a:p>
            <a:r>
              <a:rPr lang="ru-RU" dirty="0">
                <a:solidFill>
                  <a:schemeClr val="tx1"/>
                </a:solidFill>
              </a:rPr>
              <a:t>«Цветик-Семицветик»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www.kartaznaniy.ru/images/com_kz/items/cd105a2565f98634285a972dad79b45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8716" cy="107154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00042"/>
            <a:ext cx="9144000" cy="2143140"/>
          </a:xfrm>
        </p:spPr>
        <p:txBody>
          <a:bodyPr>
            <a:noAutofit/>
          </a:bodyPr>
          <a:lstStyle/>
          <a:p>
            <a:r>
              <a:rPr lang="ru-RU" sz="2000" cap="all" dirty="0"/>
              <a:t>Министерство просвещения российской федерации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Федеральное государственное бюджетное образовательное учреждение высшего образование</a:t>
            </a:r>
            <a:br>
              <a:rPr lang="ru-RU" sz="2000" dirty="0"/>
            </a:br>
            <a:r>
              <a:rPr lang="ru-RU" sz="2000" b="1" dirty="0"/>
              <a:t>«</a:t>
            </a:r>
            <a:r>
              <a:rPr lang="ru-RU" sz="2000" b="1" cap="all" dirty="0"/>
              <a:t>Московский государственный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cap="all" dirty="0"/>
              <a:t>психолого-педагогический университет</a:t>
            </a:r>
            <a:r>
              <a:rPr lang="ru-RU" sz="2000" b="1" dirty="0"/>
              <a:t>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 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6111760" y="5657671"/>
            <a:ext cx="30322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dirty="0"/>
              <a:t>ФИО участников:</a:t>
            </a:r>
          </a:p>
          <a:p>
            <a:pPr algn="just"/>
            <a:r>
              <a:rPr lang="ru-RU" dirty="0"/>
              <a:t>Морозова Анна Вадимовна</a:t>
            </a:r>
          </a:p>
          <a:p>
            <a:pPr algn="just"/>
            <a:r>
              <a:rPr lang="ru-RU" dirty="0"/>
              <a:t>Бисеровская Анна </a:t>
            </a:r>
            <a:r>
              <a:rPr lang="ru-RU" dirty="0" smtClean="0"/>
              <a:t>Сергеевна</a:t>
            </a:r>
            <a:endParaRPr lang="ru-RU" dirty="0"/>
          </a:p>
        </p:txBody>
      </p:sp>
      <p:pic>
        <p:nvPicPr>
          <p:cNvPr id="6" name="Picture 4" descr="http://ds19-kasimov.ucoz.ru/2020-1/semicvetik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107876" y="5073877"/>
            <a:ext cx="1749479" cy="16707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1000108"/>
          </a:xfrm>
        </p:spPr>
        <p:txBody>
          <a:bodyPr/>
          <a:lstStyle/>
          <a:p>
            <a:r>
              <a:rPr lang="ru-RU" dirty="0" smtClean="0"/>
              <a:t>Ожидаемый 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txBody>
          <a:bodyPr>
            <a:normAutofit fontScale="92500"/>
          </a:bodyPr>
          <a:lstStyle/>
          <a:p>
            <a:r>
              <a:rPr lang="ru-RU" sz="2800" dirty="0" smtClean="0"/>
              <a:t>Повышение интереса у детей к истории своей Родины к изучению природы, через систему творческих, запланированных мероприятий;</a:t>
            </a:r>
          </a:p>
          <a:p>
            <a:r>
              <a:rPr lang="ru-RU" sz="2800" dirty="0" smtClean="0"/>
              <a:t>Активизация познавательного интереса, развитие устойчивости и концентрации внимания, увеличение объема памяти; </a:t>
            </a:r>
          </a:p>
          <a:p>
            <a:r>
              <a:rPr lang="ru-RU" sz="2800" dirty="0" smtClean="0"/>
              <a:t>Развитие у детей представлений об окружающем мире;</a:t>
            </a:r>
          </a:p>
          <a:p>
            <a:r>
              <a:rPr lang="ru-RU" sz="2800" dirty="0" smtClean="0"/>
              <a:t>Формирование у детей личной ответственности и активной гражданской позиции в защите и сохранении природы;</a:t>
            </a:r>
          </a:p>
          <a:p>
            <a:r>
              <a:rPr lang="ru-RU" sz="2800" dirty="0" smtClean="0"/>
              <a:t>Вовлечение детей в деятельность волонтерского движения;</a:t>
            </a:r>
          </a:p>
          <a:p>
            <a:r>
              <a:rPr lang="ru-RU" sz="2800" dirty="0" smtClean="0"/>
              <a:t>Создание постоянно действующего отряда;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85794"/>
          </a:xfrm>
        </p:spPr>
        <p:txBody>
          <a:bodyPr>
            <a:normAutofit/>
          </a:bodyPr>
          <a:lstStyle/>
          <a:p>
            <a:pPr lvl="0"/>
            <a:r>
              <a:rPr lang="ru-RU" dirty="0"/>
              <a:t>Календарный план проекта 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0" y="673687"/>
          <a:ext cx="9144000" cy="62921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2034"/>
                <a:gridCol w="2999242"/>
                <a:gridCol w="1901959"/>
                <a:gridCol w="3730765"/>
              </a:tblGrid>
              <a:tr h="479003">
                <a:tc>
                  <a:txBody>
                    <a:bodyPr/>
                    <a:lstStyle/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№ п/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и описание мероприятия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Сроки начала и окончания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Ожидаемые итоги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504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Знакомство , введение проекта.</a:t>
                      </a:r>
                    </a:p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Постепенная адаптация</a:t>
                      </a:r>
                      <a:r>
                        <a:rPr lang="ru-RU" sz="1400" baseline="0" dirty="0" smtClean="0"/>
                        <a:t> </a:t>
                      </a:r>
                      <a:r>
                        <a:rPr lang="ru-RU" sz="1400" dirty="0" smtClean="0"/>
                        <a:t>детей с ОВЗ. Обретение новых знакомств . Знания о </a:t>
                      </a:r>
                      <a:r>
                        <a:rPr lang="ru-RU" sz="1400" baseline="0" dirty="0" smtClean="0"/>
                        <a:t> проекте.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79003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Times New Roman"/>
                          <a:ea typeface="Times New Roman"/>
                          <a:cs typeface="Times New Roman"/>
                        </a:rPr>
                        <a:t>Правила</a:t>
                      </a:r>
                      <a:r>
                        <a:rPr lang="ru-RU" sz="1400" b="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личной безопасности</a:t>
                      </a:r>
                      <a:endParaRPr lang="ru-RU" sz="1400" b="0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Умение применить на практике технику безопасности (в походе , на экскурсии).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618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159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Блок 1. Путешествуем по России.</a:t>
                      </a:r>
                      <a:endParaRPr lang="ru-RU" sz="1400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18504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libri"/>
                          <a:ea typeface="Calibri"/>
                          <a:cs typeface="Times New Roman"/>
                        </a:rPr>
                        <a:t>Москва</a:t>
                      </a:r>
                      <a:r>
                        <a:rPr lang="ru-RU" sz="1400" baseline="0" dirty="0" smtClean="0">
                          <a:latin typeface="Calibri"/>
                          <a:ea typeface="Calibri"/>
                          <a:cs typeface="Times New Roman"/>
                        </a:rPr>
                        <a:t> –моя столица !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Ребенок закрепит знания о государственной символике. Проявляет интерес к истории Москвы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27937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Путешествие по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Москве-реке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Ребенок отражает свои впечатления в продуктивной деятельности (изготовление кораболика)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9003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Путешествие по Красной площади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Знает и называет достопримечательности города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18504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Путешествие в Санкт-Петербург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Знакомство с северной столицей нашей Родины, достопримечательностями. Умеет найти интересующую информацию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23236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Приморский край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Имеют представления о достопримечательностях .Знают о Японском море и его жителях самые интересные факты.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79003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Путешествие на Север (Камчатка)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Могут назвать достопримечательности, уникальность полуострова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Календарный план проекта 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2357430"/>
          <a:ext cx="8329642" cy="2344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21806"/>
                <a:gridCol w="2747644"/>
                <a:gridCol w="1301516"/>
                <a:gridCol w="3658676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Блок 2. «Спешите делать добрые дела».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«Покормите птиц» 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Проявляет заинтересованность в заботе о птицах. Желание им помогать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«Построй дом для птиц»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«Твори добро»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Проявляет заботу о братьях наших меньших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«Посади дерево и сохрани его»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Сформированность знаний о деревьях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Акция «Добрые крышечки»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Желание помочь в любой ситуации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Календарный план проекта.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42910" y="2143116"/>
          <a:ext cx="7952114" cy="29604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066"/>
                <a:gridCol w="2508016"/>
                <a:gridCol w="1383274"/>
                <a:gridCol w="3632758"/>
              </a:tblGrid>
              <a:tr h="96017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Блок 3. «Путешествие в царство Берендея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»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Бережно относится ко всему живому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40087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Экскурсия в лес, правила поведения в лесу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Сформированность знаний о лесе и его обитателях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60177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зготовление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табличек и знаков: «Берегите лес!»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Называют правила поведения в лесу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и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выполняют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их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Календарный план проекта.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19" y="1857364"/>
          <a:ext cx="8572561" cy="25003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0906"/>
                <a:gridCol w="2976604"/>
                <a:gridCol w="1488303"/>
                <a:gridCol w="3586748"/>
              </a:tblGrid>
              <a:tr h="712063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Times New Roman"/>
                          <a:ea typeface="Times New Roman"/>
                          <a:cs typeface="Times New Roman"/>
                        </a:rPr>
                        <a:t>Блок 4. «Путешествие на ферму кота Матроскина».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12063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Животные фермы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Проявление любви и бережного отношения к животным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8102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ход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за растениями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Сформированность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знаний об уходе за растениями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38102"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«Посадим и вырастим цветок».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Календарный план проекта.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2143116"/>
          <a:ext cx="8229600" cy="37959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4338"/>
                <a:gridCol w="2786082"/>
                <a:gridCol w="1714512"/>
                <a:gridCol w="3114668"/>
              </a:tblGrid>
              <a:tr h="116532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  <a:cs typeface="Times New Roman"/>
                        </a:rPr>
                        <a:t>Блок 5. «Мы путешествуем».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Родители -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помощники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в проведении активного отдыха детей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5162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Экскурсия в уникальную ферму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Взаимодействие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детей друг с другом и с родителями.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52984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рогулка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 Красной площади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Ребенок проявляет интерес и любознательность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0315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Мы 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идем в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парк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 rowSpan="2"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Проявляет инициативу и любознательность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4938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Посещение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музея</a:t>
                      </a:r>
                      <a:endParaRPr lang="ru-RU" sz="1400" dirty="0" smtClean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66716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159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/>
                        <a:t>Московский Дом</a:t>
                      </a:r>
                      <a:r>
                        <a:rPr lang="ru-RU" sz="1400" baseline="0" dirty="0" smtClean="0"/>
                        <a:t> бабочек (баттерфляриум)</a:t>
                      </a:r>
                      <a:endParaRPr lang="ru-RU" sz="1400" dirty="0" smtClean="0"/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2159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libri"/>
                          <a:ea typeface="Calibri"/>
                          <a:cs typeface="Times New Roman"/>
                        </a:rPr>
                        <a:t>Невероятные</a:t>
                      </a:r>
                      <a:r>
                        <a:rPr lang="ru-RU" sz="1200" baseline="0" dirty="0" smtClean="0">
                          <a:latin typeface="Calibri"/>
                          <a:ea typeface="Calibri"/>
                          <a:cs typeface="Times New Roman"/>
                        </a:rPr>
                        <a:t> впечатление от увиденного. Развитие эмоциональной сферы у детей. </a:t>
                      </a:r>
                      <a:endParaRPr lang="ru-RU" sz="12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7232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Бюджет проекта: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142984"/>
          <a:ext cx="8229600" cy="4901184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614338"/>
                <a:gridCol w="2128862"/>
                <a:gridCol w="1371600"/>
                <a:gridCol w="1371600"/>
                <a:gridCol w="1557358"/>
                <a:gridCol w="1185842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№</a:t>
                      </a:r>
                      <a:endParaRPr lang="ru-RU" sz="1200" dirty="0">
                        <a:latin typeface="Times New Roman"/>
                        <a:ea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п/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Наименование статьи расходов</a:t>
                      </a:r>
                      <a:endParaRPr lang="ru-RU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Единица (чел., мес., шт. и т.п.)</a:t>
                      </a:r>
                      <a:endParaRPr lang="ru-RU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Количество</a:t>
                      </a:r>
                      <a:endParaRPr lang="ru-RU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Цена за ед.</a:t>
                      </a:r>
                      <a:endParaRPr lang="ru-RU" sz="1200" dirty="0">
                        <a:latin typeface="Times New Roman"/>
                        <a:ea typeface="Calibri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(руб.)</a:t>
                      </a:r>
                      <a:endParaRPr lang="ru-RU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Стоимость</a:t>
                      </a:r>
                      <a:endParaRPr lang="ru-RU" sz="1200" dirty="0">
                        <a:latin typeface="Times New Roman"/>
                        <a:ea typeface="Calibri"/>
                      </a:endParaRPr>
                    </a:p>
                  </a:txBody>
                  <a:tcPr marL="68580" marR="68580" marT="0" marB="0"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Зоологический</a:t>
                      </a:r>
                      <a:r>
                        <a:rPr lang="ru-RU" baseline="0" dirty="0" smtClean="0"/>
                        <a:t> музей МГУ 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Билет</a:t>
                      </a:r>
                    </a:p>
                    <a:p>
                      <a:endParaRPr lang="ru-RU" dirty="0" smtClean="0"/>
                    </a:p>
                    <a:p>
                      <a:r>
                        <a:rPr lang="ru-RU" dirty="0" smtClean="0"/>
                        <a:t>Магнитики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</a:t>
                      </a:r>
                      <a:r>
                        <a:rPr lang="ru-RU" baseline="0" dirty="0" smtClean="0"/>
                        <a:t> детских</a:t>
                      </a:r>
                    </a:p>
                    <a:p>
                      <a:r>
                        <a:rPr lang="ru-RU" baseline="0" dirty="0" smtClean="0"/>
                        <a:t>3 взрослых</a:t>
                      </a:r>
                    </a:p>
                    <a:p>
                      <a:r>
                        <a:rPr lang="ru-RU" baseline="0" dirty="0" smtClean="0"/>
                        <a:t>27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300</a:t>
                      </a:r>
                    </a:p>
                    <a:p>
                      <a:r>
                        <a:rPr lang="ru-RU" dirty="0" smtClean="0"/>
                        <a:t>450</a:t>
                      </a:r>
                    </a:p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8100</a:t>
                      </a:r>
                    </a:p>
                    <a:p>
                      <a:r>
                        <a:rPr lang="ru-RU" dirty="0" smtClean="0"/>
                        <a:t>1350</a:t>
                      </a:r>
                    </a:p>
                    <a:p>
                      <a:r>
                        <a:rPr lang="ru-RU" dirty="0" smtClean="0"/>
                        <a:t>2700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Поездка на Ферму «Российские Альпаки»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Фотограф</a:t>
                      </a:r>
                    </a:p>
                    <a:p>
                      <a:r>
                        <a:rPr lang="ru-RU" dirty="0" smtClean="0"/>
                        <a:t>Вода</a:t>
                      </a:r>
                    </a:p>
                    <a:p>
                      <a:r>
                        <a:rPr lang="ru-RU" dirty="0" smtClean="0"/>
                        <a:t>Автобус</a:t>
                      </a:r>
                    </a:p>
                    <a:p>
                      <a:r>
                        <a:rPr lang="ru-RU" dirty="0" smtClean="0"/>
                        <a:t>Билет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</a:p>
                    <a:p>
                      <a:pPr marL="342900" indent="-342900">
                        <a:buAutoNum type="arabicPlain" startAt="30"/>
                      </a:pPr>
                      <a:r>
                        <a:rPr lang="ru-RU" baseline="0" dirty="0" smtClean="0"/>
                        <a:t>Бутылок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aseline="0" dirty="0" smtClean="0"/>
                        <a:t>1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aseline="0" dirty="0" smtClean="0"/>
                        <a:t>3 взрослых</a:t>
                      </a:r>
                    </a:p>
                    <a:p>
                      <a:pPr marL="342900" indent="-342900">
                        <a:buNone/>
                      </a:pPr>
                      <a:r>
                        <a:rPr lang="ru-RU" baseline="0" dirty="0" smtClean="0"/>
                        <a:t>27 детских</a:t>
                      </a:r>
                      <a:endParaRPr lang="ru-RU" dirty="0" smtClean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1500</a:t>
                      </a:r>
                      <a:r>
                        <a:rPr lang="ru-RU" baseline="0" dirty="0" smtClean="0"/>
                        <a:t> р. – час</a:t>
                      </a:r>
                    </a:p>
                    <a:p>
                      <a:r>
                        <a:rPr lang="ru-RU" baseline="0" dirty="0" smtClean="0"/>
                        <a:t>30 </a:t>
                      </a:r>
                      <a:r>
                        <a:rPr lang="ru-RU" baseline="0" dirty="0" err="1" smtClean="0"/>
                        <a:t>р</a:t>
                      </a:r>
                      <a:endParaRPr lang="ru-RU" baseline="0" dirty="0" smtClean="0"/>
                    </a:p>
                    <a:p>
                      <a:r>
                        <a:rPr lang="ru-RU" dirty="0" smtClean="0"/>
                        <a:t>800-1400- час</a:t>
                      </a:r>
                    </a:p>
                    <a:p>
                      <a:r>
                        <a:rPr lang="ru-RU" dirty="0" smtClean="0"/>
                        <a:t>1000</a:t>
                      </a:r>
                    </a:p>
                    <a:p>
                      <a:r>
                        <a:rPr lang="ru-RU" dirty="0" smtClean="0"/>
                        <a:t>300</a:t>
                      </a: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7500</a:t>
                      </a:r>
                    </a:p>
                    <a:p>
                      <a:r>
                        <a:rPr lang="ru-RU" dirty="0" smtClean="0"/>
                        <a:t>900</a:t>
                      </a:r>
                    </a:p>
                    <a:p>
                      <a:r>
                        <a:rPr lang="ru-RU" dirty="0" smtClean="0"/>
                        <a:t>4000-7000</a:t>
                      </a:r>
                    </a:p>
                    <a:p>
                      <a:r>
                        <a:rPr lang="ru-RU" dirty="0" smtClean="0"/>
                        <a:t>3000</a:t>
                      </a:r>
                    </a:p>
                    <a:p>
                      <a:r>
                        <a:rPr lang="ru-RU" dirty="0" smtClean="0"/>
                        <a:t>8100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Московский Дом Бабочек (баттерфляриум)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Вода</a:t>
                      </a:r>
                    </a:p>
                    <a:p>
                      <a:r>
                        <a:rPr lang="ru-RU" dirty="0" smtClean="0"/>
                        <a:t>Билет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>
                        <a:buAutoNum type="arabicPlain" startAt="30"/>
                      </a:pPr>
                      <a:r>
                        <a:rPr lang="ru-RU" dirty="0" smtClean="0"/>
                        <a:t>Бутылок</a:t>
                      </a:r>
                    </a:p>
                    <a:p>
                      <a:r>
                        <a:rPr lang="ru-RU" dirty="0" smtClean="0"/>
                        <a:t>27</a:t>
                      </a:r>
                      <a:r>
                        <a:rPr lang="ru-RU" baseline="0" dirty="0" smtClean="0"/>
                        <a:t> детских</a:t>
                      </a:r>
                    </a:p>
                    <a:p>
                      <a:r>
                        <a:rPr lang="ru-RU" baseline="0" dirty="0" smtClean="0"/>
                        <a:t>3 взрослых</a:t>
                      </a:r>
                    </a:p>
                    <a:p>
                      <a:pPr marL="342900" indent="-342900">
                        <a:buAutoNum type="arabicPlain" startAt="30"/>
                      </a:pP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30 </a:t>
                      </a:r>
                      <a:r>
                        <a:rPr lang="ru-RU" dirty="0" err="1" smtClean="0"/>
                        <a:t>р</a:t>
                      </a:r>
                      <a:endParaRPr lang="ru-RU" dirty="0" smtClean="0"/>
                    </a:p>
                    <a:p>
                      <a:r>
                        <a:rPr lang="ru-RU" dirty="0" smtClean="0"/>
                        <a:t>450</a:t>
                      </a:r>
                    </a:p>
                    <a:p>
                      <a:r>
                        <a:rPr lang="ru-RU" dirty="0" smtClean="0"/>
                        <a:t>550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900</a:t>
                      </a:r>
                    </a:p>
                    <a:p>
                      <a:r>
                        <a:rPr lang="ru-RU" dirty="0" smtClean="0"/>
                        <a:t>12150</a:t>
                      </a:r>
                    </a:p>
                    <a:p>
                      <a:r>
                        <a:rPr lang="ru-RU" dirty="0" smtClean="0"/>
                        <a:t>1650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Сувениры</a:t>
                      </a:r>
                      <a:r>
                        <a:rPr lang="ru-RU" baseline="0" dirty="0" smtClean="0"/>
                        <a:t> из Путешествия в Приморский край 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aseline="0" dirty="0" smtClean="0"/>
                        <a:t>Магнитики </a:t>
                      </a:r>
                    </a:p>
                    <a:p>
                      <a:endParaRPr lang="ru-RU" baseline="0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100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2700</a:t>
                      </a:r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86058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 !</a:t>
            </a:r>
            <a:endParaRPr lang="ru-RU" dirty="0"/>
          </a:p>
        </p:txBody>
      </p:sp>
      <p:pic>
        <p:nvPicPr>
          <p:cNvPr id="4" name="Picture 4" descr="http://ds19-kasimov.ucoz.ru/2020-1/semicvetik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357158" y="4143380"/>
            <a:ext cx="2468537" cy="2357454"/>
          </a:xfrm>
          <a:prstGeom prst="rect">
            <a:avLst/>
          </a:prstGeom>
          <a:noFill/>
        </p:spPr>
      </p:pic>
      <p:pic>
        <p:nvPicPr>
          <p:cNvPr id="6" name="Picture 4" descr="http://ds19-kasimov.ucoz.ru/2020-1/semicvetik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215074" y="500042"/>
            <a:ext cx="2468537" cy="23574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2643182"/>
          </a:xfrm>
        </p:spPr>
        <p:txBody>
          <a:bodyPr>
            <a:normAutofit/>
          </a:bodyPr>
          <a:lstStyle/>
          <a:p>
            <a:r>
              <a:rPr lang="ru-RU" dirty="0"/>
              <a:t>Название проекта:</a:t>
            </a:r>
            <a:br>
              <a:rPr lang="ru-RU" dirty="0"/>
            </a:br>
            <a:r>
              <a:rPr lang="ru-RU" dirty="0"/>
              <a:t>«Мир на ладони!»</a:t>
            </a:r>
          </a:p>
        </p:txBody>
      </p:sp>
      <p:pic>
        <p:nvPicPr>
          <p:cNvPr id="1026" name="Picture 2" descr="https://content-24.foto.my.mail.ru/community/my_music/_groupsphoto/h-45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2571744"/>
            <a:ext cx="9144000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Google Shape;1029;p1"/>
          <p:cNvSpPr txBox="1">
            <a:spLocks noGrp="1"/>
          </p:cNvSpPr>
          <p:nvPr>
            <p:ph type="title"/>
          </p:nvPr>
        </p:nvSpPr>
        <p:spPr>
          <a:xfrm>
            <a:off x="457200" y="0"/>
            <a:ext cx="8229600" cy="141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ru-RU"/>
              <a:t>Аннотация проекта :</a:t>
            </a:r>
            <a:endParaRPr/>
          </a:p>
        </p:txBody>
      </p:sp>
      <p:sp>
        <p:nvSpPr>
          <p:cNvPr id="1030" name="Google Shape;1030;p1"/>
          <p:cNvSpPr txBox="1">
            <a:spLocks noGrp="1"/>
          </p:cNvSpPr>
          <p:nvPr>
            <p:ph type="body" idx="1"/>
          </p:nvPr>
        </p:nvSpPr>
        <p:spPr>
          <a:xfrm>
            <a:off x="0" y="1071551"/>
            <a:ext cx="9144000" cy="68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70000" lnSpcReduction="20000"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ru-RU"/>
              <a:t>Сейчас у всех дистанционное обучение , многие находятся дома, являются заложниками эпидемиологической ситуации, не выходят на улицы, заботятся о своем здоровье , о здоровье родных и близких людей. Обучаться по новой для нас форме нелегко даже для здорового ребенка, тем более трудно психологически для детей с ОВЗ. Опираясь на описанный волонтерский опыт мы, своей командой, после окончания дистанционного обучения собираемся  организовывать и проводить мероприятиях , связанные с отдыхом от учебы. Это будут походы, прогулки на свежем воздухе , экскурсии. А пока идет дистанционное обучение мы будем организовывать онлайн встречи , на которых расскажем о природе , как нужно вести себя на экскурсии , в походе , на прогулке, а так же расскажем технику безопасности. У нас будут познавательные  виртуальные путешествия по разным странам и городам. Мы поможем детям осознать всю красоту мира и надеемся , что благодаря нашему проекту «Мир на ладони» у детей еще больше проявиться интерес к природе , к окружающему нас миру! Данный проект направлен на помощь детям с ОВЗ социализироваться, обрести друзей. В результате  реализации данного проекта дети получат реальные культурные представления о разных странах и городах целого мира. Для успешной реализации проекта мы определили его цели и задачи.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/>
          <a:lstStyle/>
          <a:p>
            <a:r>
              <a:rPr lang="ru-RU" dirty="0"/>
              <a:t>Проблема: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5500702"/>
          </a:xfrm>
        </p:spPr>
        <p:txBody>
          <a:bodyPr>
            <a:normAutofit/>
          </a:bodyPr>
          <a:lstStyle/>
          <a:p>
            <a:r>
              <a:rPr lang="ru-RU" dirty="0"/>
              <a:t>Дети, имеющие врожденные или приобретенные патологии здоровья, ограничены в общении с нормально развивающимися сверстниками. В большинстве случаев они видят в своем окружении только родителей, медицинских работников и ребят, с аналогичными проблемами здоровья. Для решения возникающих проблем и  разработан  наш проект «Мир на </a:t>
            </a:r>
            <a:r>
              <a:rPr lang="ru-RU" dirty="0" smtClean="0"/>
              <a:t>ладони».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dirty="0"/>
              <a:t>Срок проекта: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9144000" cy="5643578"/>
          </a:xfrm>
        </p:spPr>
        <p:txBody>
          <a:bodyPr/>
          <a:lstStyle/>
          <a:p>
            <a:r>
              <a:rPr lang="ru-RU" i="1" dirty="0"/>
              <a:t>Дата начала проекта: </a:t>
            </a:r>
            <a:r>
              <a:rPr lang="ru-RU" i="1" dirty="0" smtClean="0"/>
              <a:t>12.01.2021 </a:t>
            </a:r>
            <a:r>
              <a:rPr lang="ru-RU" i="1" dirty="0"/>
              <a:t>г.</a:t>
            </a:r>
          </a:p>
          <a:p>
            <a:r>
              <a:rPr lang="ru-RU" i="1" dirty="0"/>
              <a:t>Дата окончания </a:t>
            </a:r>
            <a:r>
              <a:rPr lang="ru-RU" i="1" dirty="0" smtClean="0"/>
              <a:t>проекта:12.01.2022 </a:t>
            </a:r>
            <a:r>
              <a:rPr lang="ru-RU" i="1" dirty="0"/>
              <a:t>г.</a:t>
            </a:r>
          </a:p>
          <a:p>
            <a:pPr>
              <a:buNone/>
            </a:pPr>
            <a:endParaRPr lang="ru-RU" i="1" dirty="0"/>
          </a:p>
          <a:p>
            <a:pPr algn="ctr">
              <a:buNone/>
            </a:pPr>
            <a:r>
              <a:rPr lang="ru-RU" i="1" dirty="0"/>
              <a:t>Срок реализации проекта: Долгосрочный -1 год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Цель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Развитие познавательной, эмоциональной сферы, речевых, коммуникативных, двигательных умений и навыков детей, социализация детей с ОВЗ, безболезненная адаптация к окружающему их обществу.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928670"/>
          </a:xfrm>
        </p:spPr>
        <p:txBody>
          <a:bodyPr/>
          <a:lstStyle/>
          <a:p>
            <a:r>
              <a:rPr lang="ru-RU" dirty="0"/>
              <a:t>Основные задачи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857232"/>
            <a:ext cx="9144000" cy="6000768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/>
              <a:t>Создание благоприятных условий для развития детей с учётом возрастных, индивидуальных и психофизических особенностей;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Вовлечение наибольшего количества людей с ОВЗ в участие в проекте;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Способствовать развитию интереса у детей к окружающему миру;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Развитие познавательной активности, а также психических процессов: восприятия, внимания, памяти, мышления;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 Развитие эмоциональной сферы у детей;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/>
              <a:t>Формирование и закрепление у детей базовых знаний о правилах поведения и технике безопасности в походе , на экскурсии и прогулке.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71546"/>
          </a:xfrm>
        </p:spPr>
        <p:txBody>
          <a:bodyPr/>
          <a:lstStyle/>
          <a:p>
            <a:r>
              <a:rPr lang="ru-RU" dirty="0"/>
              <a:t>Целевая аудитория проекта: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928670"/>
            <a:ext cx="9144000" cy="5715016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i="1" dirty="0"/>
              <a:t>Дети с ОВЗ: </a:t>
            </a:r>
          </a:p>
          <a:p>
            <a:pPr lvl="0">
              <a:buFont typeface="Wingdings" pitchFamily="2" charset="2"/>
              <a:buChar char="q"/>
            </a:pPr>
            <a:r>
              <a:rPr lang="ru-RU" i="1" dirty="0"/>
              <a:t>дети с тяжелыми нарушением речи,</a:t>
            </a:r>
          </a:p>
          <a:p>
            <a:pPr lvl="0">
              <a:buFont typeface="Wingdings" pitchFamily="2" charset="2"/>
              <a:buChar char="q"/>
            </a:pPr>
            <a:r>
              <a:rPr lang="ru-RU" i="1" dirty="0"/>
              <a:t>Дети с нарушением слуха,</a:t>
            </a:r>
          </a:p>
          <a:p>
            <a:pPr lvl="0">
              <a:buFont typeface="Wingdings" pitchFamily="2" charset="2"/>
              <a:buChar char="q"/>
            </a:pPr>
            <a:r>
              <a:rPr lang="ru-RU" i="1" dirty="0"/>
              <a:t>Дети с ослабленным зрением,</a:t>
            </a:r>
          </a:p>
          <a:p>
            <a:pPr lvl="0">
              <a:buFont typeface="Wingdings" pitchFamily="2" charset="2"/>
              <a:buChar char="q"/>
            </a:pPr>
            <a:r>
              <a:rPr lang="ru-RU" i="1" dirty="0"/>
              <a:t>Дети с нарушением опорно-двигательного аппарата, </a:t>
            </a:r>
          </a:p>
          <a:p>
            <a:pPr lvl="0">
              <a:buFont typeface="Wingdings" pitchFamily="2" charset="2"/>
              <a:buChar char="q"/>
            </a:pPr>
            <a:r>
              <a:rPr lang="ru-RU" i="1" dirty="0"/>
              <a:t>Дети с ДЦП,</a:t>
            </a:r>
          </a:p>
          <a:p>
            <a:pPr lvl="0">
              <a:buFont typeface="Wingdings" pitchFamily="2" charset="2"/>
              <a:buChar char="q"/>
            </a:pPr>
            <a:r>
              <a:rPr lang="ru-RU" i="1" dirty="0"/>
              <a:t>Дети с задержкой психического развития, </a:t>
            </a:r>
          </a:p>
          <a:p>
            <a:pPr lvl="0">
              <a:buFont typeface="Wingdings" pitchFamily="2" charset="2"/>
              <a:buChar char="q"/>
            </a:pPr>
            <a:r>
              <a:rPr lang="ru-RU" i="1" dirty="0"/>
              <a:t>Дети с интеллектуальной недостаточностью,</a:t>
            </a:r>
          </a:p>
          <a:p>
            <a:pPr lvl="0">
              <a:buFont typeface="Wingdings" pitchFamily="2" charset="2"/>
              <a:buChar char="q"/>
            </a:pPr>
            <a:r>
              <a:rPr lang="ru-RU" i="1" dirty="0"/>
              <a:t>Инвалиды,  а также дети  с иными ограниченными возможностями здоровья)</a:t>
            </a:r>
          </a:p>
          <a:p>
            <a:pPr lvl="0"/>
            <a:r>
              <a:rPr lang="ru-RU" i="1" dirty="0"/>
              <a:t>Нормотипичные дети </a:t>
            </a:r>
          </a:p>
          <a:p>
            <a:pPr lvl="0">
              <a:buNone/>
            </a:pPr>
            <a:r>
              <a:rPr lang="ru-RU" i="1" dirty="0"/>
              <a:t>Возрастная категория : 6-11 лет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428736"/>
          <a:ext cx="8643999" cy="4714908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330819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19327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14252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875450">
                <a:tc>
                  <a:txBody>
                    <a:bodyPr/>
                    <a:lstStyle/>
                    <a:p>
                      <a:r>
                        <a:rPr lang="ru-RU" sz="1800" kern="1200" dirty="0"/>
                        <a:t>№ п/п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/>
                        <a:t>Описание</a:t>
                      </a:r>
                      <a:r>
                        <a:rPr lang="ru-RU" sz="1800" kern="1200" baseline="0" dirty="0" smtClean="0"/>
                        <a:t> этапа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/>
                        <a:t>Сроки начала и окончания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00356">
                <a:tc>
                  <a:txBody>
                    <a:bodyPr/>
                    <a:lstStyle/>
                    <a:p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этап: Подготовительный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Разработка проекта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18.11.20</a:t>
                      </a:r>
                      <a:r>
                        <a:rPr lang="ru-RU" baseline="0" dirty="0"/>
                        <a:t> г. – </a:t>
                      </a:r>
                      <a:endParaRPr lang="ru-RU" baseline="0" dirty="0" smtClean="0"/>
                    </a:p>
                    <a:p>
                      <a:r>
                        <a:rPr lang="ru-RU" baseline="0" dirty="0" smtClean="0"/>
                        <a:t>01.12.20 </a:t>
                      </a:r>
                      <a:r>
                        <a:rPr lang="ru-RU" baseline="0" dirty="0"/>
                        <a:t>г.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138086">
                <a:tc>
                  <a:txBody>
                    <a:bodyPr/>
                    <a:lstStyle/>
                    <a:p>
                      <a:r>
                        <a:rPr lang="ru-RU" dirty="0"/>
                        <a:t>2 этап:</a:t>
                      </a:r>
                    </a:p>
                    <a:p>
                      <a:r>
                        <a:rPr lang="ru-RU" dirty="0"/>
                        <a:t>Организационный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Сбор и анализ информации, подготовка к реализации проекта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15.12.20 </a:t>
                      </a:r>
                      <a:r>
                        <a:rPr lang="ru-RU" dirty="0"/>
                        <a:t>г.</a:t>
                      </a:r>
                      <a:r>
                        <a:rPr lang="ru-RU" baseline="0" dirty="0"/>
                        <a:t> – </a:t>
                      </a:r>
                      <a:r>
                        <a:rPr lang="ru-RU" baseline="0" dirty="0" smtClean="0"/>
                        <a:t>26.12.20 </a:t>
                      </a:r>
                      <a:r>
                        <a:rPr lang="ru-RU" baseline="0" dirty="0"/>
                        <a:t>г.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00508">
                <a:tc>
                  <a:txBody>
                    <a:bodyPr/>
                    <a:lstStyle/>
                    <a:p>
                      <a:r>
                        <a:rPr lang="ru-RU" dirty="0"/>
                        <a:t>3 этап:</a:t>
                      </a:r>
                    </a:p>
                    <a:p>
                      <a:r>
                        <a:rPr lang="ru-RU" dirty="0"/>
                        <a:t>Основной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i="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Реализация проекта</a:t>
                      </a:r>
                      <a:endParaRPr lang="ru-RU" b="0" i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12.01.21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/>
                        <a:t>г. – </a:t>
                      </a:r>
                      <a:r>
                        <a:rPr lang="ru-RU" baseline="0" dirty="0" smtClean="0"/>
                        <a:t>12.01.22 </a:t>
                      </a:r>
                      <a:r>
                        <a:rPr lang="ru-RU" baseline="0" dirty="0"/>
                        <a:t>г.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00508">
                <a:tc>
                  <a:txBody>
                    <a:bodyPr/>
                    <a:lstStyle/>
                    <a:p>
                      <a:r>
                        <a:rPr lang="ru-RU" dirty="0"/>
                        <a:t>4 этап:</a:t>
                      </a:r>
                    </a:p>
                    <a:p>
                      <a:r>
                        <a:rPr lang="ru-RU" dirty="0"/>
                        <a:t>Заключительный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/>
                        <a:t>Подведение итогов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17.01.22 </a:t>
                      </a:r>
                      <a:r>
                        <a:rPr lang="ru-RU" dirty="0"/>
                        <a:t>г. –</a:t>
                      </a:r>
                      <a:r>
                        <a:rPr lang="ru-RU" baseline="0" dirty="0"/>
                        <a:t> </a:t>
                      </a:r>
                      <a:r>
                        <a:rPr lang="ru-RU" baseline="0" dirty="0" smtClean="0"/>
                        <a:t>24.01.22 </a:t>
                      </a:r>
                      <a:r>
                        <a:rPr lang="ru-RU" baseline="0" dirty="0"/>
                        <a:t>г.</a:t>
                      </a:r>
                      <a:endParaRPr lang="ru-RU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работы над проектом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1061</Words>
  <PresentationFormat>Экран (4:3)</PresentationFormat>
  <Paragraphs>212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Министерство просвещения российской федерации Федеральное государственное бюджетное образовательное учреждение высшего образование «Московский государственный психолого-педагогический университет»  </vt:lpstr>
      <vt:lpstr>Название проекта: «Мир на ладони!»</vt:lpstr>
      <vt:lpstr>Аннотация проекта :</vt:lpstr>
      <vt:lpstr>Проблема:</vt:lpstr>
      <vt:lpstr>Срок проекта:  </vt:lpstr>
      <vt:lpstr>Цель проекта:</vt:lpstr>
      <vt:lpstr>Основные задачи проекта:</vt:lpstr>
      <vt:lpstr>Целевая аудитория проекта:</vt:lpstr>
      <vt:lpstr>Этапы работы над проектом</vt:lpstr>
      <vt:lpstr>Ожидаемый результат</vt:lpstr>
      <vt:lpstr>Календарный план проекта .</vt:lpstr>
      <vt:lpstr>Календарный план проекта .</vt:lpstr>
      <vt:lpstr>Календарный план проекта.</vt:lpstr>
      <vt:lpstr>Календарный план проекта.</vt:lpstr>
      <vt:lpstr>Календарный план проекта.</vt:lpstr>
      <vt:lpstr>Бюджет проекта: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просвещения российской федерации Федеральное государственное бюджетное образовательное учреждение высшего образование «Московский государственный психолого-педагогический университет»  </dc:title>
  <dc:creator>Админ</dc:creator>
  <cp:lastModifiedBy>Владислав Губин</cp:lastModifiedBy>
  <cp:revision>1</cp:revision>
  <dcterms:modified xsi:type="dcterms:W3CDTF">2023-01-25T19:13:50Z</dcterms:modified>
</cp:coreProperties>
</file>