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94" r:id="rId2"/>
    <p:sldId id="296" r:id="rId3"/>
    <p:sldId id="297" r:id="rId4"/>
    <p:sldId id="298" r:id="rId5"/>
    <p:sldId id="299" r:id="rId6"/>
    <p:sldId id="300" r:id="rId7"/>
    <p:sldId id="301" r:id="rId8"/>
    <p:sldId id="302" r:id="rId9"/>
    <p:sldId id="303" r:id="rId10"/>
    <p:sldId id="304" r:id="rId11"/>
    <p:sldId id="305" r:id="rId12"/>
    <p:sldId id="30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CC3399"/>
    <a:srgbClr val="FBABDB"/>
    <a:srgbClr val="FDAE95"/>
    <a:srgbClr val="42D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2556535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1947689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4254605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3044400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3054217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BAF9594-C2A2-49D0-8FA3-F487EFFC2195}" type="datetimeFigureOut">
              <a:rPr lang="ru-RU" smtClean="0"/>
              <a:t>17.11.2022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1730070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BAF9594-C2A2-49D0-8FA3-F487EFFC2195}" type="datetimeFigureOut">
              <a:rPr lang="ru-RU" smtClean="0"/>
              <a:t>17.11.2022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2635256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BAF9594-C2A2-49D0-8FA3-F487EFFC2195}" type="datetimeFigureOut">
              <a:rPr lang="ru-RU" smtClean="0"/>
              <a:t>17.11.2022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2790321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BAF9594-C2A2-49D0-8FA3-F487EFFC2195}" type="datetimeFigureOut">
              <a:rPr lang="ru-RU" smtClean="0"/>
              <a:t>17.11.2022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2263102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AF9594-C2A2-49D0-8FA3-F487EFFC2195}" type="datetimeFigureOut">
              <a:rPr lang="ru-RU" smtClean="0"/>
              <a:t>17.11.2022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1409392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AF9594-C2A2-49D0-8FA3-F487EFFC2195}" type="datetimeFigureOut">
              <a:rPr lang="ru-RU" smtClean="0"/>
              <a:t>17.11.2022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468941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E3934-15CC-452B-9460-4C1A3939B932}" type="slidenum">
              <a:rPr lang="ru-RU" smtClean="0"/>
              <a:t>‹#›</a:t>
            </a:fld>
            <a:endParaRPr lang="ru-RU"/>
          </a:p>
        </p:txBody>
      </p:sp>
    </p:spTree>
    <p:extLst>
      <p:ext uri="{BB962C8B-B14F-4D97-AF65-F5344CB8AC3E}">
        <p14:creationId xmlns:p14="http://schemas.microsoft.com/office/powerpoint/2010/main" val="275624402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3999" cy="6858000"/>
          </a:xfrm>
          <a:prstGeom prst="rect">
            <a:avLst/>
          </a:prstGeom>
        </p:spPr>
      </p:pic>
      <p:sp>
        <p:nvSpPr>
          <p:cNvPr id="4" name="Прямоугольник 3"/>
          <p:cNvSpPr/>
          <p:nvPr/>
        </p:nvSpPr>
        <p:spPr>
          <a:xfrm>
            <a:off x="827584" y="116632"/>
            <a:ext cx="6912768" cy="646331"/>
          </a:xfrm>
          <a:prstGeom prst="rect">
            <a:avLst/>
          </a:prstGeom>
        </p:spPr>
        <p:txBody>
          <a:bodyPr wrap="square">
            <a:spAutoFit/>
          </a:bodyPr>
          <a:lstStyle/>
          <a:p>
            <a:pPr lvl="0" algn="ctr"/>
            <a:r>
              <a:rPr lang="ru-RU" b="1" dirty="0">
                <a:solidFill>
                  <a:srgbClr val="0070C0"/>
                </a:solidFill>
                <a:latin typeface="Times New Roman" panose="02020603050405020304" pitchFamily="18" charset="0"/>
                <a:ea typeface="Times New Roman" panose="02020603050405020304" pitchFamily="18" charset="0"/>
              </a:rPr>
              <a:t>муниципальное дошкольное образовательное учреждение </a:t>
            </a:r>
          </a:p>
          <a:p>
            <a:pPr lvl="0" algn="ctr"/>
            <a:r>
              <a:rPr lang="ru-RU" b="1" dirty="0" err="1">
                <a:solidFill>
                  <a:srgbClr val="0070C0"/>
                </a:solidFill>
                <a:latin typeface="Times New Roman" panose="02020603050405020304" pitchFamily="18" charset="0"/>
                <a:ea typeface="Times New Roman" panose="02020603050405020304" pitchFamily="18" charset="0"/>
              </a:rPr>
              <a:t>Элитовский</a:t>
            </a:r>
            <a:r>
              <a:rPr lang="ru-RU" b="1" dirty="0">
                <a:solidFill>
                  <a:srgbClr val="0070C0"/>
                </a:solidFill>
                <a:latin typeface="Times New Roman" panose="02020603050405020304" pitchFamily="18" charset="0"/>
                <a:ea typeface="Times New Roman" panose="02020603050405020304" pitchFamily="18" charset="0"/>
              </a:rPr>
              <a:t> детский сад «Колосок»</a:t>
            </a:r>
            <a:endParaRPr lang="ru-RU" sz="1600" b="1" dirty="0">
              <a:solidFill>
                <a:srgbClr val="0070C0"/>
              </a:solidFill>
              <a:latin typeface="Times New Roman" panose="02020603050405020304" pitchFamily="18" charset="0"/>
              <a:ea typeface="Times New Roman" panose="02020603050405020304" pitchFamily="18" charset="0"/>
            </a:endParaRPr>
          </a:p>
        </p:txBody>
      </p:sp>
      <p:sp>
        <p:nvSpPr>
          <p:cNvPr id="5" name="Прямоугольник 4"/>
          <p:cNvSpPr/>
          <p:nvPr/>
        </p:nvSpPr>
        <p:spPr>
          <a:xfrm>
            <a:off x="395536" y="1297930"/>
            <a:ext cx="8291264" cy="1692771"/>
          </a:xfrm>
          <a:prstGeom prst="rect">
            <a:avLst/>
          </a:prstGeom>
        </p:spPr>
        <p:txBody>
          <a:bodyPr wrap="square">
            <a:spAutoFit/>
          </a:bodyPr>
          <a:lstStyle/>
          <a:p>
            <a:pPr lvl="0" algn="ctr"/>
            <a:r>
              <a:rPr lang="ru-RU" sz="3600" b="1" dirty="0" smtClean="0">
                <a:solidFill>
                  <a:srgbClr val="FF0000"/>
                </a:solidFill>
                <a:latin typeface="Bookman Old Style" panose="02050604050505020204" pitchFamily="18" charset="0"/>
              </a:rPr>
              <a:t>Социально-образовательный проект</a:t>
            </a:r>
            <a:endParaRPr lang="ru-RU" sz="3600" b="1" dirty="0">
              <a:solidFill>
                <a:srgbClr val="FF0000"/>
              </a:solidFill>
              <a:latin typeface="Bookman Old Style" panose="02050604050505020204" pitchFamily="18" charset="0"/>
            </a:endParaRPr>
          </a:p>
          <a:p>
            <a:pPr lvl="0" algn="ctr"/>
            <a:r>
              <a:rPr lang="ru-RU" sz="3200" b="1" dirty="0" smtClean="0">
                <a:solidFill>
                  <a:srgbClr val="0070C0"/>
                </a:solidFill>
                <a:latin typeface="Bookman Old Style" panose="02050604050505020204" pitchFamily="18" charset="0"/>
              </a:rPr>
              <a:t>«БЕЗОПАСНАЯ ДОРОГА»</a:t>
            </a:r>
            <a:endParaRPr lang="ru-RU" sz="3200" b="1" dirty="0">
              <a:solidFill>
                <a:srgbClr val="0070C0"/>
              </a:solidFill>
              <a:latin typeface="Bookman Old Style" panose="02050604050505020204" pitchFamily="18" charset="0"/>
            </a:endParaRPr>
          </a:p>
        </p:txBody>
      </p:sp>
      <p:sp>
        <p:nvSpPr>
          <p:cNvPr id="6" name="Прямоугольник 5"/>
          <p:cNvSpPr/>
          <p:nvPr/>
        </p:nvSpPr>
        <p:spPr>
          <a:xfrm>
            <a:off x="3419872" y="3725127"/>
            <a:ext cx="4680520" cy="1323439"/>
          </a:xfrm>
          <a:prstGeom prst="rect">
            <a:avLst/>
          </a:prstGeom>
        </p:spPr>
        <p:txBody>
          <a:bodyPr wrap="square">
            <a:spAutoFit/>
          </a:bodyPr>
          <a:lstStyle/>
          <a:p>
            <a:pPr>
              <a:spcAft>
                <a:spcPts val="0"/>
              </a:spcAft>
            </a:pPr>
            <a:r>
              <a:rPr lang="ru-RU" sz="1600" b="1" u="sng" dirty="0" smtClean="0">
                <a:solidFill>
                  <a:srgbClr val="0070C0"/>
                </a:solidFill>
                <a:latin typeface="Times New Roman" panose="02020603050405020304" pitchFamily="18" charset="0"/>
                <a:ea typeface="Times New Roman" panose="02020603050405020304" pitchFamily="18" charset="0"/>
              </a:rPr>
              <a:t> </a:t>
            </a:r>
          </a:p>
          <a:p>
            <a:pPr>
              <a:spcAft>
                <a:spcPts val="0"/>
              </a:spcAft>
            </a:pPr>
            <a:r>
              <a:rPr lang="ru-RU" sz="1600" b="1" u="sng" dirty="0" smtClean="0">
                <a:solidFill>
                  <a:srgbClr val="0070C0"/>
                </a:solidFill>
                <a:latin typeface="Times New Roman" panose="02020603050405020304" pitchFamily="18" charset="0"/>
                <a:ea typeface="Times New Roman" panose="02020603050405020304" pitchFamily="18" charset="0"/>
              </a:rPr>
              <a:t>Воспитатели:</a:t>
            </a:r>
            <a:r>
              <a:rPr lang="ru-RU" sz="1600" b="1" dirty="0" smtClean="0">
                <a:solidFill>
                  <a:srgbClr val="0070C0"/>
                </a:solidFill>
                <a:latin typeface="Times New Roman" panose="02020603050405020304" pitchFamily="18" charset="0"/>
                <a:ea typeface="Times New Roman" panose="02020603050405020304" pitchFamily="18" charset="0"/>
              </a:rPr>
              <a:t> </a:t>
            </a:r>
            <a:r>
              <a:rPr lang="ru-RU" sz="1600" b="1" dirty="0" err="1" smtClean="0">
                <a:solidFill>
                  <a:srgbClr val="0070C0"/>
                </a:solidFill>
                <a:latin typeface="Times New Roman" panose="02020603050405020304" pitchFamily="18" charset="0"/>
                <a:ea typeface="Times New Roman" panose="02020603050405020304" pitchFamily="18" charset="0"/>
              </a:rPr>
              <a:t>Бурина</a:t>
            </a:r>
            <a:r>
              <a:rPr lang="ru-RU" sz="1600" b="1" dirty="0" smtClean="0">
                <a:solidFill>
                  <a:srgbClr val="0070C0"/>
                </a:solidFill>
                <a:latin typeface="Times New Roman" panose="02020603050405020304" pitchFamily="18" charset="0"/>
                <a:ea typeface="Times New Roman" panose="02020603050405020304" pitchFamily="18" charset="0"/>
              </a:rPr>
              <a:t> </a:t>
            </a:r>
            <a:r>
              <a:rPr lang="ru-RU" sz="1600" b="1" dirty="0">
                <a:solidFill>
                  <a:srgbClr val="0070C0"/>
                </a:solidFill>
                <a:latin typeface="Times New Roman" panose="02020603050405020304" pitchFamily="18" charset="0"/>
                <a:ea typeface="Times New Roman" panose="02020603050405020304" pitchFamily="18" charset="0"/>
              </a:rPr>
              <a:t>Светлана </a:t>
            </a:r>
            <a:r>
              <a:rPr lang="ru-RU" sz="1600" b="1" dirty="0" smtClean="0">
                <a:solidFill>
                  <a:srgbClr val="0070C0"/>
                </a:solidFill>
                <a:latin typeface="Times New Roman" panose="02020603050405020304" pitchFamily="18" charset="0"/>
                <a:ea typeface="Times New Roman" panose="02020603050405020304" pitchFamily="18" charset="0"/>
              </a:rPr>
              <a:t>Валерьевна</a:t>
            </a:r>
            <a:endParaRPr lang="ru-RU" sz="1600" b="1" dirty="0">
              <a:solidFill>
                <a:srgbClr val="0070C0"/>
              </a:solidFill>
              <a:latin typeface="Times New Roman" panose="02020603050405020304" pitchFamily="18" charset="0"/>
              <a:ea typeface="Times New Roman" panose="02020603050405020304" pitchFamily="18" charset="0"/>
            </a:endParaRPr>
          </a:p>
          <a:p>
            <a:pPr>
              <a:spcAft>
                <a:spcPts val="0"/>
              </a:spcAft>
            </a:pPr>
            <a:r>
              <a:rPr lang="ru-RU" sz="1600" b="1" dirty="0" smtClean="0">
                <a:solidFill>
                  <a:srgbClr val="0070C0"/>
                </a:solidFill>
                <a:latin typeface="Times New Roman" panose="02020603050405020304" pitchFamily="18" charset="0"/>
                <a:ea typeface="Times New Roman" panose="02020603050405020304" pitchFamily="18" charset="0"/>
              </a:rPr>
              <a:t>                          Ларионова Ольга Николаевна</a:t>
            </a:r>
            <a:endParaRPr lang="ru-RU" sz="1600" b="1" dirty="0">
              <a:solidFill>
                <a:srgbClr val="0070C0"/>
              </a:solidFill>
              <a:latin typeface="Times New Roman" panose="02020603050405020304" pitchFamily="18" charset="0"/>
              <a:ea typeface="Times New Roman" panose="02020603050405020304" pitchFamily="18" charset="0"/>
            </a:endParaRPr>
          </a:p>
          <a:p>
            <a:r>
              <a:rPr lang="ru-RU" sz="1600" b="1" u="sng" dirty="0" smtClean="0">
                <a:solidFill>
                  <a:srgbClr val="0070C0"/>
                </a:solidFill>
                <a:latin typeface="Times New Roman" panose="02020603050405020304" pitchFamily="18" charset="0"/>
              </a:rPr>
              <a:t>Исполнители:</a:t>
            </a:r>
            <a:r>
              <a:rPr lang="ru-RU" sz="1600" b="1" dirty="0" smtClean="0">
                <a:solidFill>
                  <a:srgbClr val="0070C0"/>
                </a:solidFill>
                <a:latin typeface="Times New Roman" panose="02020603050405020304" pitchFamily="18" charset="0"/>
              </a:rPr>
              <a:t> дети подготовительной к школе группы «Радуга» и их родители </a:t>
            </a:r>
            <a:endParaRPr lang="ru-RU" sz="1600" b="1" dirty="0">
              <a:solidFill>
                <a:srgbClr val="0070C0"/>
              </a:solidFill>
            </a:endParaRPr>
          </a:p>
        </p:txBody>
      </p:sp>
    </p:spTree>
    <p:extLst>
      <p:ext uri="{BB962C8B-B14F-4D97-AF65-F5344CB8AC3E}">
        <p14:creationId xmlns:p14="http://schemas.microsoft.com/office/powerpoint/2010/main" val="2380411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4" name="Прямоугольник 3"/>
          <p:cNvSpPr/>
          <p:nvPr/>
        </p:nvSpPr>
        <p:spPr>
          <a:xfrm>
            <a:off x="491707" y="274638"/>
            <a:ext cx="5937716" cy="400110"/>
          </a:xfrm>
          <a:prstGeom prst="rect">
            <a:avLst/>
          </a:prstGeom>
        </p:spPr>
        <p:txBody>
          <a:bodyPr wrap="none">
            <a:spAutoFit/>
          </a:bodyPr>
          <a:lstStyle/>
          <a:p>
            <a:pPr lvl="0"/>
            <a:r>
              <a:rPr lang="ru-RU" sz="2000" b="1" u="sng" dirty="0" smtClean="0">
                <a:solidFill>
                  <a:srgbClr val="0070C0"/>
                </a:solidFill>
                <a:latin typeface="Times New Roman" panose="02020603050405020304" pitchFamily="18" charset="0"/>
                <a:ea typeface="Times New Roman" panose="02020603050405020304" pitchFamily="18" charset="0"/>
              </a:rPr>
              <a:t>6 модуль</a:t>
            </a:r>
            <a:r>
              <a:rPr lang="ru-RU" sz="2000" b="1" u="sng" dirty="0">
                <a:solidFill>
                  <a:srgbClr val="0070C0"/>
                </a:solidFill>
                <a:latin typeface="Times New Roman" panose="02020603050405020304" pitchFamily="18" charset="0"/>
                <a:ea typeface="Times New Roman" panose="02020603050405020304" pitchFamily="18" charset="0"/>
              </a:rPr>
              <a:t>. </a:t>
            </a:r>
            <a:r>
              <a:rPr lang="ru-RU" sz="2000" b="1" dirty="0">
                <a:solidFill>
                  <a:srgbClr val="0070C0"/>
                </a:solidFill>
                <a:latin typeface="Times New Roman" panose="02020603050405020304" pitchFamily="18" charset="0"/>
                <a:ea typeface="Times New Roman" panose="02020603050405020304" pitchFamily="18" charset="0"/>
              </a:rPr>
              <a:t>Поведение в общественном </a:t>
            </a:r>
            <a:r>
              <a:rPr lang="ru-RU" sz="2000" b="1" dirty="0" smtClean="0">
                <a:solidFill>
                  <a:srgbClr val="0070C0"/>
                </a:solidFill>
                <a:latin typeface="Times New Roman" panose="02020603050405020304" pitchFamily="18" charset="0"/>
                <a:ea typeface="Times New Roman" panose="02020603050405020304" pitchFamily="18" charset="0"/>
              </a:rPr>
              <a:t>транспорте.</a:t>
            </a:r>
            <a:endParaRPr lang="ru-RU" sz="2000" b="1" dirty="0">
              <a:solidFill>
                <a:srgbClr val="0070C0"/>
              </a:solidFill>
            </a:endParaRPr>
          </a:p>
        </p:txBody>
      </p:sp>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71928" y="1484784"/>
            <a:ext cx="3687986" cy="4860607"/>
          </a:xfrm>
          <a:prstGeom prst="rect">
            <a:avLst/>
          </a:prstGeom>
        </p:spPr>
      </p:pic>
      <p:pic>
        <p:nvPicPr>
          <p:cNvPr id="9" name="Рисунок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1560" y="764704"/>
            <a:ext cx="3672408" cy="4837628"/>
          </a:xfrm>
          <a:prstGeom prst="rect">
            <a:avLst/>
          </a:prstGeom>
        </p:spPr>
      </p:pic>
    </p:spTree>
    <p:extLst>
      <p:ext uri="{BB962C8B-B14F-4D97-AF65-F5344CB8AC3E}">
        <p14:creationId xmlns:p14="http://schemas.microsoft.com/office/powerpoint/2010/main" val="2672769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00055"/>
            <a:ext cx="9144000" cy="6857999"/>
          </a:xfrm>
          <a:prstGeom prst="rect">
            <a:avLst/>
          </a:prstGeom>
        </p:spPr>
      </p:pic>
      <p:sp>
        <p:nvSpPr>
          <p:cNvPr id="4" name="Прямоугольник 3"/>
          <p:cNvSpPr/>
          <p:nvPr/>
        </p:nvSpPr>
        <p:spPr>
          <a:xfrm>
            <a:off x="323528" y="446028"/>
            <a:ext cx="8132226" cy="400110"/>
          </a:xfrm>
          <a:prstGeom prst="rect">
            <a:avLst/>
          </a:prstGeom>
        </p:spPr>
        <p:txBody>
          <a:bodyPr wrap="none">
            <a:spAutoFit/>
          </a:bodyPr>
          <a:lstStyle/>
          <a:p>
            <a:pPr lvl="0"/>
            <a:r>
              <a:rPr lang="ru-RU" sz="2000" b="1" u="sng" dirty="0" smtClean="0">
                <a:solidFill>
                  <a:srgbClr val="0070C0"/>
                </a:solidFill>
                <a:latin typeface="Times New Roman" panose="02020603050405020304" pitchFamily="18" charset="0"/>
                <a:ea typeface="Times New Roman" panose="02020603050405020304" pitchFamily="18" charset="0"/>
              </a:rPr>
              <a:t>7 </a:t>
            </a:r>
            <a:r>
              <a:rPr lang="ru-RU" sz="2000" b="1" u="sng" dirty="0">
                <a:solidFill>
                  <a:srgbClr val="0070C0"/>
                </a:solidFill>
                <a:latin typeface="Times New Roman" panose="02020603050405020304" pitchFamily="18" charset="0"/>
                <a:ea typeface="Times New Roman" panose="02020603050405020304" pitchFamily="18" charset="0"/>
              </a:rPr>
              <a:t>модуль. </a:t>
            </a:r>
            <a:r>
              <a:rPr lang="ru-RU" sz="2000" b="1" dirty="0">
                <a:solidFill>
                  <a:srgbClr val="0070C0"/>
                </a:solidFill>
                <a:latin typeface="Times New Roman" panose="02020603050405020304" pitchFamily="18" charset="0"/>
                <a:ea typeface="Times New Roman" panose="02020603050405020304" pitchFamily="18" charset="0"/>
              </a:rPr>
              <a:t>Что сохранит мое здоровье. Опасные ситуации на дорогах.</a:t>
            </a:r>
            <a:endParaRPr lang="ru-RU" sz="2000" b="1" dirty="0">
              <a:solidFill>
                <a:srgbClr val="0070C0"/>
              </a:solidFill>
            </a:endParaRPr>
          </a:p>
        </p:txBody>
      </p:sp>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03648" y="3570441"/>
            <a:ext cx="2624429" cy="3487613"/>
          </a:xfrm>
          <a:prstGeom prst="rect">
            <a:avLst/>
          </a:prstGeom>
        </p:spPr>
      </p:pic>
      <p:pic>
        <p:nvPicPr>
          <p:cNvPr id="10" name="Рисунок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3492" y="920380"/>
            <a:ext cx="2736304" cy="3636285"/>
          </a:xfrm>
          <a:prstGeom prst="rect">
            <a:avLst/>
          </a:prstGeom>
        </p:spPr>
      </p:pic>
      <p:pic>
        <p:nvPicPr>
          <p:cNvPr id="9" name="Рисунок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715862" y="1433538"/>
            <a:ext cx="3470705" cy="2609970"/>
          </a:xfrm>
          <a:prstGeom prst="rect">
            <a:avLst/>
          </a:prstGeom>
        </p:spPr>
      </p:pic>
      <p:pic>
        <p:nvPicPr>
          <p:cNvPr id="14" name="Рисунок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691567" y="1017528"/>
            <a:ext cx="2839235" cy="3773070"/>
          </a:xfrm>
          <a:prstGeom prst="rect">
            <a:avLst/>
          </a:prstGeom>
        </p:spPr>
      </p:pic>
      <p:pic>
        <p:nvPicPr>
          <p:cNvPr id="15" name="Рисунок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55315" y="3640540"/>
            <a:ext cx="2588685" cy="3440114"/>
          </a:xfrm>
          <a:prstGeom prst="rect">
            <a:avLst/>
          </a:prstGeom>
        </p:spPr>
      </p:pic>
    </p:spTree>
    <p:extLst>
      <p:ext uri="{BB962C8B-B14F-4D97-AF65-F5344CB8AC3E}">
        <p14:creationId xmlns:p14="http://schemas.microsoft.com/office/powerpoint/2010/main" val="2541961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Прямоугольник 2"/>
          <p:cNvSpPr/>
          <p:nvPr/>
        </p:nvSpPr>
        <p:spPr>
          <a:xfrm>
            <a:off x="539552" y="5733256"/>
            <a:ext cx="8698201" cy="1015663"/>
          </a:xfrm>
          <a:prstGeom prst="rect">
            <a:avLst/>
          </a:prstGeom>
        </p:spPr>
        <p:txBody>
          <a:bodyPr wrap="square">
            <a:spAutoFit/>
          </a:bodyPr>
          <a:lstStyle/>
          <a:p>
            <a:pPr lvl="0"/>
            <a:r>
              <a:rPr lang="ru-RU" sz="6000" b="1" dirty="0">
                <a:solidFill>
                  <a:srgbClr val="FF0000"/>
                </a:solidFill>
                <a:latin typeface="Bookman Old Style" panose="02050604050505020204" pitchFamily="18" charset="0"/>
              </a:rPr>
              <a:t>До новых встреч!!!</a:t>
            </a:r>
          </a:p>
        </p:txBody>
      </p:sp>
    </p:spTree>
    <p:extLst>
      <p:ext uri="{BB962C8B-B14F-4D97-AF65-F5344CB8AC3E}">
        <p14:creationId xmlns:p14="http://schemas.microsoft.com/office/powerpoint/2010/main" val="2842973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4" name="Прямоугольник 3"/>
          <p:cNvSpPr/>
          <p:nvPr/>
        </p:nvSpPr>
        <p:spPr>
          <a:xfrm>
            <a:off x="323528" y="188640"/>
            <a:ext cx="8280920" cy="6217087"/>
          </a:xfrm>
          <a:prstGeom prst="rect">
            <a:avLst/>
          </a:prstGeom>
        </p:spPr>
        <p:txBody>
          <a:bodyPr wrap="square">
            <a:spAutoFit/>
          </a:bodyPr>
          <a:lstStyle/>
          <a:p>
            <a:pPr algn="just">
              <a:spcAft>
                <a:spcPts val="0"/>
              </a:spcAft>
            </a:pPr>
            <a:r>
              <a:rPr lang="ru-RU" sz="2000" b="1" u="sng" dirty="0">
                <a:solidFill>
                  <a:srgbClr val="FF0000"/>
                </a:solidFill>
                <a:latin typeface="Times New Roman" panose="02020603050405020304" pitchFamily="18" charset="0"/>
                <a:ea typeface="Times New Roman" panose="02020603050405020304" pitchFamily="18" charset="0"/>
              </a:rPr>
              <a:t>Актуальность:</a:t>
            </a:r>
            <a:r>
              <a:rPr lang="ru-RU" sz="1600" dirty="0">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Times New Roman" panose="02020603050405020304" pitchFamily="18" charset="0"/>
              </a:rPr>
              <a:t>Одной из важнейших задач современного образования в век всеобщей автомобилизации, увеличения скорости движения, плотности транспортных потоков на улицах поселка, района является обеспечение безопасности дорожного движения.</a:t>
            </a:r>
          </a:p>
          <a:p>
            <a:pPr algn="just">
              <a:spcAft>
                <a:spcPts val="0"/>
              </a:spcAft>
            </a:pPr>
            <a:r>
              <a:rPr lang="ru-RU" dirty="0">
                <a:latin typeface="Times New Roman" panose="02020603050405020304" pitchFamily="18" charset="0"/>
                <a:ea typeface="Calibri" panose="020F0502020204030204" pitchFamily="34" charset="0"/>
              </a:rPr>
              <a:t>Одним из направлений выполнения данной задачи является обеспечение безопасности на дороге и снижение детского травматизма</a:t>
            </a:r>
            <a:r>
              <a:rPr lang="ru-RU" b="1" dirty="0">
                <a:latin typeface="Times New Roman" panose="02020603050405020304" pitchFamily="18" charset="0"/>
                <a:ea typeface="Calibri" panose="020F0502020204030204" pitchFamily="34" charset="0"/>
              </a:rPr>
              <a:t>.</a:t>
            </a:r>
            <a:endParaRPr lang="ru-RU" dirty="0">
              <a:latin typeface="Times New Roman" panose="02020603050405020304" pitchFamily="18" charset="0"/>
              <a:ea typeface="Times New Roman" panose="02020603050405020304" pitchFamily="18" charset="0"/>
            </a:endParaRPr>
          </a:p>
          <a:p>
            <a:pPr algn="just">
              <a:spcAft>
                <a:spcPts val="0"/>
              </a:spcAft>
            </a:pPr>
            <a:r>
              <a:rPr lang="ru-RU" dirty="0">
                <a:latin typeface="Times New Roman" panose="02020603050405020304" pitchFamily="18" charset="0"/>
                <a:ea typeface="Times New Roman" panose="02020603050405020304" pitchFamily="18" charset="0"/>
              </a:rPr>
              <a:t>Особое значение в решении этой проблемы имеет заблаговременная и правильная подготовка самых маленьких пешеходов – детей, которых уже сейчас за воротами дома подстерегают самые серьезные трудности и опасности, и жить которым придется в еще более сложных условиях.</a:t>
            </a:r>
          </a:p>
          <a:p>
            <a:pPr algn="just">
              <a:spcAft>
                <a:spcPts val="0"/>
              </a:spcAft>
            </a:pPr>
            <a:r>
              <a:rPr lang="ru-RU" dirty="0">
                <a:solidFill>
                  <a:srgbClr val="000000"/>
                </a:solidFill>
                <a:latin typeface="Times New Roman" panose="02020603050405020304" pitchFamily="18" charset="0"/>
                <a:ea typeface="Times New Roman" panose="02020603050405020304" pitchFamily="18" charset="0"/>
              </a:rPr>
              <a:t>Детский дорожно-транспортный травматизм, как это показывает статистика, имеет, к сожалению; тенденцию к увеличению, не к снижению, что связано с увеличением числа дорожных происшествий. Не последнюю роль здесь играет весьма низкий уровень обучения детей правилам дорожной безопасности. Первичные навыки безопасного поведения ребенка на улице должны сознательно прививаться семьей. Детский сад здесь может помочь – дать знания, научить ребенка безопасно вести себя на дороге, правильно подготовить к движению на улице наших самых маленьких пешеходов, которых сразу же по выходу из дому подстерегают серьезные трудности и опасности. </a:t>
            </a:r>
            <a:endParaRPr lang="ru-RU" dirty="0">
              <a:latin typeface="Times New Roman" panose="02020603050405020304" pitchFamily="18" charset="0"/>
              <a:ea typeface="Times New Roman" panose="02020603050405020304" pitchFamily="18" charset="0"/>
            </a:endParaRPr>
          </a:p>
          <a:p>
            <a:pPr algn="just">
              <a:spcAft>
                <a:spcPts val="0"/>
              </a:spcAft>
            </a:pPr>
            <a:r>
              <a:rPr lang="ru-RU" dirty="0">
                <a:solidFill>
                  <a:srgbClr val="000000"/>
                </a:solidFill>
                <a:latin typeface="Times New Roman" panose="02020603050405020304" pitchFamily="18" charset="0"/>
                <a:ea typeface="Times New Roman" panose="02020603050405020304" pitchFamily="18" charset="0"/>
              </a:rPr>
              <a:t>Современная жизнь доказала необходимость обеспечения безопасной жизнедеятельности, потребовала обучения педагогов, родителей и детей безопасному образу жизни. </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21544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4" name="Прямоугольник 3"/>
          <p:cNvSpPr/>
          <p:nvPr/>
        </p:nvSpPr>
        <p:spPr>
          <a:xfrm>
            <a:off x="457200" y="1772816"/>
            <a:ext cx="8229600" cy="2554545"/>
          </a:xfrm>
          <a:prstGeom prst="rect">
            <a:avLst/>
          </a:prstGeom>
        </p:spPr>
        <p:txBody>
          <a:bodyPr wrap="square">
            <a:spAutoFit/>
          </a:bodyPr>
          <a:lstStyle/>
          <a:p>
            <a:pPr indent="450215" algn="just">
              <a:spcAft>
                <a:spcPts val="0"/>
              </a:spcAft>
            </a:pP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С сентября 2019 года наш детский сад присоединился к социально-образовательному проекту для всей семьи «Безопасная дорога»,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совместно с ООО «Хендэ Мотор СНГ» и НОЧУ ДПО «Психолого-педагогический институт воспитания»</a:t>
            </a:r>
            <a:r>
              <a:rPr lang="ru-RU" sz="20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Прошли обучение по программе «Технология воспитательной работы по профилактике ДДТТ в условиях ДОО», изучили важные аспекты преподавания безопасного поведения на дорогах самым маленьким участникам дорожного движения и их родителям.</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Прямоугольник 4"/>
          <p:cNvSpPr/>
          <p:nvPr/>
        </p:nvSpPr>
        <p:spPr>
          <a:xfrm>
            <a:off x="457200" y="285555"/>
            <a:ext cx="7355160" cy="1077218"/>
          </a:xfrm>
          <a:prstGeom prst="rect">
            <a:avLst/>
          </a:prstGeom>
        </p:spPr>
        <p:txBody>
          <a:bodyPr wrap="square">
            <a:spAutoFit/>
          </a:bodyPr>
          <a:lstStyle/>
          <a:p>
            <a:pPr lvl="0" algn="ctr"/>
            <a:r>
              <a:rPr lang="ru-RU" sz="3200" b="1" dirty="0" smtClean="0">
                <a:solidFill>
                  <a:srgbClr val="0070C0"/>
                </a:solidFill>
                <a:latin typeface="Bookman Old Style" panose="02050604050505020204" pitchFamily="18" charset="0"/>
              </a:rPr>
              <a:t>ПРОЕКТ</a:t>
            </a:r>
          </a:p>
          <a:p>
            <a:pPr lvl="0" algn="ctr"/>
            <a:r>
              <a:rPr lang="ru-RU" sz="3200" b="1" dirty="0" smtClean="0">
                <a:solidFill>
                  <a:srgbClr val="0070C0"/>
                </a:solidFill>
                <a:latin typeface="Bookman Old Style" panose="02050604050505020204" pitchFamily="18" charset="0"/>
              </a:rPr>
              <a:t>«Безопасная дорога»</a:t>
            </a:r>
            <a:endParaRPr lang="ru-RU" sz="3200" b="1" dirty="0">
              <a:solidFill>
                <a:srgbClr val="0070C0"/>
              </a:solidFill>
              <a:latin typeface="Bookman Old Style" panose="02050604050505020204" pitchFamily="18" charset="0"/>
            </a:endParaRPr>
          </a:p>
        </p:txBody>
      </p:sp>
    </p:spTree>
    <p:extLst>
      <p:ext uri="{BB962C8B-B14F-4D97-AF65-F5344CB8AC3E}">
        <p14:creationId xmlns:p14="http://schemas.microsoft.com/office/powerpoint/2010/main" val="342028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4" name="Прямоугольник 3"/>
          <p:cNvSpPr/>
          <p:nvPr/>
        </p:nvSpPr>
        <p:spPr>
          <a:xfrm>
            <a:off x="323528" y="1556792"/>
            <a:ext cx="8229600" cy="3046988"/>
          </a:xfrm>
          <a:prstGeom prst="rect">
            <a:avLst/>
          </a:prstGeom>
        </p:spPr>
        <p:txBody>
          <a:bodyPr wrap="square">
            <a:spAutoFit/>
          </a:bodyPr>
          <a:lstStyle/>
          <a:p>
            <a:pPr indent="450215" algn="just">
              <a:spcAft>
                <a:spcPts val="0"/>
              </a:spcAft>
            </a:pPr>
            <a:r>
              <a:rPr lang="ru-RU" sz="2400" dirty="0">
                <a:solidFill>
                  <a:srgbClr val="333333"/>
                </a:solidFill>
                <a:latin typeface="Times New Roman" panose="02020603050405020304" pitchFamily="18" charset="0"/>
                <a:ea typeface="Times New Roman" panose="02020603050405020304" pitchFamily="18" charset="0"/>
              </a:rPr>
              <a:t>Данный проект направлен на формирование навыков и культуры безопасного поведения детей дошкольного возраста на дорогах, оказание информационной поддержки родителям и их вовлечение в решение проблемы детского травматизма, повышение квалификации специалистов ДОО, передачу инновационного опыта и готовых методических разработок для повышения качества работы учреждений в данной области.</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09463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4" name="Прямоугольник 3"/>
          <p:cNvSpPr/>
          <p:nvPr/>
        </p:nvSpPr>
        <p:spPr>
          <a:xfrm>
            <a:off x="457200" y="188640"/>
            <a:ext cx="5352427" cy="400110"/>
          </a:xfrm>
          <a:prstGeom prst="rect">
            <a:avLst/>
          </a:prstGeom>
        </p:spPr>
        <p:txBody>
          <a:bodyPr wrap="none">
            <a:spAutoFit/>
          </a:bodyPr>
          <a:lstStyle/>
          <a:p>
            <a:pPr algn="just">
              <a:spcAft>
                <a:spcPts val="0"/>
              </a:spcAft>
            </a:pPr>
            <a:r>
              <a:rPr lang="ru-RU" sz="2000" b="1" u="sng" dirty="0">
                <a:solidFill>
                  <a:srgbClr val="00B0F0"/>
                </a:solidFill>
                <a:latin typeface="Times New Roman" panose="02020603050405020304" pitchFamily="18" charset="0"/>
                <a:ea typeface="Times New Roman" panose="02020603050405020304" pitchFamily="18" charset="0"/>
              </a:rPr>
              <a:t>В рамках проекта было пройдено 7 модулей.</a:t>
            </a:r>
            <a:endParaRPr lang="ru-RU" sz="2000" b="1" u="sng" dirty="0">
              <a:solidFill>
                <a:srgbClr val="00B0F0"/>
              </a:solidFill>
              <a:effectLst/>
              <a:latin typeface="Times New Roman" panose="02020603050405020304" pitchFamily="18" charset="0"/>
              <a:ea typeface="Times New Roman" panose="02020603050405020304" pitchFamily="18" charset="0"/>
            </a:endParaRPr>
          </a:p>
        </p:txBody>
      </p:sp>
      <p:sp>
        <p:nvSpPr>
          <p:cNvPr id="5" name="Прямоугольник 4"/>
          <p:cNvSpPr/>
          <p:nvPr/>
        </p:nvSpPr>
        <p:spPr>
          <a:xfrm>
            <a:off x="457200" y="632555"/>
            <a:ext cx="4760086" cy="400110"/>
          </a:xfrm>
          <a:prstGeom prst="rect">
            <a:avLst/>
          </a:prstGeom>
        </p:spPr>
        <p:txBody>
          <a:bodyPr wrap="none">
            <a:spAutoFit/>
          </a:bodyPr>
          <a:lstStyle/>
          <a:p>
            <a:r>
              <a:rPr lang="ru-RU" sz="2000" b="1" u="sng" dirty="0" smtClean="0">
                <a:solidFill>
                  <a:srgbClr val="0070C0"/>
                </a:solidFill>
                <a:latin typeface="Times New Roman" panose="02020603050405020304" pitchFamily="18" charset="0"/>
                <a:ea typeface="Times New Roman" panose="02020603050405020304" pitchFamily="18" charset="0"/>
              </a:rPr>
              <a:t>1 модуль. </a:t>
            </a:r>
            <a:r>
              <a:rPr lang="ru-RU" sz="2000" b="1" dirty="0" smtClean="0">
                <a:solidFill>
                  <a:srgbClr val="0070C0"/>
                </a:solidFill>
                <a:latin typeface="Times New Roman" panose="02020603050405020304" pitchFamily="18" charset="0"/>
                <a:ea typeface="Times New Roman" panose="02020603050405020304" pitchFamily="18" charset="0"/>
              </a:rPr>
              <a:t>Безопасность </a:t>
            </a:r>
            <a:r>
              <a:rPr lang="ru-RU" sz="2000" b="1" dirty="0">
                <a:solidFill>
                  <a:srgbClr val="0070C0"/>
                </a:solidFill>
                <a:latin typeface="Times New Roman" panose="02020603050405020304" pitchFamily="18" charset="0"/>
                <a:ea typeface="Times New Roman" panose="02020603050405020304" pitchFamily="18" charset="0"/>
              </a:rPr>
              <a:t>превыше всего.</a:t>
            </a:r>
            <a:endParaRPr lang="ru-RU" sz="2000" b="1" dirty="0">
              <a:solidFill>
                <a:srgbClr val="0070C0"/>
              </a:solidFill>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199" y="1108925"/>
            <a:ext cx="3658665" cy="2773269"/>
          </a:xfrm>
          <a:prstGeom prst="rect">
            <a:avLst/>
          </a:prstGeom>
        </p:spPr>
      </p:pic>
      <p:pic>
        <p:nvPicPr>
          <p:cNvPr id="8" name="Рисунок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58713" y="1429553"/>
            <a:ext cx="3742437" cy="2836766"/>
          </a:xfrm>
          <a:prstGeom prst="rect">
            <a:avLst/>
          </a:prstGeom>
        </p:spPr>
      </p:pic>
      <p:pic>
        <p:nvPicPr>
          <p:cNvPr id="9" name="Рисунок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94952" y="3891262"/>
            <a:ext cx="3731658" cy="2828597"/>
          </a:xfrm>
          <a:prstGeom prst="rect">
            <a:avLst/>
          </a:prstGeom>
        </p:spPr>
      </p:pic>
    </p:spTree>
    <p:extLst>
      <p:ext uri="{BB962C8B-B14F-4D97-AF65-F5344CB8AC3E}">
        <p14:creationId xmlns:p14="http://schemas.microsoft.com/office/powerpoint/2010/main" val="1621188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4" name="Прямоугольник 3"/>
          <p:cNvSpPr/>
          <p:nvPr/>
        </p:nvSpPr>
        <p:spPr>
          <a:xfrm>
            <a:off x="539552" y="274638"/>
            <a:ext cx="4572000" cy="400110"/>
          </a:xfrm>
          <a:prstGeom prst="rect">
            <a:avLst/>
          </a:prstGeom>
        </p:spPr>
        <p:txBody>
          <a:bodyPr>
            <a:spAutoFit/>
          </a:bodyPr>
          <a:lstStyle/>
          <a:p>
            <a:pPr lvl="0"/>
            <a:r>
              <a:rPr lang="ru-RU" sz="2000" b="1" u="sng" dirty="0" smtClean="0">
                <a:solidFill>
                  <a:srgbClr val="0070C0"/>
                </a:solidFill>
                <a:latin typeface="Times New Roman" panose="02020603050405020304" pitchFamily="18" charset="0"/>
                <a:ea typeface="Times New Roman" panose="02020603050405020304" pitchFamily="18" charset="0"/>
              </a:rPr>
              <a:t>2 модуль. </a:t>
            </a:r>
            <a:r>
              <a:rPr lang="ru-RU" sz="2000" b="1" dirty="0">
                <a:solidFill>
                  <a:srgbClr val="0070C0"/>
                </a:solidFill>
                <a:latin typeface="Times New Roman" panose="02020603050405020304" pitchFamily="18" charset="0"/>
                <a:ea typeface="Times New Roman" panose="02020603050405020304" pitchFamily="18" charset="0"/>
              </a:rPr>
              <a:t>Дорога и ее правила.</a:t>
            </a:r>
            <a:endParaRPr lang="ru-RU" sz="2000" b="1" dirty="0">
              <a:solidFill>
                <a:srgbClr val="0070C0"/>
              </a:solidFill>
            </a:endParaRP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0007" y="736303"/>
            <a:ext cx="3312368" cy="2510775"/>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65440" y="2636912"/>
            <a:ext cx="2956255" cy="3896218"/>
          </a:xfrm>
          <a:prstGeom prst="rect">
            <a:avLst/>
          </a:prstGeom>
        </p:spPr>
      </p:pic>
      <p:pic>
        <p:nvPicPr>
          <p:cNvPr id="9" name="Рисунок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74004" y="3731544"/>
            <a:ext cx="3573773" cy="2708920"/>
          </a:xfrm>
          <a:prstGeom prst="rect">
            <a:avLst/>
          </a:prstGeom>
        </p:spPr>
      </p:pic>
      <p:pic>
        <p:nvPicPr>
          <p:cNvPr id="10" name="Рисунок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13087" y="72007"/>
            <a:ext cx="3093479" cy="4077072"/>
          </a:xfrm>
          <a:prstGeom prst="rect">
            <a:avLst/>
          </a:prstGeom>
        </p:spPr>
      </p:pic>
    </p:spTree>
    <p:extLst>
      <p:ext uri="{BB962C8B-B14F-4D97-AF65-F5344CB8AC3E}">
        <p14:creationId xmlns:p14="http://schemas.microsoft.com/office/powerpoint/2010/main" val="3870732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4" name="Прямоугольник 3"/>
          <p:cNvSpPr/>
          <p:nvPr/>
        </p:nvSpPr>
        <p:spPr>
          <a:xfrm>
            <a:off x="457200" y="188640"/>
            <a:ext cx="7269811" cy="400110"/>
          </a:xfrm>
          <a:prstGeom prst="rect">
            <a:avLst/>
          </a:prstGeom>
        </p:spPr>
        <p:txBody>
          <a:bodyPr wrap="none">
            <a:spAutoFit/>
          </a:bodyPr>
          <a:lstStyle/>
          <a:p>
            <a:pPr lvl="0"/>
            <a:r>
              <a:rPr lang="ru-RU" sz="2000" b="1" u="sng" dirty="0" smtClean="0">
                <a:solidFill>
                  <a:srgbClr val="0070C0"/>
                </a:solidFill>
                <a:latin typeface="Times New Roman" panose="02020603050405020304" pitchFamily="18" charset="0"/>
                <a:ea typeface="Times New Roman" panose="02020603050405020304" pitchFamily="18" charset="0"/>
              </a:rPr>
              <a:t>3 </a:t>
            </a:r>
            <a:r>
              <a:rPr lang="ru-RU" sz="2000" b="1" u="sng" dirty="0">
                <a:solidFill>
                  <a:srgbClr val="0070C0"/>
                </a:solidFill>
                <a:latin typeface="Times New Roman" panose="02020603050405020304" pitchFamily="18" charset="0"/>
                <a:ea typeface="Times New Roman" panose="02020603050405020304" pitchFamily="18" charset="0"/>
              </a:rPr>
              <a:t>модуль. </a:t>
            </a:r>
            <a:r>
              <a:rPr lang="ru-RU" sz="2000" b="1" dirty="0">
                <a:solidFill>
                  <a:srgbClr val="0070C0"/>
                </a:solidFill>
                <a:latin typeface="Times New Roman" panose="02020603050405020304" pitchFamily="18" charset="0"/>
                <a:ea typeface="Times New Roman" panose="02020603050405020304" pitchFamily="18" charset="0"/>
              </a:rPr>
              <a:t>Дорожные знаки. «Что это и для чего они нужны?»</a:t>
            </a:r>
            <a:endParaRPr lang="ru-RU" sz="2000" b="1" dirty="0">
              <a:solidFill>
                <a:srgbClr val="0070C0"/>
              </a:solidFill>
            </a:endParaRP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90304" y="872983"/>
            <a:ext cx="3537041" cy="4661668"/>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82673" y="2564904"/>
            <a:ext cx="3093479" cy="4077072"/>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5469" y="781271"/>
            <a:ext cx="3903515" cy="2958865"/>
          </a:xfrm>
          <a:prstGeom prst="rect">
            <a:avLst/>
          </a:prstGeom>
        </p:spPr>
      </p:pic>
    </p:spTree>
    <p:extLst>
      <p:ext uri="{BB962C8B-B14F-4D97-AF65-F5344CB8AC3E}">
        <p14:creationId xmlns:p14="http://schemas.microsoft.com/office/powerpoint/2010/main" val="4126095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4" name="Прямоугольник 3"/>
          <p:cNvSpPr/>
          <p:nvPr/>
        </p:nvSpPr>
        <p:spPr>
          <a:xfrm>
            <a:off x="539552" y="258875"/>
            <a:ext cx="7488832" cy="707886"/>
          </a:xfrm>
          <a:prstGeom prst="rect">
            <a:avLst/>
          </a:prstGeom>
        </p:spPr>
        <p:txBody>
          <a:bodyPr wrap="square">
            <a:spAutoFit/>
          </a:bodyPr>
          <a:lstStyle/>
          <a:p>
            <a:pPr lvl="0"/>
            <a:r>
              <a:rPr lang="ru-RU" sz="2000" b="1" u="sng" dirty="0" smtClean="0">
                <a:solidFill>
                  <a:srgbClr val="0070C0"/>
                </a:solidFill>
                <a:latin typeface="Times New Roman" panose="02020603050405020304" pitchFamily="18" charset="0"/>
                <a:ea typeface="Times New Roman" panose="02020603050405020304" pitchFamily="18" charset="0"/>
              </a:rPr>
              <a:t>4 </a:t>
            </a:r>
            <a:r>
              <a:rPr lang="ru-RU" sz="2000" b="1" u="sng" dirty="0">
                <a:solidFill>
                  <a:srgbClr val="0070C0"/>
                </a:solidFill>
                <a:latin typeface="Times New Roman" panose="02020603050405020304" pitchFamily="18" charset="0"/>
                <a:ea typeface="Times New Roman" panose="02020603050405020304" pitchFamily="18" charset="0"/>
              </a:rPr>
              <a:t>модуль. </a:t>
            </a:r>
            <a:r>
              <a:rPr lang="ru-RU" sz="2000" b="1" dirty="0">
                <a:solidFill>
                  <a:srgbClr val="0070C0"/>
                </a:solidFill>
                <a:latin typeface="Times New Roman" panose="02020603050405020304" pitchFamily="18" charset="0"/>
                <a:ea typeface="Times New Roman" panose="02020603050405020304" pitchFamily="18" charset="0"/>
              </a:rPr>
              <a:t>Я – пешеход. Правила поведения в темное в светлое и темное время суток.</a:t>
            </a:r>
            <a:endParaRPr lang="ru-RU" sz="2000" b="1" dirty="0">
              <a:solidFill>
                <a:srgbClr val="0070C0"/>
              </a:solidFill>
            </a:endParaRPr>
          </a:p>
        </p:txBody>
      </p:sp>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43246" y="3344553"/>
            <a:ext cx="2656389" cy="3501007"/>
          </a:xfrm>
          <a:prstGeom prst="rect">
            <a:avLst/>
          </a:prstGeom>
        </p:spPr>
      </p:pic>
      <p:pic>
        <p:nvPicPr>
          <p:cNvPr id="8" name="Рисунок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6053" y="982524"/>
            <a:ext cx="3731075" cy="2828789"/>
          </a:xfrm>
          <a:prstGeom prst="rect">
            <a:avLst/>
          </a:prstGeom>
        </p:spPr>
      </p:pic>
      <p:pic>
        <p:nvPicPr>
          <p:cNvPr id="9" name="Рисунок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6143" y="3861048"/>
            <a:ext cx="3741645" cy="2836167"/>
          </a:xfrm>
          <a:prstGeom prst="rect">
            <a:avLst/>
          </a:prstGeom>
        </p:spPr>
      </p:pic>
      <p:pic>
        <p:nvPicPr>
          <p:cNvPr id="10" name="Рисунок 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15617" y="666032"/>
            <a:ext cx="2984207" cy="3933056"/>
          </a:xfrm>
          <a:prstGeom prst="rect">
            <a:avLst/>
          </a:prstGeom>
        </p:spPr>
      </p:pic>
    </p:spTree>
    <p:extLst>
      <p:ext uri="{BB962C8B-B14F-4D97-AF65-F5344CB8AC3E}">
        <p14:creationId xmlns:p14="http://schemas.microsoft.com/office/powerpoint/2010/main" val="2709038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4" name="Прямоугольник 3"/>
          <p:cNvSpPr/>
          <p:nvPr/>
        </p:nvSpPr>
        <p:spPr>
          <a:xfrm>
            <a:off x="457200" y="274638"/>
            <a:ext cx="7450465" cy="400110"/>
          </a:xfrm>
          <a:prstGeom prst="rect">
            <a:avLst/>
          </a:prstGeom>
        </p:spPr>
        <p:txBody>
          <a:bodyPr wrap="square">
            <a:spAutoFit/>
          </a:bodyPr>
          <a:lstStyle/>
          <a:p>
            <a:pPr lvl="0"/>
            <a:r>
              <a:rPr lang="ru-RU" sz="2000" b="1" u="sng" dirty="0" smtClean="0">
                <a:solidFill>
                  <a:srgbClr val="0070C0"/>
                </a:solidFill>
                <a:latin typeface="Times New Roman" panose="02020603050405020304" pitchFamily="18" charset="0"/>
                <a:ea typeface="Times New Roman" panose="02020603050405020304" pitchFamily="18" charset="0"/>
              </a:rPr>
              <a:t>5 </a:t>
            </a:r>
            <a:r>
              <a:rPr lang="ru-RU" sz="2000" b="1" u="sng" dirty="0">
                <a:solidFill>
                  <a:srgbClr val="0070C0"/>
                </a:solidFill>
                <a:latin typeface="Times New Roman" panose="02020603050405020304" pitchFamily="18" charset="0"/>
                <a:ea typeface="Times New Roman" panose="02020603050405020304" pitchFamily="18" charset="0"/>
              </a:rPr>
              <a:t>модуль. </a:t>
            </a:r>
            <a:r>
              <a:rPr lang="ru-RU" sz="2000" b="1" dirty="0">
                <a:solidFill>
                  <a:srgbClr val="0070C0"/>
                </a:solidFill>
                <a:latin typeface="Times New Roman" panose="02020603050405020304" pitchFamily="18" charset="0"/>
                <a:ea typeface="Times New Roman" panose="02020603050405020304" pitchFamily="18" charset="0"/>
              </a:rPr>
              <a:t>Я – пассажир в автомобиле.</a:t>
            </a:r>
            <a:endParaRPr lang="ru-RU" sz="2000" b="1" dirty="0">
              <a:solidFill>
                <a:srgbClr val="0070C0"/>
              </a:solidFill>
            </a:endParaRP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65872" y="708163"/>
            <a:ext cx="2736305" cy="4404463"/>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6240" y="699899"/>
            <a:ext cx="3090958" cy="4800580"/>
          </a:xfrm>
          <a:prstGeom prst="rect">
            <a:avLst/>
          </a:prstGeom>
        </p:spPr>
      </p:pic>
      <p:pic>
        <p:nvPicPr>
          <p:cNvPr id="7" name="Рисунок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15876" y="4204481"/>
            <a:ext cx="4499992" cy="2591995"/>
          </a:xfrm>
          <a:prstGeom prst="rect">
            <a:avLst/>
          </a:prstGeom>
        </p:spPr>
      </p:pic>
    </p:spTree>
    <p:extLst>
      <p:ext uri="{BB962C8B-B14F-4D97-AF65-F5344CB8AC3E}">
        <p14:creationId xmlns:p14="http://schemas.microsoft.com/office/powerpoint/2010/main" val="414478048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572</TotalTime>
  <Words>453</Words>
  <Application>Microsoft Office PowerPoint</Application>
  <PresentationFormat>Экран (4:3)</PresentationFormat>
  <Paragraphs>26</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Bookman Old Style</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StarCom</dc:creator>
  <cp:lastModifiedBy>ПК</cp:lastModifiedBy>
  <cp:revision>54</cp:revision>
  <dcterms:created xsi:type="dcterms:W3CDTF">2013-04-16T10:40:34Z</dcterms:created>
  <dcterms:modified xsi:type="dcterms:W3CDTF">2022-11-17T04:10:53Z</dcterms:modified>
</cp:coreProperties>
</file>