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5" r:id="rId4"/>
    <p:sldId id="260" r:id="rId5"/>
    <p:sldId id="261" r:id="rId6"/>
    <p:sldId id="262" r:id="rId7"/>
    <p:sldId id="263" r:id="rId8"/>
    <p:sldId id="264" r:id="rId9"/>
    <p:sldId id="267" r:id="rId10"/>
    <p:sldId id="269" r:id="rId11"/>
    <p:sldId id="276" r:id="rId12"/>
    <p:sldId id="257" r:id="rId13"/>
    <p:sldId id="275" r:id="rId14"/>
    <p:sldId id="268" r:id="rId15"/>
    <p:sldId id="277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6DB930A-C247-4FF4-A1E0-18EDEA608B96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88A0A3B-1091-4C94-9046-1849590122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/>
              <a:t>Типы и стили речи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3212976"/>
            <a:ext cx="7854696" cy="93610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+mj-lt"/>
              </a:rPr>
              <a:t>Особенности  анализа  текста.</a:t>
            </a:r>
          </a:p>
          <a:p>
            <a:pPr algn="ctr"/>
            <a:r>
              <a:rPr lang="ru-RU" sz="3600" b="1" dirty="0" smtClean="0">
                <a:latin typeface="+mj-lt"/>
              </a:rPr>
              <a:t>6 класс</a:t>
            </a:r>
            <a:endParaRPr lang="ru-RU" sz="3600" b="1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7" y="4869160"/>
            <a:ext cx="38164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Учитель русского языка и литературы </a:t>
            </a:r>
            <a:endParaRPr lang="ru-RU" sz="2000" b="1" dirty="0" smtClean="0"/>
          </a:p>
          <a:p>
            <a:pPr algn="ctr"/>
            <a:r>
              <a:rPr lang="ru-RU" sz="2000" b="1" dirty="0" smtClean="0"/>
              <a:t>ГРИГА И. И.</a:t>
            </a:r>
            <a:endParaRPr lang="ru-RU" sz="20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37151885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7822" y="548680"/>
            <a:ext cx="4528356" cy="64633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ПОВЕСТВОВАНИЕ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041973731"/>
              </p:ext>
            </p:extLst>
          </p:nvPr>
        </p:nvGraphicFramePr>
        <p:xfrm>
          <a:off x="107504" y="1340768"/>
          <a:ext cx="8928992" cy="482453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{F2DE63D5-997A-4646-A377-4702673A728D}</a:tableStyleId>
              </a:tblPr>
              <a:tblGrid>
                <a:gridCol w="2880485"/>
                <a:gridCol w="2651873"/>
                <a:gridCol w="3396634"/>
              </a:tblGrid>
              <a:tr h="8911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2060"/>
                          </a:solidFill>
                          <a:effectLst/>
                        </a:rPr>
                        <a:t>Характеристика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2060"/>
                          </a:solidFill>
                          <a:effectLst/>
                        </a:rPr>
                        <a:t>типа речи</a:t>
                      </a:r>
                      <a:endParaRPr lang="ru-RU" sz="1200" i="1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2060"/>
                          </a:solidFill>
                          <a:effectLst/>
                        </a:rPr>
                        <a:t>Сфера употребления</a:t>
                      </a:r>
                      <a:endParaRPr lang="ru-RU" sz="1200" i="1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2060"/>
                          </a:solidFill>
                          <a:effectLst/>
                        </a:rPr>
                        <a:t>Примеры</a:t>
                      </a:r>
                      <a:endParaRPr lang="ru-RU" sz="1200" i="1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  <a:noFill/>
                  </a:tcPr>
                </a:tc>
              </a:tr>
              <a:tr h="393334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  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Повествование</a:t>
                      </a:r>
                      <a:r>
                        <a:rPr lang="ru-RU" sz="2000" b="1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-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это </a:t>
                      </a:r>
                      <a: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рассказ, сообщение о каком-либо событии в его временной последовательности. Особенность повествования в том, что в нем говорится о следующих друг за другом действиях.        </a:t>
                      </a:r>
                      <a:b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</a:br>
                      <a:endParaRPr lang="ru-RU" sz="24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   </a:t>
                      </a:r>
                      <a:r>
                        <a:rPr lang="ru-RU" sz="2000" b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Повествование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 </a:t>
                      </a:r>
                      <a: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как тип речи очень распространен в таких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жанрах художественной и публицистической литературы, </a:t>
                      </a:r>
                      <a: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как </a:t>
                      </a:r>
                      <a:r>
                        <a:rPr lang="ru-RU" sz="2000" b="0" i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воспоминания, письма.</a:t>
                      </a:r>
                      <a: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/>
                      </a:r>
                      <a:b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</a:br>
                      <a:endParaRPr lang="ru-RU" sz="24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   </a:t>
                      </a:r>
                      <a:r>
                        <a:rPr lang="ru-RU" sz="2000" b="0" i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Пример </a:t>
                      </a:r>
                      <a:r>
                        <a:rPr lang="ru-RU" sz="2000" b="0" i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повествования</a:t>
                      </a:r>
                      <a:r>
                        <a:rPr lang="ru-RU" sz="2000" b="0" i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:</a:t>
                      </a:r>
                      <a:r>
                        <a:rPr lang="ru-RU" sz="700" b="0" i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/>
                      </a:r>
                      <a:br>
                        <a:rPr lang="ru-RU" sz="700" b="0" i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</a:br>
                      <a:r>
                        <a:rPr lang="ru-RU" sz="2000" b="0" i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/>
                      </a:r>
                      <a:br>
                        <a:rPr lang="ru-RU" sz="2000" b="0" i="1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</a:br>
                      <a:r>
                        <a:rPr lang="ru-RU" sz="2000" b="0" i="1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   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Я </a:t>
                      </a:r>
                      <a: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стал гладить Яшкину лапу и думаю: совсем как у ребеночка. И пощекотал ему ладошку. А ребеночек-то как дернет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лапку</a:t>
                      </a:r>
                      <a:r>
                        <a:rPr lang="ru-RU" sz="2000" b="0" baseline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 - </a:t>
                      </a:r>
                      <a:r>
                        <a:rPr lang="ru-RU" sz="2000" b="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и </a:t>
                      </a:r>
                      <a:r>
                        <a:rPr lang="ru-RU" sz="2000" b="0" dirty="0">
                          <a:solidFill>
                            <a:srgbClr val="002060"/>
                          </a:solidFill>
                          <a:effectLst/>
                          <a:latin typeface="+mn-lt"/>
                          <a:ea typeface="Times New Roman"/>
                        </a:rPr>
                        <a:t>меня по щеке. Я и мигнуть не успел, а он надавал мне оплеух и прыг под стол.</a:t>
                      </a:r>
                      <a:endParaRPr lang="ru-RU" sz="2400" b="0" dirty="0">
                        <a:solidFill>
                          <a:srgbClr val="00206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68580" marR="68580" marT="0" marB="0" anchor="ctr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504880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651969553"/>
              </p:ext>
            </p:extLst>
          </p:nvPr>
        </p:nvGraphicFramePr>
        <p:xfrm>
          <a:off x="457200" y="1268760"/>
          <a:ext cx="8229600" cy="5184576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743200"/>
                <a:gridCol w="2743200"/>
                <a:gridCol w="2743200"/>
              </a:tblGrid>
              <a:tr h="5184576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Повествование — это мир в движении (один кадр сменяет другой) </a:t>
                      </a:r>
                    </a:p>
                  </a:txBody>
                  <a:tcPr marL="47625" marR="47625" marT="47625" marB="47625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Типичная композиция повествовательных текстов включает:</a:t>
                      </a:r>
                      <a:br>
                        <a:rPr lang="ru-RU" sz="20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1) завязку (начало событий);</a:t>
                      </a:r>
                      <a:br>
                        <a:rPr lang="ru-RU" sz="20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2) развитие действия;</a:t>
                      </a:r>
                      <a:br>
                        <a:rPr lang="ru-RU" sz="20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3) кульминацию;</a:t>
                      </a:r>
                      <a:br>
                        <a:rPr lang="ru-RU" sz="20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4) развязку (итог событий)</a:t>
                      </a:r>
                    </a:p>
                  </a:txBody>
                  <a:tcPr marL="47625" marR="47625" marT="47625" marB="47625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Разновидности повествования: </a:t>
                      </a:r>
                      <a:br>
                        <a:rPr lang="ru-RU" sz="20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1) изобразительное;</a:t>
                      </a:r>
                      <a:br>
                        <a:rPr lang="ru-RU" sz="20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2000" dirty="0">
                          <a:solidFill>
                            <a:srgbClr val="002060"/>
                          </a:solidFill>
                        </a:rPr>
                        <a:t>2) информативное</a:t>
                      </a:r>
                    </a:p>
                  </a:txBody>
                  <a:tcPr marL="47625" marR="47625" marT="47625" marB="47625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444248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ОПИСАНИЕ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807195650"/>
              </p:ext>
            </p:extLst>
          </p:nvPr>
        </p:nvGraphicFramePr>
        <p:xfrm>
          <a:off x="107504" y="1052736"/>
          <a:ext cx="8928992" cy="576064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{F2DE63D5-997A-4646-A377-4702673A728D}</a:tableStyleId>
              </a:tblPr>
              <a:tblGrid>
                <a:gridCol w="2880485"/>
                <a:gridCol w="2651873"/>
                <a:gridCol w="3396634"/>
              </a:tblGrid>
              <a:tr h="7734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2060"/>
                          </a:solidFill>
                          <a:effectLst/>
                        </a:rPr>
                        <a:t>Характеристика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2060"/>
                          </a:solidFill>
                          <a:effectLst/>
                        </a:rPr>
                        <a:t>типа речи</a:t>
                      </a:r>
                      <a:endParaRPr lang="ru-RU" sz="1200" i="1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 smtClean="0">
                          <a:solidFill>
                            <a:srgbClr val="002060"/>
                          </a:solidFill>
                          <a:effectLst/>
                        </a:rPr>
                        <a:t>Сфера употребления</a:t>
                      </a:r>
                      <a:endParaRPr lang="ru-RU" sz="1200" i="1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i="1" dirty="0">
                          <a:solidFill>
                            <a:srgbClr val="002060"/>
                          </a:solidFill>
                          <a:effectLst/>
                        </a:rPr>
                        <a:t>Примеры</a:t>
                      </a:r>
                      <a:endParaRPr lang="ru-RU" sz="1200" i="1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  <a:noFill/>
                  </a:tcPr>
                </a:tc>
              </a:tr>
              <a:tr h="498717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      Описание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 -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это </a:t>
                      </a: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изображение какого-либо явления действительности, предмета, лица путем перечисления и раскрытия его основных признаков. </a:t>
                      </a:r>
                      <a:endParaRPr lang="ru-RU" sz="1800" b="0" dirty="0" smtClean="0">
                        <a:solidFill>
                          <a:srgbClr val="002060"/>
                        </a:solidFill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      Цель </a:t>
                      </a: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описания в том, чтобы читатель увидел предмет описания, представил его в своем сознании.</a:t>
                      </a:r>
                      <a:b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</a:b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        </a:t>
                      </a:r>
                      <a:b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</a:b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      Описание </a:t>
                      </a: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может быть использовано в любом стиле речи, но в научном характеристика предмета должна быть предельно полной, а в художественном акцент делается только на самых ярких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деталях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u="sng" dirty="0" smtClean="0">
                          <a:solidFill>
                            <a:srgbClr val="002060"/>
                          </a:solidFill>
                          <a:effectLst/>
                        </a:rPr>
                        <a:t>1. Научное описание: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    Яблоня 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ранет пурпуровый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effectLst/>
                        </a:rPr>
                        <a:t> -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морозостойкий </a:t>
                      </a: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сорт. Плоды округлой формы, диаметром 2,5—3 см. Вес плода 17—23 г. Сочность средняя, с характерным сладким, слегка вяжущим вкусом.</a:t>
                      </a:r>
                      <a:b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</a:br>
                      <a:r>
                        <a:rPr lang="ru-RU" sz="1800" b="0" u="sng" dirty="0">
                          <a:solidFill>
                            <a:srgbClr val="002060"/>
                          </a:solidFill>
                          <a:effectLst/>
                        </a:rPr>
                        <a:t>2. </a:t>
                      </a:r>
                      <a:r>
                        <a:rPr lang="ru-RU" sz="1800" b="0" u="sng" dirty="0" smtClean="0">
                          <a:solidFill>
                            <a:srgbClr val="002060"/>
                          </a:solidFill>
                          <a:effectLst/>
                        </a:rPr>
                        <a:t>Художественное описание: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0" dirty="0" smtClean="0">
                          <a:solidFill>
                            <a:srgbClr val="002060"/>
                          </a:solidFill>
                          <a:effectLst/>
                        </a:rPr>
                        <a:t>     Липовые </a:t>
                      </a:r>
                      <a:r>
                        <a:rPr lang="ru-RU" sz="1800" b="0" dirty="0">
                          <a:solidFill>
                            <a:srgbClr val="002060"/>
                          </a:solidFill>
                          <a:effectLst/>
                        </a:rPr>
                        <a:t>яблоки были крупные. Если посмотреть сквозь яблоко на солнце, то оно просвечивалось как стакан свежего липового меда.</a:t>
                      </a:r>
                      <a:endParaRPr lang="ru-RU" sz="1800" b="0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476523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950057896"/>
              </p:ext>
            </p:extLst>
          </p:nvPr>
        </p:nvGraphicFramePr>
        <p:xfrm>
          <a:off x="251520" y="620688"/>
          <a:ext cx="8712967" cy="5927663"/>
        </p:xfrm>
        <a:graphic>
          <a:graphicData uri="http://schemas.openxmlformats.org/drawingml/2006/table">
            <a:tbl>
              <a:tblPr>
                <a:effectLst>
                  <a:reflection blurRad="6350" stA="50000" endA="300" endPos="55000" dir="5400000" sy="-100000" algn="bl" rotWithShape="0"/>
                </a:effectLst>
                <a:tableStyleId>{8799B23B-EC83-4686-B30A-512413B5E67A}</a:tableStyleId>
              </a:tblPr>
              <a:tblGrid>
                <a:gridCol w="1454559"/>
                <a:gridCol w="2505879"/>
                <a:gridCol w="1901012"/>
                <a:gridCol w="2851517"/>
              </a:tblGrid>
              <a:tr h="2028479">
                <a:tc rowSpan="4"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 Описание</a:t>
                      </a:r>
                      <a:r>
                        <a:rPr lang="ru-RU" sz="1800" baseline="0" dirty="0" smtClean="0">
                          <a:solidFill>
                            <a:srgbClr val="002060"/>
                          </a:solidFill>
                        </a:rPr>
                        <a:t> -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это мир в покое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800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(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одна фотография)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 rowSpan="4"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  Типичная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композиция текстов-описаний включает:</a:t>
                      </a:r>
                      <a:br>
                        <a:rPr lang="ru-RU" sz="18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1) общее представление о предмете;</a:t>
                      </a:r>
                      <a:br>
                        <a:rPr lang="ru-RU" sz="18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2) отдельные признаки предмета;</a:t>
                      </a:r>
                      <a:br>
                        <a:rPr lang="ru-RU" sz="18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3) авторскую оценку, вывод, заключение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Разновидности описания:</a:t>
                      </a:r>
                      <a:br>
                        <a:rPr lang="ru-RU" sz="18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1) описание предмета, человека (его характеристика)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Какой он?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9580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2) описание места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 (интерьер, пейзаж)</a:t>
                      </a:r>
                      <a:endParaRPr lang="ru-RU" sz="1800" dirty="0">
                        <a:solidFill>
                          <a:srgbClr val="002060"/>
                        </a:solidFill>
                      </a:endParaRP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Где что находится? (Слева, около, недалеко, стоит, располагается)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12508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3) описание состояния окружающей среды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Каково здесь? (Вечереет, холодно, тишина, небо, воздух и т. д.)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14763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4) описание состояния лица (человека)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Каково ему? Какие у него чувства, ощущения? (Плохо, радостно, грустно, не по себе и т. д.) </a:t>
                      </a:r>
                    </a:p>
                  </a:txBody>
                  <a:tcPr marL="37376" marR="37376" marT="37376" marB="37376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472785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7088" y="116632"/>
            <a:ext cx="4269823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РАССУЖДЕНИЕ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401790886"/>
              </p:ext>
            </p:extLst>
          </p:nvPr>
        </p:nvGraphicFramePr>
        <p:xfrm>
          <a:off x="107502" y="824519"/>
          <a:ext cx="8784977" cy="624168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{F2DE63D5-997A-4646-A377-4702673A728D}</a:tableStyleId>
              </a:tblPr>
              <a:tblGrid>
                <a:gridCol w="8784977"/>
              </a:tblGrid>
              <a:tr h="7552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2060"/>
                          </a:solidFill>
                          <a:effectLst/>
                        </a:rPr>
                        <a:t>Характеристика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i="1" dirty="0" smtClean="0">
                          <a:solidFill>
                            <a:srgbClr val="002060"/>
                          </a:solidFill>
                          <a:effectLst/>
                        </a:rPr>
                        <a:t>типа  речи</a:t>
                      </a:r>
                      <a:endParaRPr lang="ru-RU" sz="1400" i="1" dirty="0">
                        <a:solidFill>
                          <a:srgbClr val="002060"/>
                        </a:solidFill>
                        <a:effectLst/>
                        <a:latin typeface="Constantia" pitchFamily="18" charset="0"/>
                        <a:ea typeface="Times New Roman"/>
                      </a:endParaRPr>
                    </a:p>
                  </a:txBody>
                  <a:tcPr marL="57501" marR="57501" marT="0" marB="0" anchor="ctr">
                    <a:cell3D prstMaterial="dkEdge">
                      <a:bevel prst="relaxedInset"/>
                      <a:lightRig rig="flood" dir="t"/>
                    </a:cell3D>
                    <a:noFill/>
                  </a:tcPr>
                </a:tc>
              </a:tr>
              <a:tr h="5089560">
                <a:tc>
                  <a:txBody>
                    <a:bodyPr/>
                    <a:lstStyle/>
                    <a:p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   В рассуждении устанавливается причинная взаимосвязь событий и явлений. Рассуждение требует логически стройной системы доказательств, т.к.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цель его</a:t>
                      </a:r>
                      <a:r>
                        <a:rPr lang="ru-RU" sz="1800" b="0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-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убедить адресата в чем-либо. Последовательность аргументов может быть выражена словами во-первых, во-вторых и т.п., может быть обозначена абзацным членением.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   После тезиса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, сформулированного повествовательным предложением, могут стоять вопросы: почему? зачем? что это значит? , переход ко 2 части может начинаться со следующих предложений: И вот почему…, Это значит…, Это можно доказать (объяснить) так…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   В качестве аргументов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используются </a:t>
                      </a:r>
                      <a:r>
                        <a:rPr lang="ru-RU" sz="1800" b="0" i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ссылки на авторитетных людей, цитаты из их произведений, пословицы и поговорки, выражающие народную мудрость, факты, события, примеры из личной жизни и жизни окружающих</a:t>
                      </a:r>
                      <a:r>
                        <a:rPr lang="ru-RU" sz="1800" b="0" i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и др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. </a:t>
                      </a:r>
                      <a:b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</a:b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  При перечислении аргументов употребляются вводные слова с разным значением (</a:t>
                      </a:r>
                      <a:r>
                        <a:rPr lang="ru-RU" sz="1800" b="0" i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конечно, разумеется, возможно, самое главное, итак, следовательно, подводя итоги и т.п.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) </a:t>
                      </a:r>
                      <a:b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</a:b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  Во второй части рассуждения употребляются сложноподчиненные предложения с союзами </a:t>
                      </a:r>
                      <a:r>
                        <a:rPr lang="ru-RU" sz="1800" b="0" i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потому что, так как, ибо, поэтому, вследствие того что </a:t>
                      </a:r>
                      <a:r>
                        <a:rPr lang="ru-RU" sz="1800" b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и т.п.</a:t>
                      </a:r>
                      <a:endParaRPr lang="ru-RU" sz="1800" b="0" dirty="0">
                        <a:solidFill>
                          <a:srgbClr val="002060"/>
                        </a:solidFill>
                        <a:latin typeface="+mn-lt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+mn-lt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cell3D prstMaterial="dkEdge">
                      <a:bevel prst="relaxedInse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9924519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631577160"/>
              </p:ext>
            </p:extLst>
          </p:nvPr>
        </p:nvGraphicFramePr>
        <p:xfrm>
          <a:off x="107502" y="908719"/>
          <a:ext cx="8856987" cy="546273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2952329"/>
                <a:gridCol w="2952329"/>
                <a:gridCol w="2952329"/>
              </a:tblGrid>
              <a:tr h="3232208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Типичная композиция текстов-рассуждений включает:</a:t>
                      </a:r>
                      <a:br>
                        <a:rPr lang="ru-RU" sz="18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1) тезис (мысль, требующую доказательства или опровержения);</a:t>
                      </a:r>
                      <a:br>
                        <a:rPr lang="ru-RU" sz="18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2) обоснование (аргументы, доводы, доказательства, примеры);</a:t>
                      </a:r>
                      <a:br>
                        <a:rPr lang="ru-RU" sz="18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3) вывод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i="1" dirty="0">
                          <a:solidFill>
                            <a:srgbClr val="002060"/>
                          </a:solidFill>
                        </a:rPr>
                        <a:t>Разновидности рассуждения: </a:t>
                      </a:r>
                      <a:endParaRPr lang="ru-RU" sz="1800" i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800" dirty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1) рассуждение- доказательство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Почему так, а не иначе? </a:t>
                      </a: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/>
                      </a:r>
                      <a:br>
                        <a:rPr lang="ru-RU" sz="1800" dirty="0" smtClean="0">
                          <a:solidFill>
                            <a:srgbClr val="002060"/>
                          </a:solidFill>
                        </a:rPr>
                      </a:b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Что </a:t>
                      </a:r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из этого следует?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105726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 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>
                          <a:solidFill>
                            <a:srgbClr val="002060"/>
                          </a:solidFill>
                        </a:rPr>
                        <a:t>2) рассуждение- объяснение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Что это такое? (Толкование понятия, объяснение сути явления)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105726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 </a:t>
                      </a:r>
                    </a:p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      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3) рассуждение- размышление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solidFill>
                            <a:srgbClr val="002060"/>
                          </a:solidFill>
                        </a:rPr>
                        <a:t>Как быть? Что делать? (Раздумья над различными жизненными ситуациями)</a:t>
                      </a:r>
                    </a:p>
                  </a:txBody>
                  <a:tcPr marL="28181" marR="28181" marT="28181" marB="28181" anchor="ctr">
                    <a:cell3D prstMaterial="dkEdge">
                      <a:bevel/>
                      <a:lightRig rig="flood" dir="t"/>
                    </a:cell3D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27584" y="173831"/>
            <a:ext cx="7488832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Рассуждение - это </a:t>
            </a:r>
            <a:r>
              <a:rPr lang="ru-RU" sz="2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мысли о мире, а не сам мир </a:t>
            </a:r>
            <a:r>
              <a:rPr lang="ru-RU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 </a:t>
            </a:r>
          </a:p>
        </p:txBody>
      </p:sp>
    </p:spTree>
    <p:extLst>
      <p:ext uri="{BB962C8B-B14F-4D97-AF65-F5344CB8AC3E}">
        <p14:creationId xmlns="" xmlns:p14="http://schemas.microsoft.com/office/powerpoint/2010/main" val="19626277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84976" cy="720080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      Практическое задание на определение типа речи</a:t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ru-RU" sz="2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  </a:t>
            </a:r>
            <a:r>
              <a:rPr lang="ru-RU" sz="2000" b="1" i="1" dirty="0" smtClean="0">
                <a:latin typeface="+mn-lt"/>
              </a:rPr>
              <a:t>Определить </a:t>
            </a:r>
            <a:r>
              <a:rPr lang="ru-RU" sz="2000" b="1" i="1" dirty="0">
                <a:latin typeface="+mn-lt"/>
              </a:rPr>
              <a:t>тип речи, аргументировать свой ответ примерами из текста</a:t>
            </a:r>
            <a:endParaRPr lang="ru-RU" sz="2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517632" cy="541588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Текст </a:t>
            </a:r>
            <a:r>
              <a:rPr lang="ru-RU" b="1" dirty="0">
                <a:solidFill>
                  <a:srgbClr val="002060"/>
                </a:solidFill>
              </a:rPr>
              <a:t>№ 1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По </a:t>
            </a:r>
            <a:r>
              <a:rPr lang="ru-RU" dirty="0">
                <a:solidFill>
                  <a:srgbClr val="002060"/>
                </a:solidFill>
              </a:rPr>
              <a:t>стенам, около картины, лепилась в виде фестонов паутина, напитанная пылью; зеркала, вместо того, чтобы отражать предметы, могли бы служить скорее скрижалями для записывания на них, по пыли, каких-нибудь заметок на память. Ковры были в пятнах. На диване лежало забытое полотенце; на столе редкое утро не стояла не убранная от вчерашнего ужина тарелка с солонкой и с обглоданной косточкой.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Если </a:t>
            </a:r>
            <a:r>
              <a:rPr lang="ru-RU" dirty="0">
                <a:solidFill>
                  <a:srgbClr val="002060"/>
                </a:solidFill>
              </a:rPr>
              <a:t>бы не эта тарелка, да не прислоненная к постели только что выкуренная трубка, или не сам хозяин, лежащий на ней, то можно было подумать, что тут никто не живет, - так все запылилось, полиняло и вообще лишено было живых следов человеческого присутствия.</a:t>
            </a:r>
          </a:p>
          <a:p>
            <a:pPr marL="0" indent="0" algn="r">
              <a:buNone/>
            </a:pPr>
            <a:r>
              <a:rPr lang="ru-RU" dirty="0">
                <a:solidFill>
                  <a:srgbClr val="002060"/>
                </a:solidFill>
              </a:rPr>
              <a:t>(И</a:t>
            </a:r>
            <a:r>
              <a:rPr lang="ru-RU" dirty="0" smtClean="0">
                <a:solidFill>
                  <a:srgbClr val="002060"/>
                </a:solidFill>
              </a:rPr>
              <a:t>. А. Гончаров</a:t>
            </a:r>
            <a:r>
              <a:rPr lang="ru-RU" dirty="0">
                <a:solidFill>
                  <a:srgbClr val="002060"/>
                </a:solidFill>
              </a:rPr>
              <a:t>)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Текст </a:t>
            </a:r>
            <a:r>
              <a:rPr lang="ru-RU" b="1" dirty="0">
                <a:solidFill>
                  <a:srgbClr val="002060"/>
                </a:solidFill>
              </a:rPr>
              <a:t>№ 2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Однажды </a:t>
            </a:r>
            <a:r>
              <a:rPr lang="ru-RU" dirty="0" err="1">
                <a:solidFill>
                  <a:srgbClr val="002060"/>
                </a:solidFill>
              </a:rPr>
              <a:t>Забавину</a:t>
            </a:r>
            <a:r>
              <a:rPr lang="ru-RU" dirty="0">
                <a:solidFill>
                  <a:srgbClr val="002060"/>
                </a:solidFill>
              </a:rPr>
              <a:t> понадобилось послать телеграмму в Архангельск, и он пошел на метеостанцию, на которой, ему сказали, была рация. Станцию он отыскал без труда по высокой радиомачте, от которой во все стороны к земле были туго натянуты тросы.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    Поднявшись </a:t>
            </a:r>
            <a:r>
              <a:rPr lang="ru-RU" dirty="0">
                <a:solidFill>
                  <a:srgbClr val="002060"/>
                </a:solidFill>
              </a:rPr>
              <a:t>на крыльцо, </a:t>
            </a:r>
            <a:r>
              <a:rPr lang="ru-RU" dirty="0" err="1">
                <a:solidFill>
                  <a:srgbClr val="002060"/>
                </a:solidFill>
              </a:rPr>
              <a:t>Забавин</a:t>
            </a:r>
            <a:r>
              <a:rPr lang="ru-RU" dirty="0">
                <a:solidFill>
                  <a:srgbClr val="002060"/>
                </a:solidFill>
              </a:rPr>
              <a:t> постучал. Ему никто не ответил. Тогда он отворил дверь и вошел в дом. В комнате, в которую он попал, было еще три или четыре двери. Одна из них вдруг распахнулась, и выглянул паренек-радист. </a:t>
            </a:r>
            <a:r>
              <a:rPr lang="ru-RU" dirty="0" smtClean="0">
                <a:solidFill>
                  <a:srgbClr val="002060"/>
                </a:solidFill>
              </a:rPr>
              <a:t>   Увидев </a:t>
            </a:r>
            <a:r>
              <a:rPr lang="ru-RU" dirty="0" err="1">
                <a:solidFill>
                  <a:srgbClr val="002060"/>
                </a:solidFill>
              </a:rPr>
              <a:t>Забавина</a:t>
            </a:r>
            <a:r>
              <a:rPr lang="ru-RU" dirty="0">
                <a:solidFill>
                  <a:srgbClr val="002060"/>
                </a:solidFill>
              </a:rPr>
              <a:t>, он сделал подозрительное лицо.</a:t>
            </a: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539799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530" y="980728"/>
            <a:ext cx="846094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 задание на определение типа речи</a:t>
            </a:r>
            <a:b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i="1" dirty="0">
                <a:solidFill>
                  <a:srgbClr val="002060"/>
                </a:solidFill>
              </a:rPr>
              <a:t>Определить тип речи, аргументировать свой ответ примерами из текста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76872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   Текст№ 3 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Мало </a:t>
            </a:r>
            <a:r>
              <a:rPr lang="ru-RU" dirty="0">
                <a:solidFill>
                  <a:srgbClr val="002060"/>
                </a:solidFill>
              </a:rPr>
              <a:t>внимания обращает наш современник на родной язык: тот, как воздух, как вода, всюду, всегда с нами – и возникает иллюзия его </a:t>
            </a:r>
            <a:r>
              <a:rPr lang="ru-RU" dirty="0" err="1">
                <a:solidFill>
                  <a:srgbClr val="002060"/>
                </a:solidFill>
              </a:rPr>
              <a:t>малоценности</a:t>
            </a:r>
            <a:r>
              <a:rPr lang="ru-RU" dirty="0">
                <a:solidFill>
                  <a:srgbClr val="002060"/>
                </a:solidFill>
              </a:rPr>
              <a:t>. За что не платят рублей, то кажется дешевым. Забывают, что самый главный признак общности людей по-прежнему язык.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 Увы</a:t>
            </a:r>
            <a:r>
              <a:rPr lang="ru-RU" dirty="0">
                <a:solidFill>
                  <a:srgbClr val="002060"/>
                </a:solidFill>
              </a:rPr>
              <a:t>, мы не знаем родной язык – мы только им пользуемся. Говорим, как птицы поют, - естественно и свободно, как придется. Знать же язык, языком владеть – значит охватить сознанием не одну лишь пользу слов грамматики, но проникнуть в изначальную суть, в красоту и в высокую правду речи, понять до конца, не ощущением только, но и разумом, волей. Понять, что именно язык – начало всех начал, что, приступая к делу и совершая дело и подводя итог, мы осмысляем все это, словом передавая открытое для себя – другим.</a:t>
            </a:r>
          </a:p>
          <a:p>
            <a:pPr algn="r"/>
            <a:r>
              <a:rPr lang="ru-RU" dirty="0">
                <a:solidFill>
                  <a:srgbClr val="002060"/>
                </a:solidFill>
              </a:rPr>
              <a:t>(</a:t>
            </a:r>
            <a:r>
              <a:rPr lang="ru-RU" dirty="0" err="1">
                <a:solidFill>
                  <a:srgbClr val="002060"/>
                </a:solidFill>
              </a:rPr>
              <a:t>В.Коле</a:t>
            </a:r>
            <a:r>
              <a:rPr lang="ru-RU" dirty="0" err="1">
                <a:solidFill>
                  <a:schemeClr val="accent2">
                    <a:lumMod val="75000"/>
                  </a:schemeClr>
                </a:solidFill>
              </a:rPr>
              <a:t>сов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5719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76872"/>
            <a:ext cx="849694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Текст № 4</a:t>
            </a:r>
          </a:p>
          <a:p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  Однажды </a:t>
            </a:r>
            <a:r>
              <a:rPr lang="ru-RU" dirty="0">
                <a:solidFill>
                  <a:srgbClr val="002060"/>
                </a:solidFill>
              </a:rPr>
              <a:t>я как-то замешкался в поле. Дичи попадалось порядочно, и день вышел такой для охоты хороший - с самого утра тихий, серый, словно весь проникнутый </a:t>
            </a:r>
          </a:p>
          <a:p>
            <a:r>
              <a:rPr lang="ru-RU" dirty="0">
                <a:solidFill>
                  <a:srgbClr val="002060"/>
                </a:solidFill>
              </a:rPr>
              <a:t>вечером. Я забрел далеко, и уже совершенно стемнело, но луна взошла, а ночь, как говорится, давно стала на небе, когда я достиг знакомой усадьбы.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Я </a:t>
            </a:r>
            <a:r>
              <a:rPr lang="ru-RU" dirty="0">
                <a:solidFill>
                  <a:srgbClr val="002060"/>
                </a:solidFill>
              </a:rPr>
              <a:t>перешел через знакомую дорогу, пробрался сквозь запыленную крапиву и прислонился к палисаднику.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   Недвижно </a:t>
            </a:r>
            <a:r>
              <a:rPr lang="ru-RU" dirty="0">
                <a:solidFill>
                  <a:srgbClr val="002060"/>
                </a:solidFill>
              </a:rPr>
              <a:t>лежал передо мной небольшой сад, весь озаренный и как бы успокоенный серебристыми лучами луны, весь благовонный и влажный; разбитый по-старинному, он состоял из одной продолговатой поляны. Прямые дорожки сходились на самой ее середине в круглую клумбу, густо заросшую астрами, высокие липы окружали ее ровной каймой.</a:t>
            </a:r>
          </a:p>
          <a:p>
            <a:pPr algn="r"/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(И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 С. Тургенев</a:t>
            </a: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5556" y="836712"/>
            <a:ext cx="7992888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Практическое задание на определение типа речи</a:t>
            </a:r>
            <a:br>
              <a:rPr lang="ru-RU" sz="2400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i="1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b="1" i="1" dirty="0">
                <a:solidFill>
                  <a:schemeClr val="accent2">
                    <a:lumMod val="75000"/>
                  </a:schemeClr>
                </a:solidFill>
              </a:rPr>
              <a:t>Определить тип речи, аргументировать свой ответ примерами из текста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845694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048380"/>
            <a:ext cx="5112568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Проверь себя!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1844824"/>
            <a:ext cx="5760640" cy="3108543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Тип речи:</a:t>
            </a:r>
          </a:p>
          <a:p>
            <a:pPr algn="ctr"/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Текст № 1 – описание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Текст № 2 – повествование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Текст № 3 -  рассуждение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Текст № 4 -  повествование </a:t>
            </a:r>
          </a:p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с элементами описания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829367"/>
            <a:ext cx="2618132" cy="42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Овальная выноска 1"/>
          <p:cNvSpPr/>
          <p:nvPr/>
        </p:nvSpPr>
        <p:spPr>
          <a:xfrm>
            <a:off x="6444208" y="1340768"/>
            <a:ext cx="2339752" cy="1296144"/>
          </a:xfrm>
          <a:prstGeom prst="wedgeEllipseCallout">
            <a:avLst>
              <a:gd name="adj1" fmla="val 28029"/>
              <a:gd name="adj2" fmla="val 79698"/>
            </a:avLst>
          </a:prstGeom>
          <a:solidFill>
            <a:schemeClr val="bg2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Успехов в учёбе!</a:t>
            </a:r>
            <a:endParaRPr lang="ru-RU" sz="24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4605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3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10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90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5" presetClass="exit" presetSubtype="0" repeatCount="indefinite" fill="hold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46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764704"/>
            <a:ext cx="5184576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СТИЛИ РЕЧИ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1700808"/>
            <a:ext cx="5184576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Книжные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5400000" flipV="1">
            <a:off x="-864604" y="4246360"/>
            <a:ext cx="3312368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Разговорный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5400000" flipV="1">
            <a:off x="1637196" y="4245921"/>
            <a:ext cx="3312368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Научный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5400000" flipV="1">
            <a:off x="3203848" y="4059045"/>
            <a:ext cx="3312368" cy="86409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Официально-деловой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5400000" flipV="1">
            <a:off x="4764418" y="4239065"/>
            <a:ext cx="3312368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Публицистический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 flipV="1">
            <a:off x="6295191" y="4252777"/>
            <a:ext cx="3312368" cy="50405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Художественный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770021" y="1292312"/>
            <a:ext cx="3261919" cy="1499014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031940" y="1286236"/>
            <a:ext cx="2808312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H="1">
            <a:off x="3419872" y="2204864"/>
            <a:ext cx="2232248" cy="58646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3" idx="2"/>
          </p:cNvCxnSpPr>
          <p:nvPr/>
        </p:nvCxnSpPr>
        <p:spPr>
          <a:xfrm flipH="1">
            <a:off x="4932040" y="2204864"/>
            <a:ext cx="720080" cy="58646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3" idx="2"/>
          </p:cNvCxnSpPr>
          <p:nvPr/>
        </p:nvCxnSpPr>
        <p:spPr>
          <a:xfrm>
            <a:off x="5652120" y="2204864"/>
            <a:ext cx="768482" cy="58646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3" idx="2"/>
          </p:cNvCxnSpPr>
          <p:nvPr/>
        </p:nvCxnSpPr>
        <p:spPr>
          <a:xfrm>
            <a:off x="5652120" y="2204864"/>
            <a:ext cx="2299255" cy="586462"/>
          </a:xfrm>
          <a:prstGeom prst="straightConnector1">
            <a:avLst/>
          </a:prstGeom>
          <a:ln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7546963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Выбор стиля речи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5" y="908720"/>
            <a:ext cx="8229600" cy="51278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зависит от</a:t>
            </a:r>
          </a:p>
          <a:p>
            <a:pPr marL="0" indent="0">
              <a:buNone/>
            </a:pPr>
            <a:r>
              <a:rPr lang="ru-RU" sz="36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РЕЧЕВОЙ СИТУАЦИИ,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0070C0"/>
                </a:solidFill>
              </a:rPr>
              <a:t>т.е. от того</a:t>
            </a:r>
          </a:p>
          <a:p>
            <a:pPr>
              <a:buFontTx/>
              <a:buChar char="-"/>
            </a:pPr>
            <a:r>
              <a:rPr lang="ru-RU" sz="3600" b="1" u="sng" dirty="0">
                <a:solidFill>
                  <a:srgbClr val="0070C0"/>
                </a:solidFill>
              </a:rPr>
              <a:t>с</a:t>
            </a:r>
            <a:r>
              <a:rPr lang="ru-RU" sz="3600" b="1" u="sng" dirty="0" smtClean="0">
                <a:solidFill>
                  <a:srgbClr val="0070C0"/>
                </a:solidFill>
              </a:rPr>
              <a:t> кем </a:t>
            </a:r>
            <a:r>
              <a:rPr lang="ru-RU" sz="3600" dirty="0" smtClean="0">
                <a:solidFill>
                  <a:srgbClr val="0070C0"/>
                </a:solidFill>
              </a:rPr>
              <a:t>мы говорим,</a:t>
            </a:r>
          </a:p>
          <a:p>
            <a:pPr>
              <a:buFontTx/>
              <a:buChar char="-"/>
            </a:pPr>
            <a:r>
              <a:rPr lang="ru-RU" sz="3600" b="1" u="sng" dirty="0" smtClean="0">
                <a:solidFill>
                  <a:srgbClr val="0070C0"/>
                </a:solidFill>
              </a:rPr>
              <a:t>где</a:t>
            </a:r>
            <a:r>
              <a:rPr lang="ru-RU" sz="3600" b="1" dirty="0" smtClean="0">
                <a:solidFill>
                  <a:srgbClr val="0070C0"/>
                </a:solidFill>
              </a:rPr>
              <a:t> </a:t>
            </a:r>
            <a:r>
              <a:rPr lang="ru-RU" sz="3600" dirty="0" smtClean="0">
                <a:solidFill>
                  <a:srgbClr val="0070C0"/>
                </a:solidFill>
              </a:rPr>
              <a:t>мы говорим,</a:t>
            </a:r>
          </a:p>
          <a:p>
            <a:pPr>
              <a:buFontTx/>
              <a:buChar char="-"/>
            </a:pPr>
            <a:r>
              <a:rPr lang="ru-RU" sz="3600" b="1" u="sng" dirty="0" smtClean="0">
                <a:solidFill>
                  <a:srgbClr val="0070C0"/>
                </a:solidFill>
              </a:rPr>
              <a:t>зачем</a:t>
            </a:r>
            <a:r>
              <a:rPr lang="ru-RU" sz="3600" dirty="0" smtClean="0">
                <a:solidFill>
                  <a:srgbClr val="0070C0"/>
                </a:solidFill>
              </a:rPr>
              <a:t> мы говорим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601" y="1772816"/>
            <a:ext cx="4533900" cy="4819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5" y="4581128"/>
            <a:ext cx="1474777" cy="21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0501666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648072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1. 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Разговорный стиль речи</a:t>
            </a:r>
            <a:endParaRPr lang="ru-RU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714761543"/>
              </p:ext>
            </p:extLst>
          </p:nvPr>
        </p:nvGraphicFramePr>
        <p:xfrm>
          <a:off x="107504" y="1196752"/>
          <a:ext cx="8928992" cy="5899842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088232"/>
                <a:gridCol w="1944216"/>
                <a:gridCol w="2520280"/>
                <a:gridCol w="2376264"/>
              </a:tblGrid>
              <a:tr h="87064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Характеристика высказывания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4601965"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v"/>
                      </a:pPr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Общение в неофициальной обстановке (в кругу семьи, друзей);</a:t>
                      </a:r>
                    </a:p>
                    <a:p>
                      <a:pPr marL="182563" indent="-182563">
                        <a:buFont typeface="Wingdings" pitchFamily="2" charset="2"/>
                        <a:buChar char="v"/>
                      </a:pPr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диалоги;</a:t>
                      </a:r>
                    </a:p>
                    <a:p>
                      <a:pPr marL="182563" indent="-182563">
                        <a:buFont typeface="Wingdings" pitchFamily="2" charset="2"/>
                        <a:buChar char="v"/>
                      </a:pPr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дружеские послания,</a:t>
                      </a:r>
                      <a:r>
                        <a:rPr lang="ru-RU" i="1" baseline="0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письма, беседы;</a:t>
                      </a:r>
                    </a:p>
                    <a:p>
                      <a:pPr marL="182563" indent="-182563">
                        <a:buFont typeface="Wingdings" pitchFamily="2" charset="2"/>
                        <a:buChar char="v"/>
                      </a:pPr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социальные сети, блоги</a:t>
                      </a:r>
                      <a:r>
                        <a:rPr lang="ru-RU" i="1" baseline="0" dirty="0" smtClean="0">
                          <a:solidFill>
                            <a:srgbClr val="002060"/>
                          </a:solidFill>
                        </a:rPr>
                        <a:t> в сети Интернет</a:t>
                      </a:r>
                      <a:endParaRPr lang="ru-RU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Обмен </a:t>
                      </a:r>
                      <a:r>
                        <a:rPr lang="ru-RU" i="1" dirty="0" err="1" smtClean="0">
                          <a:solidFill>
                            <a:srgbClr val="002060"/>
                          </a:solidFill>
                        </a:rPr>
                        <a:t>впечатлени-ями</a:t>
                      </a:r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, мыслями с близкими или хорошо знакомыми людьми</a:t>
                      </a:r>
                      <a:endParaRPr lang="ru-RU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Непринуждённая (без предварительного обдумывания и отбора языковых средств)   речь,</a:t>
                      </a:r>
                    </a:p>
                    <a:p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эмоциональность, непосредственность высказываний</a:t>
                      </a:r>
                    </a:p>
                    <a:p>
                      <a:endParaRPr lang="ru-RU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Эмоциональная выразительная разговорная лексика,</a:t>
                      </a:r>
                    </a:p>
                    <a:p>
                      <a:r>
                        <a:rPr lang="ru-RU" i="1" dirty="0" smtClean="0">
                          <a:solidFill>
                            <a:srgbClr val="002060"/>
                          </a:solidFill>
                        </a:rPr>
                        <a:t>слова с суффиксами субъективной оценки, просторечия, вводные конструкции, неполные предложения, междометия, обращения, модальные частицы, повторы, инверсии…</a:t>
                      </a:r>
                      <a:endParaRPr lang="ru-RU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766515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2. </a:t>
            </a:r>
            <a:r>
              <a:rPr lang="ru-RU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Научный </a:t>
            </a:r>
            <a:r>
              <a:rPr lang="ru-RU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стиль речи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35698930"/>
              </p:ext>
            </p:extLst>
          </p:nvPr>
        </p:nvGraphicFramePr>
        <p:xfrm>
          <a:off x="107504" y="1052736"/>
          <a:ext cx="9001000" cy="567936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016224"/>
                <a:gridCol w="2160240"/>
                <a:gridCol w="2232248"/>
                <a:gridCol w="2592288"/>
              </a:tblGrid>
              <a:tr h="1198803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Характеристика высказывания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694544"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Изложение научной информации;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научные труды, выступления, доклады, лекции;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статьи и книги на научные темы;</a:t>
                      </a:r>
                    </a:p>
                    <a:p>
                      <a:pPr marL="285750" indent="-285750"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учебники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Сообщение сведений, имеющих научное значение;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объяснение причин явлений, разъяснение достижений науки и техники, сообщение о них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Точность, логичность, доказательность;</a:t>
                      </a:r>
                    </a:p>
                    <a:p>
                      <a:pPr marL="182563" indent="-182563">
                        <a:buFont typeface="Wingdings" pitchFamily="2" charset="2"/>
                        <a:buChar char="Ø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отсутствие эмоциональности (бесстрастность,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сухость 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речи)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Книжная и специальная лексика, научные термины; слова категории состояния,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глагольные формы множественного числа, деепричастия и причастия; прямой порядок слов, осложнённые простые предложения; вводные слова, указывающие на порядок оформления мыслей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658252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79208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3. </a:t>
            </a:r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Официально-деловой </a:t>
            </a:r>
            <a:r>
              <a:rPr lang="ru-RU" sz="4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стиль речи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88421366"/>
              </p:ext>
            </p:extLst>
          </p:nvPr>
        </p:nvGraphicFramePr>
        <p:xfrm>
          <a:off x="35496" y="1052736"/>
          <a:ext cx="9001000" cy="513072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250250"/>
                <a:gridCol w="1494166"/>
                <a:gridCol w="2304256"/>
                <a:gridCol w="2952328"/>
              </a:tblGrid>
              <a:tr h="1198803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Характеристика высказывания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694544">
                <a:tc>
                  <a:txBody>
                    <a:bodyPr/>
                    <a:lstStyle/>
                    <a:p>
                      <a:pPr marL="176213" indent="-176213">
                        <a:buFont typeface="Wingdings" pitchFamily="2" charset="2"/>
                        <a:buChar char="§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Точная передача деловой информации;</a:t>
                      </a:r>
                    </a:p>
                    <a:p>
                      <a:pPr marL="176213" indent="-176213">
                        <a:buFont typeface="Wingdings" pitchFamily="2" charset="2"/>
                        <a:buChar char="§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деловые бумаги (объявления, заявления, отчёты, справки, расписки, инструкции, договоры, законы, указания, приказы, предписания…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Сообщение сведений, имеющих деловое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информаци-онное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значение 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88900" indent="-88900">
                        <a:buFont typeface="Wingdings" pitchFamily="2" charset="2"/>
                        <a:buChar char="§"/>
                        <a:tabLst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Строгость;</a:t>
                      </a:r>
                    </a:p>
                    <a:p>
                      <a:pPr marL="88900" indent="-88900">
                        <a:buFont typeface="Wingdings" pitchFamily="2" charset="2"/>
                        <a:buChar char="§"/>
                        <a:tabLst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точность;</a:t>
                      </a:r>
                    </a:p>
                    <a:p>
                      <a:pPr marL="88900" indent="-88900">
                        <a:buFont typeface="Wingdings" pitchFamily="2" charset="2"/>
                        <a:buChar char="§"/>
                        <a:tabLst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официальность;</a:t>
                      </a:r>
                    </a:p>
                    <a:p>
                      <a:pPr marL="88900" indent="-88900">
                        <a:buFont typeface="Wingdings" pitchFamily="2" charset="2"/>
                        <a:buChar char="§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отсутствие эмоций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Использование штампов специальной деловой лексики; прямой порядок слов; преобладание существительных, в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т.ч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. отглагольных, глаголов в повелительном наклонении, производных предлогов , ПП и СП с обособленными членами, СПП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с придаточными условия, присоединительными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8225162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6" y="260648"/>
            <a:ext cx="9108504" cy="720080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 </a:t>
            </a:r>
            <a:r>
              <a:rPr lang="ru-RU" sz="44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Публицистический стиль </a:t>
            </a:r>
            <a:r>
              <a:rPr lang="ru-RU" sz="4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речи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26872484"/>
              </p:ext>
            </p:extLst>
          </p:nvPr>
        </p:nvGraphicFramePr>
        <p:xfrm>
          <a:off x="71500" y="1052736"/>
          <a:ext cx="9001000" cy="566928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250250"/>
                <a:gridCol w="1356144"/>
                <a:gridCol w="2188238"/>
                <a:gridCol w="320636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Характеристика высказывания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Воздействие, агитация и пропаганда;</a:t>
                      </a:r>
                    </a:p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выступления, доклады, лекции, диспуты, статьи на общественно-политические темы (газеты, журналы, радио, телевидение,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профессиональ-ные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порталы, сайты  сети Интернет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и т.п.)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Передача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информа-ции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об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актуаль-ных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вопросах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современ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-ной жизни с целью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воздейст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-вия на людей,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формиро-вание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обще-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ственного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мнения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Призывность;</a:t>
                      </a:r>
                    </a:p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страстность;</a:t>
                      </a:r>
                    </a:p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выражение своего отношения к предмету речи;</a:t>
                      </a:r>
                    </a:p>
                    <a:p>
                      <a:pPr marL="176213" indent="-176213">
                        <a:buFont typeface="Wingdings" pitchFamily="2" charset="2"/>
                        <a:buChar char="q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лаконичность при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информацион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-ной насыщенности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88900" indent="-88900">
                        <a:buFont typeface="Wingdings" pitchFamily="2" charset="2"/>
                        <a:buChar char="q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Использование различных лексических пластов, в 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т.ч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. лексики общественно-политической и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экспрессивно окрашенной, фразеологизмов, пословиц и поговорок;</a:t>
                      </a:r>
                    </a:p>
                    <a:p>
                      <a:pPr marL="88900" indent="-88900">
                        <a:buFont typeface="Wingdings" pitchFamily="2" charset="2"/>
                        <a:buChar char="q"/>
                      </a:pP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изобразительно-выразительные средства языка (эпитеты, метафоры, сравнения, инверсии…);</a:t>
                      </a:r>
                    </a:p>
                    <a:p>
                      <a:pPr marL="88900" indent="-88900">
                        <a:buFont typeface="Wingdings" pitchFamily="2" charset="2"/>
                        <a:buChar char="q"/>
                      </a:pP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простые (полные и неполные) короткие предложения;</a:t>
                      </a:r>
                    </a:p>
                    <a:p>
                      <a:pPr marL="88900" indent="-88900">
                        <a:buFont typeface="Wingdings" pitchFamily="2" charset="2"/>
                        <a:buChar char="q"/>
                      </a:pP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риторические вопросы, обращения</a:t>
                      </a:r>
                    </a:p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895189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708688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5. </a:t>
            </a:r>
            <a:r>
              <a:rPr lang="ru-RU" sz="4000" b="1" spc="50" dirty="0" smtClean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Стиль художественной литературы</a:t>
            </a:r>
            <a:endParaRPr lang="ru-RU" sz="4000" b="1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425226576"/>
              </p:ext>
            </p:extLst>
          </p:nvPr>
        </p:nvGraphicFramePr>
        <p:xfrm>
          <a:off x="107504" y="1268760"/>
          <a:ext cx="8964488" cy="457200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152630"/>
                <a:gridCol w="1843306"/>
                <a:gridCol w="1944216"/>
                <a:gridCol w="30243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Функция, сфера</a:t>
                      </a:r>
                      <a:r>
                        <a:rPr lang="en-US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применения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Задачи речи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err="1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Характерис</a:t>
                      </a:r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-тика высказывания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i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Языковые</a:t>
                      </a:r>
                      <a:r>
                        <a:rPr lang="ru-RU" i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средства</a:t>
                      </a:r>
                      <a:endParaRPr lang="ru-RU" i="1" dirty="0">
                        <a:solidFill>
                          <a:schemeClr val="accent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>
                    <a:cell3D prstMaterial="dkEdge">
                      <a:bevel/>
                      <a:lightRig rig="flood" dir="t"/>
                    </a:cell3D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Художественное воздействие (создание образа);</a:t>
                      </a:r>
                    </a:p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художественные произведения (рассказы, повести, романы, пьесы и пр.)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Воздействие на читателя (слушателя) путём словесного художествен-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ного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 изображения жизни;</a:t>
                      </a:r>
                    </a:p>
                    <a:p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передача отношения к окружающему миру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Образность;</a:t>
                      </a:r>
                    </a:p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выразитель-</a:t>
                      </a:r>
                      <a:r>
                        <a:rPr lang="ru-RU" dirty="0" err="1" smtClean="0">
                          <a:solidFill>
                            <a:srgbClr val="002060"/>
                          </a:solidFill>
                        </a:rPr>
                        <a:t>ность</a:t>
                      </a: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;</a:t>
                      </a:r>
                    </a:p>
                    <a:p>
                      <a:pPr marL="182563" indent="-182563">
                        <a:buFont typeface="Wingdings" pitchFamily="2" charset="2"/>
                        <a:buChar char="ü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оценочный характер речи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  <a:tc>
                  <a:txBody>
                    <a:bodyPr/>
                    <a:lstStyle/>
                    <a:p>
                      <a:pPr marL="0" indent="182563">
                        <a:buFont typeface="Wingdings" pitchFamily="2" charset="2"/>
                        <a:buChar char="ü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Сочетание особенностей различных стилей;</a:t>
                      </a:r>
                    </a:p>
                    <a:p>
                      <a:pPr marL="0" indent="0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широкое использование изобразительно-выразительных средств языка;</a:t>
                      </a:r>
                    </a:p>
                    <a:p>
                      <a:pPr marL="0" indent="182563">
                        <a:buFont typeface="Wingdings" pitchFamily="2" charset="2"/>
                        <a:buChar char="ü"/>
                      </a:pPr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привлечение лексических и синтаксических средств других стилей речи для</a:t>
                      </a:r>
                      <a:r>
                        <a:rPr lang="ru-RU" baseline="0" dirty="0" smtClean="0">
                          <a:solidFill>
                            <a:srgbClr val="002060"/>
                          </a:solidFill>
                        </a:rPr>
                        <a:t> усиления выразительности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cell3D prstMaterial="dkEdge">
                      <a:bevel/>
                      <a:lightRig rig="flood" dir="t"/>
                    </a:cell3D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5034851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80075" y="512676"/>
            <a:ext cx="5184576" cy="684076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ТИПЫ РЕЧИ</a:t>
            </a:r>
            <a:endParaRPr lang="ru-RU" sz="32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44824"/>
            <a:ext cx="2520000" cy="720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Повествование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300472" y="1844824"/>
            <a:ext cx="2520280" cy="720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Рассуждение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357554" y="1785926"/>
            <a:ext cx="2520000" cy="720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Описание</a:t>
            </a:r>
            <a:endParaRPr lang="ru-RU" sz="2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1511520" y="1196752"/>
            <a:ext cx="3060843" cy="538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572363" y="1196752"/>
            <a:ext cx="0" cy="538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4572643" y="1196752"/>
            <a:ext cx="2987969" cy="5388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321515" y="3086788"/>
            <a:ext cx="2520000" cy="2952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Above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Последовательные, сменяющие друг друга действия</a:t>
            </a:r>
          </a:p>
          <a:p>
            <a:pPr algn="ctr"/>
            <a:endParaRPr lang="ru-RU" i="1" dirty="0" smtClean="0">
              <a:solidFill>
                <a:srgbClr val="002060"/>
              </a:solidFill>
            </a:endParaRP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Вопрос: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что происходит?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Части речи</a:t>
            </a:r>
            <a:r>
              <a:rPr lang="ru-RU" dirty="0" smtClean="0">
                <a:solidFill>
                  <a:srgbClr val="002060"/>
                </a:solidFill>
              </a:rPr>
              <a:t>: глагол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312643" y="3068960"/>
            <a:ext cx="2520000" cy="2952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Above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Одновременные признаки предмета, места, человека, состояния окружающей среды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Вопрос:</a:t>
            </a:r>
            <a:r>
              <a:rPr lang="ru-RU" dirty="0" smtClean="0">
                <a:solidFill>
                  <a:srgbClr val="002060"/>
                </a:solidFill>
              </a:rPr>
              <a:t> какой?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Части речи: </a:t>
            </a:r>
            <a:r>
              <a:rPr lang="ru-RU" dirty="0" smtClean="0">
                <a:solidFill>
                  <a:srgbClr val="002060"/>
                </a:solidFill>
              </a:rPr>
              <a:t>прилагательное, наречие, слова категории состояния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300752" y="3068960"/>
            <a:ext cx="2520000" cy="2952000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perspectiveAbove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Рассуждать – значит ДОКАЗЫВАТЬ, говорить о причинах свойств, явлений.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Вопрос: </a:t>
            </a:r>
            <a:r>
              <a:rPr lang="ru-RU" dirty="0" smtClean="0">
                <a:solidFill>
                  <a:srgbClr val="002060"/>
                </a:solidFill>
              </a:rPr>
              <a:t>почему?</a:t>
            </a:r>
          </a:p>
          <a:p>
            <a:pPr algn="ctr"/>
            <a:r>
              <a:rPr lang="ru-RU" i="1" dirty="0" smtClean="0">
                <a:solidFill>
                  <a:srgbClr val="002060"/>
                </a:solidFill>
              </a:rPr>
              <a:t>Схема рассуждения: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</a:rPr>
              <a:t>тезис;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</a:rPr>
              <a:t>аргументы (доказательства + примеры);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i="1" dirty="0" smtClean="0">
                <a:solidFill>
                  <a:srgbClr val="002060"/>
                </a:solidFill>
              </a:rPr>
              <a:t>вывод 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1367504" y="2693891"/>
            <a:ext cx="288032" cy="360040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428627" y="2641722"/>
            <a:ext cx="288032" cy="360040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7416736" y="2638651"/>
            <a:ext cx="288032" cy="360040"/>
          </a:xfrm>
          <a:prstGeom prst="downArrow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962199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275</TotalTime>
  <Words>1696</Words>
  <Application>Microsoft Office PowerPoint</Application>
  <PresentationFormat>Экран (4:3)</PresentationFormat>
  <Paragraphs>188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Типы и стили речи</vt:lpstr>
      <vt:lpstr>Слайд 2</vt:lpstr>
      <vt:lpstr>Выбор стиля речи</vt:lpstr>
      <vt:lpstr>1. Разговорный стиль речи</vt:lpstr>
      <vt:lpstr>2. Научный стиль речи</vt:lpstr>
      <vt:lpstr>3. Официально-деловой стиль речи</vt:lpstr>
      <vt:lpstr>4. Публицистический стиль речи</vt:lpstr>
      <vt:lpstr>5. Стиль художественной литературы</vt:lpstr>
      <vt:lpstr>Слайд 9</vt:lpstr>
      <vt:lpstr>Слайд 10</vt:lpstr>
      <vt:lpstr>Слайд 11</vt:lpstr>
      <vt:lpstr>ОПИСАНИЕ</vt:lpstr>
      <vt:lpstr>Слайд 13</vt:lpstr>
      <vt:lpstr>Слайд 14</vt:lpstr>
      <vt:lpstr>Слайд 15</vt:lpstr>
      <vt:lpstr>         Практическое задание на определение типа речи    Определить тип речи, аргументировать свой ответ примерами из текста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Типы речи</dc:title>
  <dc:creator>Ирина Николаевна</dc:creator>
  <cp:lastModifiedBy>ппэ93</cp:lastModifiedBy>
  <cp:revision>36</cp:revision>
  <dcterms:created xsi:type="dcterms:W3CDTF">2013-01-11T08:04:45Z</dcterms:created>
  <dcterms:modified xsi:type="dcterms:W3CDTF">2023-01-25T06:56:21Z</dcterms:modified>
</cp:coreProperties>
</file>