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9" r:id="rId2"/>
    <p:sldId id="283" r:id="rId3"/>
    <p:sldId id="284" r:id="rId4"/>
    <p:sldId id="274" r:id="rId5"/>
    <p:sldId id="285" r:id="rId6"/>
    <p:sldId id="263" r:id="rId7"/>
    <p:sldId id="275" r:id="rId8"/>
    <p:sldId id="264" r:id="rId9"/>
    <p:sldId id="270" r:id="rId10"/>
    <p:sldId id="261" r:id="rId11"/>
    <p:sldId id="265" r:id="rId12"/>
    <p:sldId id="266" r:id="rId13"/>
    <p:sldId id="276" r:id="rId14"/>
    <p:sldId id="281" r:id="rId15"/>
    <p:sldId id="271" r:id="rId16"/>
    <p:sldId id="267" r:id="rId17"/>
    <p:sldId id="268" r:id="rId18"/>
    <p:sldId id="272" r:id="rId19"/>
    <p:sldId id="277" r:id="rId20"/>
    <p:sldId id="278" r:id="rId21"/>
    <p:sldId id="279" r:id="rId22"/>
    <p:sldId id="286" r:id="rId23"/>
    <p:sldId id="287" r:id="rId24"/>
    <p:sldId id="25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вгения" initials="Е" lastIdx="1" clrIdx="0">
    <p:extLst>
      <p:ext uri="{19B8F6BF-5375-455C-9EA6-DF929625EA0E}">
        <p15:presenceInfo xmlns:p15="http://schemas.microsoft.com/office/powerpoint/2012/main" userId="Евгени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00FF"/>
    <a:srgbClr val="260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69" autoAdjust="0"/>
    <p:restoredTop sz="91982" autoAdjust="0"/>
  </p:normalViewPr>
  <p:slideViewPr>
    <p:cSldViewPr>
      <p:cViewPr varScale="1">
        <p:scale>
          <a:sx n="55" d="100"/>
          <a:sy n="55" d="100"/>
        </p:scale>
        <p:origin x="163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97843-0296-4588-B5B6-FE32F451BE6D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1C2AF-E16B-42E1-8C1D-84B505D46A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249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1C2AF-E16B-42E1-8C1D-84B505D46AE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750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ас\Desktop\Снова в школу. Банеры вертикальные и горизонтальные, колокольчик школьный\sdrty.png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-99392"/>
            <a:ext cx="9144000" cy="28083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583950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chemeClr val="accent5">
                <a:lumMod val="75000"/>
                <a:alpha val="7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antalpiti.ru/oformlenie/kartinki/snova-v-shkol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2714620"/>
            <a:ext cx="9144000" cy="414338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Страна порядка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578" name="Picture 2" descr="http://s56.radikal.ru/i154/1208/54/4cff2813ca0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496"/>
            <a:ext cx="1500166" cy="1428736"/>
          </a:xfrm>
          <a:prstGeom prst="rect">
            <a:avLst/>
          </a:prstGeom>
          <a:noFill/>
        </p:spPr>
      </p:pic>
      <p:pic>
        <p:nvPicPr>
          <p:cNvPr id="24580" name="Picture 4" descr="http://s018.radikal.ru/i509/1208/a9/2f82602c1ff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5357826"/>
            <a:ext cx="6381763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ЭТИКЕТ\ш стол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3491533" cy="3965477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Консультации медсестры Детский сад 20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500450"/>
            <a:ext cx="3347864" cy="43575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6281" y="1412776"/>
            <a:ext cx="43577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СТОЛОВАЯ</a:t>
            </a:r>
            <a:endParaRPr lang="ru-RU" sz="5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64" y="1902797"/>
            <a:ext cx="8715436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</a:t>
            </a:r>
            <a:r>
              <a:rPr lang="ru-RU" sz="32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столовой есть закон такой – руки мой перед едой!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Очень пища хороша – кушай пищу не спеша!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будешь всё съедать – шанс учиться есть на «5»!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поел? Чиста тарелка? Отнеси её </a:t>
            </a:r>
            <a:r>
              <a:rPr lang="ru-RU" sz="32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скорей-ка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Уходя, скажи «спасибо!» тем,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стол накрыл красиво!</a:t>
            </a:r>
            <a:endParaRPr lang="ru-RU" sz="3200" b="1" cap="none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943307"/>
            <a:ext cx="839832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хочешь умным стать,</a:t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Нужно много книг читать.</a:t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 найти все книги века,</a:t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Приходи в...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19877" y="5497852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библиотеку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Включатель фонарей заднего хода Transit. Электрика - Страница 2 Клуб любителей микроавтобусов и минивэнов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71151"/>
            <a:ext cx="6286544" cy="2927526"/>
          </a:xfrm>
          <a:prstGeom prst="rect">
            <a:avLst/>
          </a:prstGeom>
          <a:noFill/>
        </p:spPr>
      </p:pic>
      <p:pic>
        <p:nvPicPr>
          <p:cNvPr id="32772" name="Picture 4" descr="Да-да, а я бы с удовольствием купила книгу. - 28 Февраля 201…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86250" cy="3009900"/>
          </a:xfrm>
          <a:prstGeom prst="rect">
            <a:avLst/>
          </a:prstGeom>
          <a:noFill/>
        </p:spPr>
      </p:pic>
      <p:pic>
        <p:nvPicPr>
          <p:cNvPr id="12290" name="Picture 2" descr="http://s006.radikal.ru/i215/1208/49/6dfdc5a2c1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82637">
            <a:off x="-6255" y="5071542"/>
            <a:ext cx="1928794" cy="2074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Прямоугольник 1"/>
          <p:cNvSpPr/>
          <p:nvPr/>
        </p:nvSpPr>
        <p:spPr>
          <a:xfrm flipH="1">
            <a:off x="7358082" y="1428736"/>
            <a:ext cx="214314" cy="923330"/>
          </a:xfrm>
          <a:prstGeom prst="rect">
            <a:avLst/>
          </a:prstGeom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7890" name="Picture 2" descr="КЫЗЫЛОРДИНСКАЯ ОБЛАСТНАЯ УНИВЕРСАЛЬНАЯ НАУЧНАЯ БИБЛИОТЕКА им. А. ТАЖИБАЕВА - Новост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9958" y="1890401"/>
            <a:ext cx="4876594" cy="472880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Прямоугольник 3"/>
          <p:cNvSpPr/>
          <p:nvPr/>
        </p:nvSpPr>
        <p:spPr>
          <a:xfrm>
            <a:off x="4500562" y="0"/>
            <a:ext cx="44291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БИБЛИОТЕКА</a:t>
            </a:r>
            <a:endParaRPr lang="ru-RU" sz="5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russianshanghai.com/wp-content/uploads/2010/08/smeshariki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42852"/>
            <a:ext cx="8929718" cy="6624008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>
              <a:defRPr/>
            </a:pPr>
            <a:r>
              <a:rPr lang="ru-RU" sz="2900" b="1" u="sng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Правила поведения в библиотеке</a:t>
            </a:r>
            <a:r>
              <a:rPr lang="ru-RU" sz="2900" u="sng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.</a:t>
            </a:r>
            <a:endParaRPr lang="ru-RU" sz="2900" u="sng" dirty="0">
              <a:solidFill>
                <a:srgbClr val="C00000"/>
              </a:solidFill>
              <a:latin typeface="+mj-lt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latin typeface="+mj-lt"/>
                <a:cs typeface="Times New Roman" pitchFamily="18" charset="0"/>
              </a:rPr>
              <a:t>1.</a:t>
            </a:r>
            <a:r>
              <a:rPr lang="ru-RU" sz="32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В</a:t>
            </a:r>
            <a:r>
              <a:rPr lang="ru-RU" sz="3200" b="1" dirty="0">
                <a:latin typeface="+mj-lt"/>
                <a:cs typeface="Times New Roman" pitchFamily="18" charset="0"/>
              </a:rPr>
              <a:t> библиотеке соблюдай порядок, веди себя </a:t>
            </a:r>
            <a:r>
              <a:rPr lang="ru-RU" sz="32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ТИХО</a:t>
            </a:r>
            <a:r>
              <a:rPr lang="ru-RU" sz="3200" b="1" dirty="0">
                <a:latin typeface="+mj-lt"/>
                <a:cs typeface="Times New Roman" pitchFamily="18" charset="0"/>
              </a:rPr>
              <a:t>.    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Громко </a:t>
            </a:r>
            <a:r>
              <a:rPr lang="ru-RU" sz="3200" b="1" dirty="0">
                <a:latin typeface="+mj-lt"/>
                <a:cs typeface="Times New Roman" pitchFamily="18" charset="0"/>
              </a:rPr>
              <a:t>не 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разговаривай.</a:t>
            </a:r>
            <a:endParaRPr lang="ru-RU" sz="3200" b="1" dirty="0">
              <a:latin typeface="+mj-lt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latin typeface="+mj-lt"/>
                <a:cs typeface="Times New Roman" pitchFamily="18" charset="0"/>
              </a:rPr>
              <a:t>2.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В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ойдя , поздоровайся с библиотекарем, а получив книгу, обязательно скажи   </a:t>
            </a: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latin typeface="+mj-lt"/>
                <a:cs typeface="Times New Roman" pitchFamily="18" charset="0"/>
              </a:rPr>
              <a:t>         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СПАСИБО.</a:t>
            </a: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latin typeface="+mj-lt"/>
                <a:cs typeface="Times New Roman" pitchFamily="18" charset="0"/>
              </a:rPr>
              <a:t>3</a:t>
            </a:r>
            <a:r>
              <a:rPr lang="ru-RU" sz="3200" b="1" dirty="0">
                <a:latin typeface="+mj-lt"/>
                <a:cs typeface="Times New Roman" pitchFamily="18" charset="0"/>
              </a:rPr>
              <a:t>. </a:t>
            </a:r>
            <a:r>
              <a:rPr lang="ru-RU" sz="32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К</a:t>
            </a:r>
            <a:r>
              <a:rPr lang="ru-RU" sz="3200" b="1" dirty="0">
                <a:latin typeface="+mj-lt"/>
                <a:cs typeface="Times New Roman" pitchFamily="18" charset="0"/>
              </a:rPr>
              <a:t>нигу бери только чистыми 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руками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.</a:t>
            </a:r>
          </a:p>
          <a:p>
            <a:pPr marL="466567" indent="-466567" eaLnBrk="0">
              <a:defRPr/>
            </a:pPr>
            <a:r>
              <a:rPr lang="ru-RU" sz="3200" b="1" dirty="0" smtClean="0">
                <a:latin typeface="+mj-lt"/>
                <a:cs typeface="Times New Roman" pitchFamily="18" charset="0"/>
              </a:rPr>
              <a:t>4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.В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 </a:t>
            </a:r>
            <a:r>
              <a:rPr lang="ru-RU" sz="3200" b="1" dirty="0">
                <a:latin typeface="+mj-lt"/>
                <a:cs typeface="Times New Roman" pitchFamily="18" charset="0"/>
              </a:rPr>
              <a:t>книге не загибай углы , не пиши ручкой ,</a:t>
            </a:r>
          </a:p>
          <a:p>
            <a:pPr marL="466567" indent="-466567" eaLnBrk="0">
              <a:defRPr/>
            </a:pPr>
            <a:r>
              <a:rPr lang="ru-RU" sz="3200" b="1" dirty="0">
                <a:latin typeface="+mj-lt"/>
                <a:cs typeface="Times New Roman" pitchFamily="18" charset="0"/>
              </a:rPr>
              <a:t>             пользуйся только закладкой.</a:t>
            </a: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latin typeface="+mj-lt"/>
                <a:cs typeface="Times New Roman" pitchFamily="18" charset="0"/>
              </a:rPr>
              <a:t>5</a:t>
            </a:r>
            <a:r>
              <a:rPr lang="ru-RU" sz="2800" b="1" dirty="0">
                <a:latin typeface="+mj-lt"/>
                <a:cs typeface="Times New Roman" pitchFamily="18" charset="0"/>
              </a:rPr>
              <a:t>. </a:t>
            </a:r>
            <a:r>
              <a:rPr lang="ru-RU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Е</a:t>
            </a:r>
            <a:r>
              <a:rPr lang="ru-RU" sz="2800" b="1" dirty="0">
                <a:latin typeface="+mj-lt"/>
                <a:cs typeface="Times New Roman" pitchFamily="18" charset="0"/>
              </a:rPr>
              <a:t>сли книга повреждена , « ПОДЛЕЧИ ЕЁ».</a:t>
            </a: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>
                <a:latin typeface="+mj-lt"/>
                <a:cs typeface="Times New Roman" pitchFamily="18" charset="0"/>
              </a:rPr>
              <a:t>                                     Заклей.</a:t>
            </a: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latin typeface="+mj-lt"/>
                <a:cs typeface="Times New Roman" pitchFamily="18" charset="0"/>
              </a:rPr>
              <a:t>6.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Б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иблиотечные </a:t>
            </a:r>
            <a:r>
              <a:rPr lang="ru-RU" sz="2800" b="1" dirty="0">
                <a:latin typeface="+mj-lt"/>
                <a:cs typeface="Times New Roman" pitchFamily="18" charset="0"/>
              </a:rPr>
              <a:t>книги  </a:t>
            </a:r>
            <a:r>
              <a:rPr lang="ru-RU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БЕРЕГИ ОСОБЕННО!   </a:t>
            </a:r>
            <a:r>
              <a:rPr lang="ru-RU" sz="2800" b="1" dirty="0">
                <a:latin typeface="+mj-lt"/>
                <a:cs typeface="Times New Roman" pitchFamily="18" charset="0"/>
              </a:rPr>
              <a:t>ЗНАЙ , что  они  предназначены  не только для тебя , а для  многих  других     детей.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атериально-техническая база шк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215370" cy="628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95934" y="2967335"/>
            <a:ext cx="475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АКТОВЫЙ  ЗАЛ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то мы делаем на переменах?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7215214"/>
          </a:xfrm>
          <a:prstGeom prst="rect">
            <a:avLst/>
          </a:prstGeom>
          <a:noFill/>
        </p:spPr>
      </p:pic>
      <p:pic>
        <p:nvPicPr>
          <p:cNvPr id="1028" name="Picture 4" descr="Сайт Королевой Ирины - Переменк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44087"/>
            <a:ext cx="2556948" cy="3413913"/>
          </a:xfrm>
          <a:prstGeom prst="rect">
            <a:avLst/>
          </a:prstGeom>
          <a:noFill/>
        </p:spPr>
      </p:pic>
      <p:pic>
        <p:nvPicPr>
          <p:cNvPr id="4" name="Picture 2" descr="C:\Users\1\Desktop\ЭТИКЕТ\ш не смешить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4579" y="3068960"/>
            <a:ext cx="2855425" cy="338364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Школьное домашнее задание - Сетев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64" y="1142984"/>
            <a:ext cx="5143536" cy="4362450"/>
          </a:xfrm>
          <a:prstGeom prst="rect">
            <a:avLst/>
          </a:prstGeom>
        </p:spPr>
      </p:pic>
      <p:pic>
        <p:nvPicPr>
          <p:cNvPr id="3" name="Picture 2" descr="C:\Users\1\Desktop\ЭТИКЕТ\ш порядок аним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01842"/>
            <a:ext cx="5072066" cy="4856158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s018.radikal.ru/i527/1208/d1/13b54681cec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42852"/>
            <a:ext cx="207170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357430"/>
            <a:ext cx="398880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ДАВАЙТЕ ЖИТЬ ДРУЖНО!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3794" name="Picture 2" descr="&quot;Цена. Количество. Стоимость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71612"/>
            <a:ext cx="4024306" cy="4952992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7170" name="Picture 2" descr="http://s019.radikal.ru/i635/1208/98/cc07f18a039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6322"/>
            <a:ext cx="1714480" cy="2071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14/8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4032448" cy="387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39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1214422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Законы дружбы: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143116"/>
            <a:ext cx="87154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260BC5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Один за всех и все за одного.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501" y="2786058"/>
            <a:ext cx="89789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2.С хорошим другом веселей при </a:t>
            </a:r>
            <a:r>
              <a:rPr lang="ru-RU" sz="36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удаче,легче</a:t>
            </a:r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беде.</a:t>
            </a:r>
            <a:endParaRPr lang="ru-RU" sz="3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10327" y="3786190"/>
            <a:ext cx="956467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3.Не спорь с другом по пустякам и не ссорься.</a:t>
            </a:r>
            <a:endParaRPr lang="ru-RU" sz="3600" b="1" cap="none" spc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337" y="4429132"/>
            <a:ext cx="908934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0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4.Не ябедничай, лучше сам поправь.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C00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072074"/>
            <a:ext cx="8786873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 зазнавайся, если у тебя что – то хорошо получается. 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 сердись и не падай духом,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если у тебя что –то не получается.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691" y="2967335"/>
            <a:ext cx="8202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6. Помоги друзьям в беде.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286255"/>
            <a:ext cx="89297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lumMod val="50000"/>
                  </a:schemeClr>
                </a:solidFill>
                <a:effectLst/>
              </a:rPr>
              <a:t>7. В разговоре, в игре не будь грубым, не кричи.</a:t>
            </a:r>
            <a:endParaRPr lang="ru-RU" sz="5400" b="1" cap="none" spc="0" dirty="0">
              <a:ln/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7200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976156" y="475298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знай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73885" y="357711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уважай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243489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чужие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472514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свои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436510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права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07338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556792"/>
            <a:ext cx="5256584" cy="495798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860543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1412776"/>
            <a:ext cx="57241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Картинка </a:t>
            </a:r>
          </a:p>
          <a:p>
            <a:pPr algn="ctr"/>
            <a:r>
              <a:rPr lang="ru-RU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http://antalpiti.ru/oformlenie/kartinki/snova-v-shkolu/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2" y="2780928"/>
            <a:ext cx="7993063" cy="3701967"/>
            <a:chOff x="539750" y="1344094"/>
            <a:chExt cx="7993063" cy="5275521"/>
          </a:xfrm>
        </p:grpSpPr>
        <p:grpSp>
          <p:nvGrpSpPr>
            <p:cNvPr id="4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579513"/>
              <a:chOff x="539552" y="-815361"/>
              <a:chExt cx="7992888" cy="5724633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39552" y="-815361"/>
                <a:ext cx="7992888" cy="6579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rgbClr val="4BACC6">
                      <a:lumMod val="75000"/>
                    </a:srgbClr>
                  </a:solidFill>
                </a:endParaRPr>
              </a:p>
            </p:txBody>
          </p:sp>
          <p:sp>
            <p:nvSpPr>
              <p:cNvPr id="7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712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411760" y="6093295"/>
              <a:ext cx="184731" cy="5263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4BACC6">
                    <a:lumMod val="75000"/>
                  </a:srgb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182699"/>
              </p:ext>
            </p:extLst>
          </p:nvPr>
        </p:nvGraphicFramePr>
        <p:xfrm>
          <a:off x="4860031" y="2780928"/>
          <a:ext cx="4149467" cy="2736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9467"/>
              </a:tblGrid>
              <a:tr h="2736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Конституция – это сборник всех законов по которым живут люди.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788024" y="5949280"/>
            <a:ext cx="42934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12 декабря 1993 года</a:t>
            </a:r>
            <a:endParaRPr lang="ru-RU" sz="3600" dirty="0"/>
          </a:p>
        </p:txBody>
      </p:sp>
      <p:pic>
        <p:nvPicPr>
          <p:cNvPr id="4" name="Picture 2" descr="https://img.gdebirka.ru/data/2512/prod_4336894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73626"/>
            <a:ext cx="4100463" cy="410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464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428868"/>
            <a:ext cx="72866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 РЕБЁНКА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530" name="Picture 2" descr="http://s56.radikal.ru/i151/1208/53/ecf46bcdf55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357562"/>
            <a:ext cx="1866900" cy="2590800"/>
          </a:xfrm>
          <a:prstGeom prst="rect">
            <a:avLst/>
          </a:prstGeom>
          <a:noFill/>
        </p:spPr>
      </p:pic>
      <p:pic>
        <p:nvPicPr>
          <p:cNvPr id="22532" name="Picture 4" descr="http://s07.radikal.ru/i180/1208/c7/1095d872fa5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214818"/>
            <a:ext cx="4357718" cy="1928826"/>
          </a:xfrm>
          <a:prstGeom prst="rect">
            <a:avLst/>
          </a:prstGeom>
          <a:noFill/>
        </p:spPr>
      </p:pic>
      <p:pic>
        <p:nvPicPr>
          <p:cNvPr id="22534" name="Picture 6" descr="http://i080.radikal.ru/1208/6a/e5ec6c4c439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428736"/>
            <a:ext cx="2452694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08920"/>
            <a:ext cx="8661648" cy="3735288"/>
          </a:xfrm>
        </p:spPr>
        <p:txBody>
          <a:bodyPr>
            <a:normAutofit fontScale="90000"/>
          </a:bodyPr>
          <a:lstStyle/>
          <a:p>
            <a:pPr marL="342900" lvl="0" indent="-342900" algn="l">
              <a:spcAft>
                <a:spcPts val="0"/>
              </a:spcAft>
              <a:tabLst>
                <a:tab pos="457200" algn="l"/>
              </a:tabLst>
            </a:pP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-право 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жизнь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образование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отдых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свободу и </a:t>
            </a: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неприкосновенность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медицинское обслуживание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1788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айт детского сада 16 г. Бузулука - Декларация прав ребе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715436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ЭТИКЕТ\ш подн руку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556792"/>
            <a:ext cx="4444280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85720" y="2000240"/>
            <a:ext cx="6286544" cy="914400"/>
          </a:xfrm>
          <a:prstGeom prst="round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значит слово «правило»?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57158" y="3000372"/>
            <a:ext cx="4643470" cy="3714776"/>
          </a:xfrm>
          <a:prstGeom prst="flowChartProcess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ПРАВИЛО – значит вести себя или делать что – то правильно, так, как требуют нормы, выработанные людьми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Школьная раздевалка - Новая школа - школа здоровья - Школа - Фотоальбом - МБОУ &quot;Усть-Калманская средняя общеобразовательная шк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85728"/>
            <a:ext cx="5143536" cy="6429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571744"/>
            <a:ext cx="38576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Раздевалка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452487"/>
            <a:ext cx="9144000" cy="630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45" tIns="41473" rIns="82945" bIns="41473" anchor="ctr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Правила поведения в раздевалке</a:t>
            </a:r>
            <a:endParaRPr lang="ru-RU" sz="800" dirty="0"/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2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. В</a:t>
            </a:r>
            <a:r>
              <a:rPr lang="ru-RU" sz="3600" b="1" dirty="0">
                <a:latin typeface="+mj-lt"/>
                <a:cs typeface="Times New Roman" pitchFamily="18" charset="0"/>
              </a:rPr>
              <a:t>ешай свою обувь и одежду  </a:t>
            </a: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на определенное (своё) место.</a:t>
            </a:r>
            <a:endParaRPr lang="ru-RU" sz="1050" dirty="0">
              <a:solidFill>
                <a:srgbClr val="000000"/>
              </a:solidFill>
              <a:latin typeface="+mj-lt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3.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В</a:t>
            </a: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арежки, перчатки положи в карман , головной убор – в рукав.</a:t>
            </a:r>
            <a:endParaRPr lang="ru-RU" sz="1050" dirty="0">
              <a:solidFill>
                <a:srgbClr val="000000"/>
              </a:solidFill>
              <a:latin typeface="+mj-lt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4. 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О</a:t>
            </a: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дежду вешай аккуратно.</a:t>
            </a:r>
            <a:endParaRPr lang="ru-RU" sz="1050" dirty="0">
              <a:solidFill>
                <a:srgbClr val="000000"/>
              </a:solidFill>
              <a:latin typeface="+mj-lt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5 .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К</a:t>
            </a: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огда раздеваешься не разговаривай , раздевайся быстро, не мешай другим.</a:t>
            </a:r>
            <a:endParaRPr lang="ru-RU" sz="1050" dirty="0">
              <a:solidFill>
                <a:srgbClr val="000000"/>
              </a:solidFill>
              <a:latin typeface="+mj-lt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6 .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У</a:t>
            </a: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видел упавшую одежду- подними.</a:t>
            </a:r>
            <a:endParaRPr lang="ru-RU" sz="1050" dirty="0">
              <a:solidFill>
                <a:srgbClr val="000000"/>
              </a:solidFill>
              <a:latin typeface="+mj-lt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7.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Б</a:t>
            </a:r>
            <a:r>
              <a:rPr lang="ru-RU" sz="3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удь вежлив с товарищами, помогай другим</a:t>
            </a:r>
            <a:r>
              <a:rPr lang="ru-RU" sz="3600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.</a:t>
            </a:r>
            <a:endParaRPr lang="ru-RU" sz="1050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370</Words>
  <Application>Microsoft Office PowerPoint</Application>
  <PresentationFormat>Экран (4:3)</PresentationFormat>
  <Paragraphs>56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  -право на жизнь -право на образование -право на отдых -право на свободу и неприкосновенность -право на медицинское обслуживание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Е. М. Порозова</cp:lastModifiedBy>
  <cp:revision>62</cp:revision>
  <dcterms:created xsi:type="dcterms:W3CDTF">2014-03-02T13:33:05Z</dcterms:created>
  <dcterms:modified xsi:type="dcterms:W3CDTF">2023-01-25T11:57:33Z</dcterms:modified>
</cp:coreProperties>
</file>