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6" r:id="rId3"/>
    <p:sldId id="262" r:id="rId4"/>
    <p:sldId id="264" r:id="rId5"/>
    <p:sldId id="265" r:id="rId6"/>
    <p:sldId id="267" r:id="rId7"/>
    <p:sldId id="271" r:id="rId8"/>
    <p:sldId id="272" r:id="rId9"/>
    <p:sldId id="269" r:id="rId10"/>
    <p:sldId id="270" r:id="rId11"/>
    <p:sldId id="268" r:id="rId12"/>
    <p:sldId id="275" r:id="rId13"/>
    <p:sldId id="274" r:id="rId14"/>
    <p:sldId id="276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441770-2E60-490E-A237-C556CE645BA1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F26235-77C3-491F-9750-4C21B26A26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6306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F26235-77C3-491F-9750-4C21B26A26F3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25.01.2023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40;&#1055;&#1056;&#1054;&#1041;&#1040;&#1058;&#1054;&#1056;.pdf" TargetMode="External"/><Relationship Id="rId2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80;&#1076;&#1077;&#1085;&#1090;&#1080;&#1092;&#1080;&#1082;&#1072;&#1094;&#1080;&#1103;%20&#1085;&#1072;%20&#1071;&#1050;&#1083;&#1072;&#1089;&#1089;.pdf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file:///D:\&#1040;&#1090;&#1090;&#1077;&#1089;&#1090;&#1072;&#1094;&#1080;&#1103;%20&#1064;&#1072;&#1076;&#1088;&#1080;&#1085;&#1086;&#1081;%20&#1048;.&#1057;\&#1056;&#1072;&#1079;&#1076;&#1077;&#1083;%201\1.4%20&#1057;&#1080;&#1089;&#1090;&#1077;&#1084;&#1085;&#1086;&#1089;&#1090;&#1100;%20&#1087;&#1088;&#1086;&#1092;&#1077;&#1089;&#1089;&#1080;&#1086;&#1085;&#1072;&#1083;&#1100;&#1085;&#1086;&#1075;&#1086;%20&#1088;&#1072;&#1079;&#1074;&#1080;&#1090;&#1080;&#1103;\&#1059;&#1095;&#1072;&#1089;&#1090;&#1080;&#1077;%20&#1074;%20&#1088;&#1077;&#1072;&#1083;&#1080;&#1079;&#1072;&#1094;&#1080;&#1080;%20&#1086;&#1073;&#1088;&#1072;&#1079;&#1086;&#1074;&#1072;&#1090;&#1077;&#1083;&#1100;&#1085;&#1086;&#1081;%20&#1087;&#1088;&#1086;&#1075;&#1088;&#1072;&#1084;&#1084;&#1099;%20&#1089;%20&#1087;&#1088;&#1080;&#1084;&#1077;&#1085;&#1077;&#1085;&#1080;&#1077;&#1084;%20&#1088;&#1077;&#1089;&#1091;&#1088;&#1089;&#1072;%20&#1071;&#1050;&#1083;&#1072;&#1089;&#1089;.pdf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55;&#1088;&#1086;&#1074;&#1077;&#1088;&#1086;&#1095;&#1085;&#1099;&#1077;%20&#1088;&#1072;&#1073;&#1086;&#1090;&#1099;%20&#1085;&#1072;%20&#1071;&#1050;&#1083;&#1072;&#1089;&#1089;.%20&#1055;&#1088;&#1086;&#1076;&#1074;&#1080;&#1085;&#1091;&#1090;&#1099;&#1081;%20&#1091;&#1088;&#1086;&#1074;&#1077;&#1085;&#1100;.pdf" TargetMode="External"/><Relationship Id="rId3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44;&#1080;&#1089;&#1090;&#1072;&#1085;&#1094;&#1080;&#1086;&#1085;&#1085;&#1099;&#1077;%20&#1091;&#1088;&#1086;&#1082;&#1080;%20&#1089;%20&#1071;&#1050;&#1083;&#1072;&#1089;&#1089;%20&#1080;%20Microsoft%20Teams.pdf" TargetMode="External"/><Relationship Id="rId7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55;&#1088;&#1086;&#1074;&#1077;&#1088;&#1086;&#1095;&#1085;&#1099;&#1077;%20&#1088;&#1072;&#1073;&#1086;&#1090;&#1099;%20&#1085;&#1072;%20&#1071;&#1050;&#1083;&#1072;&#1089;&#1089;.%20&#1041;&#1072;&#1079;&#1086;&#1074;&#1099;&#1081;%20&#1091;&#1088;&#1086;&#1074;&#1077;&#1085;&#1100;.pdf" TargetMode="External"/><Relationship Id="rId12" Type="http://schemas.openxmlformats.org/officeDocument/2006/relationships/hyperlink" Target="file:///D:\&#1040;&#1090;&#1090;&#1077;&#1089;&#1090;&#1072;&#1094;&#1080;&#1103;%20&#1064;&#1072;&#1076;&#1088;&#1080;&#1085;&#1086;&#1081;%20&#1048;.&#1057;\1.4%20&#1057;&#1080;&#1089;&#1090;&#1077;&#1084;&#1085;&#1086;&#1089;&#1090;&#1100;%20&#1087;&#1088;&#1086;&#1092;&#1077;&#1089;&#1089;&#1080;&#1086;&#1085;&#1072;&#1083;&#1100;&#1085;&#1086;&#1075;&#1086;%20&#1088;&#1072;&#1079;&#1074;&#1080;&#1090;&#1080;&#1103;" TargetMode="External"/><Relationship Id="rId2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55;&#1088;&#1103;&#1084;&#1086;&#1081;%20&#1101;&#1092;&#1080;&#1088;%20&#1089;%20&#1101;&#1082;&#1089;&#1087;&#1077;&#1088;&#1090;&#1072;&#1084;&#1080;%20&#1071;%20&#1050;&#1083;&#1072;&#1089;&#1089;.pdf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62;&#1080;&#1092;&#1088;&#1086;&#1074;&#1072;&#1103;%20&#1089;&#1088;&#1077;&#1076;&#1072;%20&#1087;&#1077;&#1076;&#1072;&#1075;&#1086;&#1075;&#1080;&#1095;&#1077;&#1089;&#1082;&#1072;&#1103;%20&#1087;&#1088;&#1072;&#1082;&#1090;&#1080;&#1082;&#1072;.pdf" TargetMode="External"/><Relationship Id="rId11" Type="http://schemas.openxmlformats.org/officeDocument/2006/relationships/hyperlink" Target="file:///D:\&#1048;&#1090;&#1086;&#1075;&#1086;&#1074;&#1099;&#1077;%20&#1082;&#1086;&#1085;&#1090;&#1088;&#1086;&#1083;&#1100;&#1085;&#1099;&#1077;%20&#1088;&#1072;&#1073;&#1086;&#1090;&#1099;%20&#1089;%20&#1071;&#1050;&#1083;&#1072;&#1089;&#1089;.pdf" TargetMode="External"/><Relationship Id="rId5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62;&#1080;&#1092;&#1088;&#1086;&#1074;&#1072;&#1103;%20&#1073;&#1077;&#1079;&#1086;&#1087;&#1072;&#1089;&#1085;&#1086;&#1089;&#1090;&#1100;%20&#1074;%20&#1091;&#1089;&#1083;&#1086;&#1074;&#1080;&#1103;&#1093;%20&#1076;&#1080;&#1089;&#1090;&#1072;&#1085;&#1094;&#1080;&#1086;&#1085;&#1085;&#1086;&#1075;&#1086;%20&#1086;&#1073;&#1091;&#1095;&#1077;&#1085;&#1080;&#1103;.pdf" TargetMode="External"/><Relationship Id="rId10" Type="http://schemas.openxmlformats.org/officeDocument/2006/relationships/hyperlink" Target="file:///D:\&#1071;+%20&#1074;&#1086;&#1079;&#1084;&#1086;&#1078;&#1085;&#1086;&#1089;&#1090;&#1080;.pdf" TargetMode="External"/><Relationship Id="rId4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50;&#1072;&#1082;%20&#1087;&#1088;&#1077;&#1086;&#1076;&#1086;&#1083;&#1077;&#1090;&#1100;%20&#1089;&#1077;&#1073;&#1103;%20%20&#1074;%20&#1091;&#1089;&#1083;&#1086;&#1074;&#1080;&#1103;&#1093;%20&#1089;&#1072;&#1084;&#1086;&#1080;&#1079;&#1086;&#1083;&#1103;&#1094;&#1080;&#1080;.pdf" TargetMode="External"/><Relationship Id="rId9" Type="http://schemas.openxmlformats.org/officeDocument/2006/relationships/hyperlink" Target="file:///D:\&#1057;&#1086;&#1079;&#1076;&#1072;&#1077;&#1084;%20&#1089;&#1074;&#1086;&#1081;%20&#1082;&#1086;&#1085;&#1090;&#1077;&#1085;&#1090;%20&#1085;&#1072;%20&#1071;&#1050;&#1083;&#1072;&#1089;&#1089;.pd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file:///D:\&#1040;&#1090;&#1090;&#1077;&#1089;&#1090;&#1072;&#1094;&#1080;&#1103;%20&#1064;&#1072;&#1076;&#1088;&#1080;&#1085;&#1086;&#1081;%20&#1048;.&#1057;\1.4%20&#1057;&#1077;&#1088;&#1090;&#1080;&#1092;&#1080;&#1082;&#1072;&#1090;&#1099;%20&#1071;&#1050;&#1083;&#1072;&#1089;&#1089;\&#1040;&#1055;&#1056;&#1054;&#1041;&#1040;&#1058;&#1054;&#1056;.pdf" TargetMode="External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prodlenka.org/metodicheskie-razrabotki/410204-individualnyj-plan-po-teme-samoobrazovanija-c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msta.ru/say/techno" TargetMode="Externa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file:///C:\Users\&#1042;&#1080;&#1082;&#1090;&#1086;&#1088;\Desktop\&#1056;&#1052;&#1054;_&#1074;&#1099;&#1089;&#1090;&#1091;&#1087;&#1083;&#1077;&#1085;&#1080;&#1077;\1.2%20%20&#1059;&#1076;&#1086;&#1089;&#1090;&#1086;&#1074;&#1077;&#1088;&#1077;&#1085;&#1080;&#1103;%20&#1086;%20&#1082;&#1091;&#1088;&#1089;&#1072;&#1093;%20&#1055;&#1050;\&#1062;&#1080;&#1092;&#1088;&#1086;&#1074;&#1072;&#1103;%20&#1096;&#1082;&#1086;&#1083;&#1072;.%20&#1054;&#1073;&#1088;&#1072;&#1079;&#1086;&#1074;&#1072;&#1090;&#1077;&#1083;&#1100;&#1085;&#1099;&#1077;%20&#1090;&#1077;&#1093;&#1085;&#1086;&#1083;&#1086;&#1075;&#1080;&#1080;.jpg" TargetMode="External"/><Relationship Id="rId2" Type="http://schemas.openxmlformats.org/officeDocument/2006/relationships/hyperlink" Target="file:///C:\Users\&#1042;&#1080;&#1082;&#1090;&#1086;&#1088;\Desktop\&#1056;&#1052;&#1054;_&#1074;&#1099;&#1089;&#1090;&#1091;&#1087;&#1083;&#1077;&#1085;&#1080;&#1077;\1.4%20&#1057;&#1077;&#1088;&#1090;&#1080;&#1092;&#1080;&#1082;&#1072;&#1090;&#1099;%20&#1071;&#1050;&#1083;&#1072;&#1089;&#1089;\&#1058;&#1077;&#1089;&#1090;%20&#1048;&#1089;&#1087;&#1086;&#1083;&#1100;&#1079;&#1086;&#1074;&#1072;&#1085;&#1080;&#1077;%20&#1048;&#1050;&#1058;.pdf" TargetMode="External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1062;&#1080;&#1092;&#1088;&#1086;&#1074;&#1099;&#1077;%20&#1087;&#1086;&#1084;&#1086;&#1097;&#1085;&#1080;&#1082;&#1080;%20&#1091;&#1095;&#1080;&#1090;&#1077;&#1083;&#1103;.docx" TargetMode="External"/><Relationship Id="rId3" Type="http://schemas.openxmlformats.org/officeDocument/2006/relationships/hyperlink" Target="&#1058;&#1077;&#1093;&#1085;&#1086;&#1083;&#1086;&#1075;&#1080;&#1095;&#1077;&#1089;&#1082;&#1072;&#1103;%20&#1082;&#1072;&#1088;&#1090;&#1072;%20&#1091;&#1088;&#1086;&#1082;&#1072;%202019.docx" TargetMode="External"/><Relationship Id="rId7" Type="http://schemas.openxmlformats.org/officeDocument/2006/relationships/hyperlink" Target="file:///C:\Users\&#1042;&#1080;&#1082;&#1090;&#1086;&#1088;\Desktop\&#1056;&#1052;&#1054;_&#1074;&#1099;&#1089;&#1090;&#1091;&#1087;&#1083;&#1077;&#1085;&#1080;&#1077;\&#1042;&#1045;&#1041;&#1048;&#1053;&#1040;&#1056;&#1067;\certificate%20&#1048;&#1050;&#1058;.jpg" TargetMode="External"/><Relationship Id="rId2" Type="http://schemas.openxmlformats.org/officeDocument/2006/relationships/hyperlink" Target="&#1062;&#1080;&#1092;&#1088;&#1086;&#1074;&#1099;&#1077;%20&#1086;&#1073;&#1088;&#1072;&#1079;&#1086;&#1074;&#1072;&#1090;&#1077;&#1083;&#1100;&#1085;&#1099;&#1077;%20&#1088;&#1077;&#1089;&#1091;&#1088;&#1089;&#1099;.docx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file:///C:\Users\&#1042;&#1080;&#1082;&#1090;&#1086;&#1088;\Desktop\&#1056;&#1052;&#1054;_&#1074;&#1099;&#1089;&#1090;&#1091;&#1087;&#1083;&#1077;&#1085;&#1080;&#1077;\&#1055;&#1091;&#1073;&#1083;&#1080;&#1082;&#1072;&#1094;&#1080;&#1080;%202016\&#1057;&#1074;&#1080;&#1076;&#1077;&#1090;&#1077;&#1083;&#1100;&#1089;&#1090;&#1074;&#1086;%20&#1086;%20&#1087;&#1091;&#1073;&#1083;&#1080;&#1082;&#1072;&#1094;&#1080;&#1080;.jpg" TargetMode="External"/><Relationship Id="rId5" Type="http://schemas.openxmlformats.org/officeDocument/2006/relationships/hyperlink" Target="&#1062;&#1080;&#1092;&#1088;&#1086;&#1074;&#1099;&#1077;%20&#1086;&#1073;&#1088;&#1072;&#1079;&#1086;&#1074;&#1072;&#1090;&#1077;&#1083;&#1100;&#1085;&#1099;&#1077;%20&#1088;&#1077;&#1089;&#1091;&#1088;&#1089;&#1099;__&#1089;&#1090;&#1072;&#1090;&#1100;&#1103;.docx" TargetMode="External"/><Relationship Id="rId4" Type="http://schemas.openxmlformats.org/officeDocument/2006/relationships/hyperlink" Target="file:///C:\Users\&#1042;&#1080;&#1082;&#1090;&#1086;&#1088;\Desktop\&#1056;&#1052;&#1054;_&#1074;&#1099;&#1089;&#1090;&#1091;&#1087;&#1083;&#1077;&#1085;&#1080;&#1077;\&#1044;&#1080;&#1087;&#1083;&#1086;&#1084;&#1099;%202019-2020\&#1044;&#1080;&#1087;&#1083;&#1086;&#1084;%20&#1054;&#1090;&#1082;&#1088;&#1099;&#1090;&#1072;&#1103;%20&#1096;&#1082;&#1086;&#1083;&#1072;.jpg" TargetMode="External"/><Relationship Id="rId9" Type="http://schemas.openxmlformats.org/officeDocument/2006/relationships/hyperlink" Target="&#1058;&#1077;&#1093;&#1085;&#1086;&#1083;&#1086;&#1075;&#1080;&#1095;&#1077;&#1089;&#1082;&#1072;&#1103;%20&#1082;&#1072;&#1088;&#1090;&#1072;%20&#1091;&#1088;&#1086;&#1082;&#1072;%202020.docx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 rot="21397064">
            <a:off x="2118227" y="4074342"/>
            <a:ext cx="4975777" cy="1725182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300" b="1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Шадрина Ирина Савельевна</a:t>
            </a:r>
            <a:r>
              <a:rPr lang="ru-RU" sz="230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,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30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НРМОБУ «</a:t>
            </a:r>
            <a:r>
              <a:rPr lang="ru-RU" sz="2300" dirty="0" err="1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Усть-Юганская</a:t>
            </a:r>
            <a:r>
              <a:rPr lang="ru-RU" sz="230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 СОШ»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  <a:ea typeface="+mj-ea"/>
                <a:cs typeface="+mj-cs"/>
              </a:rPr>
              <a:t> </a:t>
            </a:r>
            <a:endParaRPr lang="ru-RU" sz="2400" i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 rot="21400781">
            <a:off x="1950242" y="2163386"/>
            <a:ext cx="5659911" cy="9046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chemeClr val="accent3">
                    <a:lumMod val="50000"/>
                  </a:schemeClr>
                </a:solidFill>
              </a:rPr>
              <a:t>Тема самообразования:</a:t>
            </a:r>
          </a:p>
          <a:p>
            <a:pPr lvl="0" algn="ctr">
              <a:spcBef>
                <a:spcPct val="0"/>
              </a:spcBef>
              <a:defRPr/>
            </a:pPr>
            <a:endParaRPr lang="ru-RU" sz="900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C00000"/>
                </a:solidFill>
              </a:rPr>
              <a:t>Цифровые образовательные ресурсы на уроках русского языка и литературы как средство повышения эффективности урока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3" name="Picture 3" descr="D:\Аттестация Шадриной И.С\Раздел 2\2.8  Профессиональные конкурсы\Диплом Открытая школ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4012" y="357166"/>
            <a:ext cx="4423563" cy="6215106"/>
          </a:xfrm>
          <a:prstGeom prst="rect">
            <a:avLst/>
          </a:prstGeom>
          <a:noFill/>
        </p:spPr>
      </p:pic>
      <p:pic>
        <p:nvPicPr>
          <p:cNvPr id="25604" name="Picture 4" descr="C:\Users\Виктор\Desktop\5eeb55b60283675302319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428604"/>
            <a:ext cx="4346643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 descr="C:\Users\Виктор\Desktop\РМО_выступление\IMG_20220413_1503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316856">
            <a:off x="1142976" y="1285860"/>
            <a:ext cx="2596797" cy="3643314"/>
          </a:xfrm>
          <a:prstGeom prst="rect">
            <a:avLst/>
          </a:prstGeom>
          <a:noFill/>
        </p:spPr>
      </p:pic>
      <p:pic>
        <p:nvPicPr>
          <p:cNvPr id="2355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97940">
            <a:off x="4368119" y="1309717"/>
            <a:ext cx="4013654" cy="3716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93696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Системность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профессионального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развития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76470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Работа на образовательной платформе «</a:t>
            </a:r>
            <a:r>
              <a:rPr lang="ru-RU" sz="2400" b="1" dirty="0" err="1"/>
              <a:t>ЯКласс</a:t>
            </a:r>
            <a:r>
              <a:rPr lang="ru-RU" sz="2400" b="1" dirty="0"/>
              <a:t>».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Освоение образовательного контента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4477896"/>
              </p:ext>
            </p:extLst>
          </p:nvPr>
        </p:nvGraphicFramePr>
        <p:xfrm>
          <a:off x="467544" y="1700808"/>
          <a:ext cx="8352928" cy="3452771"/>
        </p:xfrm>
        <a:graphic>
          <a:graphicData uri="http://schemas.openxmlformats.org/drawingml/2006/table">
            <a:tbl>
              <a:tblPr firstRow="1" firstCol="1" bandRow="1"/>
              <a:tblGrid>
                <a:gridCol w="5904656"/>
                <a:gridCol w="2448272"/>
              </a:tblGrid>
              <a:tr h="4977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Сертификат учителя </a:t>
                      </a:r>
                      <a:r>
                        <a:rPr lang="ru-RU" sz="1800" dirty="0" err="1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ЯКласс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Сертификат № 459117 от </a:t>
                      </a:r>
                      <a:r>
                        <a:rPr lang="ru-RU" sz="1800" u="sng" kern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24.03.2020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9699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Сертификат «</a:t>
                      </a:r>
                      <a:r>
                        <a:rPr lang="ru-RU" sz="1800" dirty="0" err="1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Апробатор</a:t>
                      </a:r>
                      <a:r>
                        <a:rPr lang="ru-RU" sz="1800" dirty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электронных образовательных технологий</a:t>
                      </a:r>
                      <a:r>
                        <a:rPr lang="ru-RU" sz="1800" dirty="0" smtClean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Сертификат №850227 от </a:t>
                      </a:r>
                      <a:r>
                        <a:rPr lang="ru-RU" sz="1800" u="sng" kern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16.04.2020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44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Сертификат, подтверждающий  участие в реализации образовательной программы   с применением инновационного  цифрового ресурса «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ЯКласс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action="ppaction://hlinkfile"/>
                        </a:rPr>
                        <a:t>Сертификат № 202000023678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9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Сертификат администратора 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ЯКласс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 в НРМОБУ «</a:t>
                      </a:r>
                      <a:r>
                        <a:rPr lang="ru-RU" sz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Усть</a:t>
                      </a: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-Юганская СОШ» 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Сертификат № 60050202001857</a:t>
                      </a:r>
                      <a:endParaRPr lang="ru-RU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7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0648"/>
            <a:ext cx="8877672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Системность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профессионального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развития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6270623"/>
              </p:ext>
            </p:extLst>
          </p:nvPr>
        </p:nvGraphicFramePr>
        <p:xfrm>
          <a:off x="251520" y="908720"/>
          <a:ext cx="8640960" cy="5688628"/>
        </p:xfrm>
        <a:graphic>
          <a:graphicData uri="http://schemas.openxmlformats.org/drawingml/2006/table">
            <a:tbl>
              <a:tblPr firstRow="1" firstCol="1" bandRow="1"/>
              <a:tblGrid>
                <a:gridCol w="2664295"/>
                <a:gridCol w="3599932"/>
                <a:gridCol w="2376733"/>
              </a:tblGrid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800" dirty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kern="1800" dirty="0" err="1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kern="1800" dirty="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27 марта 2020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21212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Прямой эфир с экспертами ЯКласс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Сертификат № 27032037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 апреля 2020 г.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Дистанционные уроки с ЯКласс и MicrosoftTeams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Сертификат № 20410879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kern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апреля 2020 г.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Как преодолеть себя  в условиях самоизоляции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action="ppaction://hlinkfile"/>
                        </a:rPr>
                        <a:t>Сертификат № </a:t>
                      </a:r>
                      <a:r>
                        <a:rPr lang="ru-RU" sz="1400" u="sng" kern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action="ppaction://hlinkfile"/>
                        </a:rPr>
                        <a:t>8042247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kern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 апреля 2020 г.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Цифровая безопасность в условиях дистанционного обучения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 action="ppaction://hlinkfile"/>
                        </a:rPr>
                        <a:t>Сертификат № </a:t>
                      </a:r>
                      <a:r>
                        <a:rPr lang="ru-RU" sz="1400" u="sng" kern="180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5" action="ppaction://hlinkfile"/>
                        </a:rPr>
                        <a:t>8443221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вебинар,14 апреля 2020 г. 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Цифровая среда: педагогическая практика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 action="ppaction://hlinkfile"/>
                        </a:rPr>
                        <a:t>Сертификат № 14043377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17 апреля 2020 г.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Проверочные работы на ЯКласс. Базовый уровень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 action="ppaction://hlinkfile"/>
                        </a:rPr>
                        <a:t>Сертификат № 17042739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</a:t>
                      </a:r>
                      <a:r>
                        <a:rPr lang="ru-RU" sz="1400" kern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вебинар</a:t>
                      </a: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, </a:t>
                      </a: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17 апреля 2020 г.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Проверочные работы на ЯКласс. Продвинутый уровень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8" action="ppaction://hlinkfile"/>
                        </a:rPr>
                        <a:t>Сертификат №170421925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вебинар,23 апреля 2020 г.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Создаем свой контент на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ЯКласс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9" action="ppaction://hlinkfile"/>
                        </a:rPr>
                        <a:t>Сертификат №23041484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вебинар,22 апреля 2020 г.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Я+ возможности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10" action="ppaction://hlinkfile"/>
                        </a:rPr>
                        <a:t>Сертификат № 2204144032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вебинар, 21 апреля 2020 г.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Итоговые контрольные работы  с </a:t>
                      </a:r>
                      <a:r>
                        <a:rPr lang="ru-RU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ЯКласс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11" action="ppaction://hlinkfile"/>
                        </a:rPr>
                        <a:t>Сертификат № 21042289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1714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Всероссийский вебинар, 29 апреля 2020 г. 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«Мой контент на «ЯКласс»: алгоритм создания и возможности»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sng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12" action="ppaction://hlinkfile"/>
                        </a:rPr>
                        <a:t>Сертификат №29041839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084" marR="670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38264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93696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Системность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профессионального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развития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764704"/>
            <a:ext cx="79208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Работа на образовательной платформе «</a:t>
            </a:r>
            <a:r>
              <a:rPr lang="ru-RU" sz="2400" b="1" dirty="0" err="1"/>
              <a:t>ЯКласс</a:t>
            </a:r>
            <a:r>
              <a:rPr lang="ru-RU" sz="2400" b="1" dirty="0"/>
              <a:t>». </a:t>
            </a:r>
            <a:endParaRPr lang="ru-RU" sz="2400" b="1" dirty="0" smtClean="0"/>
          </a:p>
          <a:p>
            <a:pPr algn="ctr"/>
            <a:r>
              <a:rPr lang="ru-RU" sz="2400" b="1" dirty="0" smtClean="0"/>
              <a:t>Освоение образовательного контента</a:t>
            </a:r>
            <a:endParaRPr lang="ru-RU" sz="2400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5613723"/>
              </p:ext>
            </p:extLst>
          </p:nvPr>
        </p:nvGraphicFramePr>
        <p:xfrm>
          <a:off x="467544" y="1700808"/>
          <a:ext cx="8352928" cy="3883675"/>
        </p:xfrm>
        <a:graphic>
          <a:graphicData uri="http://schemas.openxmlformats.org/drawingml/2006/table">
            <a:tbl>
              <a:tblPr firstRow="1" firstCol="1" bandRow="1"/>
              <a:tblGrid>
                <a:gridCol w="5904656"/>
                <a:gridCol w="2448272"/>
              </a:tblGrid>
              <a:tr h="497798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C00000"/>
                          </a:solidFill>
                        </a:rPr>
                        <a:t>Благодарность администратору ОУ</a:t>
                      </a:r>
                      <a:endParaRPr lang="ru-RU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C00000"/>
                          </a:solidFill>
                        </a:rPr>
                        <a:t>От 17.12.21</a:t>
                      </a:r>
                      <a:endParaRPr lang="ru-RU" sz="2000" dirty="0">
                        <a:solidFill>
                          <a:srgbClr val="C00000"/>
                        </a:solidFill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0898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Calibri"/>
                          <a:cs typeface="Times New Roman"/>
                        </a:rPr>
                        <a:t>Семинар </a:t>
                      </a:r>
                      <a:r>
                        <a:rPr kumimoji="0" lang="ru-RU" sz="20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«Как играючи решить серьёзные учебные задачи в свете обновлённых ФГОС»</a:t>
                      </a:r>
                      <a:endParaRPr kumimoji="0" lang="ru-RU" sz="20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 action="ppaction://hlinkfile"/>
                        </a:rPr>
                        <a:t>Свидетельство</a:t>
                      </a:r>
                      <a:r>
                        <a:rPr lang="ru-RU" sz="2000" u="sng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 action="ppaction://hlinkfile"/>
                        </a:rPr>
                        <a:t>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 action="ppaction://hlinkfile"/>
                        </a:rPr>
                        <a:t> №1102222016</a:t>
                      </a:r>
                      <a:r>
                        <a:rPr lang="ru-RU" sz="2000" u="sng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 action="ppaction://hlinkfile"/>
                        </a:rPr>
                        <a:t> 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  <a:hlinkClick r:id="rId2" action="ppaction://hlinkfile"/>
                        </a:rPr>
                        <a:t>от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11.02.22 </a:t>
                      </a:r>
                      <a:r>
                        <a:rPr lang="ru-RU" sz="20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444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Семинар </a:t>
                      </a:r>
                      <a:r>
                        <a:rPr lang="ru-RU" sz="2000" dirty="0" smtClean="0">
                          <a:latin typeface="+mn-lt"/>
                        </a:rPr>
                        <a:t>«Анимация на уроке: мотивируем школьников и проводим интересные занятия»</a:t>
                      </a:r>
                      <a:endParaRPr lang="ru-RU" sz="2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Свидетельство</a:t>
                      </a:r>
                      <a:r>
                        <a:rPr lang="ru-RU" sz="2000" u="sng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№1602221322 от 16.02.22</a:t>
                      </a:r>
                      <a:endParaRPr lang="ru-RU" sz="2000" dirty="0" smtClean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52906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latin typeface="+mn-lt"/>
                        </a:rPr>
                        <a:t>Всероссийская конференция «Профессиональные компетенции педагога. </a:t>
                      </a:r>
                      <a:r>
                        <a:rPr lang="ru-RU" sz="2000" dirty="0" err="1" smtClean="0">
                          <a:latin typeface="+mn-lt"/>
                        </a:rPr>
                        <a:t>Профстандарт</a:t>
                      </a:r>
                      <a:r>
                        <a:rPr lang="ru-RU" sz="2000" dirty="0" smtClean="0">
                          <a:latin typeface="+mn-lt"/>
                        </a:rPr>
                        <a:t> и нестандартный учитель»</a:t>
                      </a:r>
                      <a:endParaRPr lang="ru-RU" sz="2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Свидетельство</a:t>
                      </a:r>
                      <a:r>
                        <a:rPr lang="ru-RU" sz="2000" u="sng" baseline="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№2502224023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от </a:t>
                      </a:r>
                      <a:r>
                        <a:rPr lang="ru-RU" sz="2000" u="sng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24.02.2022</a:t>
                      </a:r>
                      <a:endParaRPr lang="ru-RU" sz="2000" u="sng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7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51167" y="1700808"/>
            <a:ext cx="7241662" cy="175432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2700" cmpd="sng">
                  <a:solidFill>
                    <a:srgbClr val="8A000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rgbClr val="8A0000">
                      <a:satMod val="180000"/>
                      <a:alpha val="30000"/>
                    </a:srgbClr>
                  </a:glow>
                </a:effectLst>
              </a:rPr>
              <a:t>Спасибо за </a:t>
            </a:r>
            <a:r>
              <a:rPr lang="ru-RU" sz="5400" b="1" spc="50" dirty="0" smtClean="0">
                <a:ln w="12700" cmpd="sng">
                  <a:solidFill>
                    <a:srgbClr val="8A000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rgbClr val="8A0000">
                      <a:satMod val="180000"/>
                      <a:alpha val="30000"/>
                    </a:srgbClr>
                  </a:glow>
                </a:effectLst>
              </a:rPr>
              <a:t>внимание!</a:t>
            </a:r>
            <a:endParaRPr lang="ru-RU" sz="5400" b="1" spc="50" dirty="0">
              <a:ln w="12700" cmpd="sng">
                <a:solidFill>
                  <a:srgbClr val="8A0000">
                    <a:satMod val="120000"/>
                    <a:shade val="80000"/>
                  </a:srgbClr>
                </a:solidFill>
                <a:prstDash val="solid"/>
              </a:ln>
              <a:solidFill>
                <a:srgbClr val="C00000"/>
              </a:solidFill>
              <a:effectLst>
                <a:glow rad="53100">
                  <a:srgbClr val="8A0000">
                    <a:satMod val="180000"/>
                    <a:alpha val="30000"/>
                  </a:srgbClr>
                </a:glow>
              </a:effectLst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5400" b="1" spc="50" dirty="0">
                <a:ln w="12700" cmpd="sng">
                  <a:solidFill>
                    <a:srgbClr val="8A0000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C00000"/>
                </a:solidFill>
                <a:effectLst>
                  <a:glow rad="53100">
                    <a:srgbClr val="8A0000">
                      <a:satMod val="180000"/>
                      <a:alpha val="30000"/>
                    </a:srgbClr>
                  </a:glow>
                </a:effectLst>
              </a:rPr>
              <a:t>Желаю успехов!</a:t>
            </a:r>
          </a:p>
        </p:txBody>
      </p:sp>
    </p:spTree>
    <p:extLst>
      <p:ext uri="{BB962C8B-B14F-4D97-AF65-F5344CB8AC3E}">
        <p14:creationId xmlns:p14="http://schemas.microsoft.com/office/powerpoint/2010/main" val="87434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Актуальность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071547"/>
            <a:ext cx="821537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Мы живем в цифровую эпоху, где процессы </a:t>
            </a:r>
            <a:r>
              <a:rPr lang="ru-RU" dirty="0" err="1" smtClean="0"/>
              <a:t>цифровизации</a:t>
            </a:r>
            <a:r>
              <a:rPr lang="ru-RU" dirty="0" smtClean="0"/>
              <a:t> носят глобальный характер.</a:t>
            </a:r>
          </a:p>
          <a:p>
            <a:r>
              <a:rPr lang="ru-RU" dirty="0" smtClean="0"/>
              <a:t>       </a:t>
            </a:r>
            <a:r>
              <a:rPr lang="ru-RU" dirty="0" err="1" smtClean="0"/>
              <a:t>Цифровизация</a:t>
            </a:r>
            <a:r>
              <a:rPr lang="ru-RU" dirty="0" smtClean="0"/>
              <a:t> затрагивает все сферы деятельности общества, в том числе образование, и становится базой развития общества и общественных отношений.</a:t>
            </a:r>
          </a:p>
          <a:p>
            <a:r>
              <a:rPr lang="ru-RU" dirty="0" smtClean="0"/>
              <a:t>       Образование играет особую роль в процессе цифровой трансформации, выступая как фактор обеспечения необходимых условий для уверенного перехода в цифровую эпоху, где приоритетной задачей становится подготовка высококвалифицированных специалистов, соответствующих «цифровому» времени. Это влечет за собой необходимость кардинальных изменений в системе образования: преобразование образовательных программ, методов и организационных форм обучения, широкое внедрение и применение цифровых инструментов и коммуникаций в учебной деятельности посредством цифровой среды, обучение людей по индивидуальному плану в течение всей жизни в удобных для них времени и месте.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Работа по теме самообразования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1142984"/>
            <a:ext cx="7643866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носит системный характер и включает:</a:t>
            </a:r>
          </a:p>
          <a:p>
            <a:pPr algn="ctr"/>
            <a:endParaRPr lang="ru-RU" sz="1100" dirty="0" smtClean="0"/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постановку цели и задач самообразования,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прохождение курсов повышения квалификации и участие в </a:t>
            </a:r>
            <a:r>
              <a:rPr lang="ru-RU" sz="2400" dirty="0" err="1" smtClean="0"/>
              <a:t>вебинарах</a:t>
            </a:r>
            <a:r>
              <a:rPr lang="ru-RU" sz="2400" dirty="0" smtClean="0"/>
              <a:t>, конференциях,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разработку практико-ориентированных задач как средств обучения, их апробацию,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конструирование уроков с их применением в интеграции с инновационными технологиями,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участие в педагогических олимпиадах и конкурсах, 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/>
              <a:t>  публикации по теме самообразования. 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332656"/>
            <a:ext cx="8280920" cy="432048"/>
          </a:xfrm>
          <a:prstGeom prst="rect">
            <a:avLst/>
          </a:prstGeom>
        </p:spPr>
        <p:txBody>
          <a:bodyPr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3200" dirty="0" smtClean="0">
                <a:solidFill>
                  <a:srgbClr val="C00000"/>
                </a:solidFill>
              </a:rPr>
              <a:t>Индивидуальный план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8896" y="980728"/>
            <a:ext cx="78581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Профессиональное развитие осуществляется в соответствии с индивидуальным планом: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64389"/>
              </p:ext>
            </p:extLst>
          </p:nvPr>
        </p:nvGraphicFramePr>
        <p:xfrm>
          <a:off x="499520" y="1789315"/>
          <a:ext cx="8320438" cy="1261872"/>
        </p:xfrm>
        <a:graphic>
          <a:graphicData uri="http://schemas.openxmlformats.org/drawingml/2006/table">
            <a:tbl>
              <a:tblPr/>
              <a:tblGrid>
                <a:gridCol w="4936576"/>
                <a:gridCol w="3383862"/>
              </a:tblGrid>
              <a:tr h="10001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Индивидуальный план по теме самообразования «Цифровые образовательные ресурсы на уроках русского языка и литературы как средство повышения эффективности урока»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u="sng" dirty="0">
                          <a:solidFill>
                            <a:srgbClr val="0000FF"/>
                          </a:solidFill>
                          <a:latin typeface="Times New Roman"/>
                          <a:ea typeface="Calibri"/>
                          <a:cs typeface="Times New Roman"/>
                          <a:hlinkClick r:id="rId2"/>
                        </a:rPr>
                        <a:t>https://www.prodlenka.org/metodicheskie-razrabotki/410204-individualnyj-plan-po-teme-samoobrazovanija-c</a:t>
                      </a: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11760" y="3229780"/>
            <a:ext cx="5616623" cy="20036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Перечень вопросов по самообразованию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Содержание деятельности по теме самообразования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Ожидаемые результаты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Формы самообразования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Источники самообразования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Font typeface="Wingdings"/>
              <a:buChar char=""/>
            </a:pPr>
            <a:r>
              <a:rPr lang="ru-RU" dirty="0">
                <a:ea typeface="Calibri"/>
                <a:cs typeface="Times New Roman"/>
              </a:rPr>
              <a:t>Интернет-ресурсы</a:t>
            </a:r>
            <a:endParaRPr lang="ru-RU" sz="1400" dirty="0">
              <a:effectLst/>
              <a:latin typeface="Calibri"/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78605" y="181803"/>
            <a:ext cx="8229600" cy="1000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Цель: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1052736"/>
            <a:ext cx="707236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повышение эффективности урока</a:t>
            </a:r>
          </a:p>
          <a:p>
            <a:pPr algn="ctr"/>
            <a:r>
              <a:rPr lang="ru-RU" sz="2400" b="1" dirty="0" smtClean="0"/>
              <a:t>посредством развития мотивационной сферы </a:t>
            </a:r>
          </a:p>
          <a:p>
            <a:pPr algn="ctr"/>
            <a:r>
              <a:rPr lang="ru-RU" sz="2400" b="1" dirty="0" smtClean="0"/>
              <a:t>через использование ЦОР	</a:t>
            </a:r>
          </a:p>
          <a:p>
            <a:endParaRPr lang="ru-RU" sz="2400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2982295" y="2215316"/>
            <a:ext cx="5802438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Если технология не освобождает людей от рутины, чтобы они могли преследовать более высокие цели…, тогда весь технический прогресс бессмыслен. </a:t>
            </a:r>
            <a:endParaRPr kumimoji="0" lang="ru-RU" sz="2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Жак </a:t>
            </a:r>
            <a:r>
              <a:rPr kumimoji="0" lang="ru-RU" sz="23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Фреско</a:t>
            </a:r>
            <a:endParaRPr kumimoji="0" lang="ru-RU" sz="2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      Машины должны работать. Люди должны думать.</a:t>
            </a:r>
            <a:endParaRPr kumimoji="0" lang="ru-RU" sz="23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Arial" pitchFamily="34" charset="0"/>
              </a:rPr>
              <a:t>  </a:t>
            </a: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  <a:hlinkClick r:id="rId2"/>
              </a:rPr>
              <a:t>https://smsta.ru/say/techno</a:t>
            </a:r>
            <a:r>
              <a:rPr kumimoji="0" lang="ru-RU" sz="23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8229600" cy="10001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+mn-lt"/>
              </a:rPr>
              <a:t>Задачи:</a:t>
            </a:r>
            <a:endParaRPr lang="ru-RU" sz="40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214422"/>
            <a:ext cx="8352928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Обеспечение различных индивидуальных траекторий получения полноценного образования, учитывающих способности, возможности, интересы учеников;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Обеспечение более высокого уровня профессиональной компетентности учителя;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Обеспечение высокого методического уровня проведения всех видов занятий;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Повышение качества проведения учебных занятий на основе внедрения новых технологий;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Выявление, обобщение и распространение опыта творчески работающих учителей;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Воспитание у учащихся познавательной активности, умения работать с дополнительной литературой, используя возможности компьютера, Интернета;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Создание условий для формирования умения самостоятельно анализировать, отбирать главное, использовать на уроке;</a:t>
            </a:r>
          </a:p>
          <a:p>
            <a:pPr>
              <a:buFont typeface="Wingdings" pitchFamily="2" charset="2"/>
              <a:buChar char="ü"/>
              <a:tabLst>
                <a:tab pos="355600" algn="l"/>
              </a:tabLst>
            </a:pPr>
            <a:r>
              <a:rPr lang="ru-RU" sz="1600" dirty="0" smtClean="0"/>
              <a:t>   Разработка учебных, научно-методических и дидактических материалов, сосредоточение основных усилий МО на создании научной базы у учащихся выпускных классов для успешного продолжения образования.</a:t>
            </a:r>
          </a:p>
          <a:p>
            <a:pPr algn="ctr"/>
            <a:r>
              <a:rPr lang="ru-RU" sz="2400" dirty="0" smtClean="0"/>
              <a:t> </a:t>
            </a:r>
          </a:p>
          <a:p>
            <a:pPr algn="ctr"/>
            <a:r>
              <a:rPr lang="ru-RU" sz="2400" dirty="0" smtClean="0"/>
              <a:t>	</a:t>
            </a:r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Системность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профессионального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развития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8230391"/>
              </p:ext>
            </p:extLst>
          </p:nvPr>
        </p:nvGraphicFramePr>
        <p:xfrm>
          <a:off x="683568" y="1556792"/>
          <a:ext cx="7920880" cy="3194685"/>
        </p:xfrm>
        <a:graphic>
          <a:graphicData uri="http://schemas.openxmlformats.org/drawingml/2006/table">
            <a:tbl>
              <a:tblPr firstRow="1" firstCol="1" bandRow="1"/>
              <a:tblGrid>
                <a:gridCol w="1656184"/>
                <a:gridCol w="792088"/>
                <a:gridCol w="3024336"/>
                <a:gridCol w="2448272"/>
              </a:tblGrid>
              <a:tr h="39052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Мероприятие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2164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Всероссийское тестирование «</a:t>
                      </a:r>
                      <a:r>
                        <a:rPr lang="ru-RU" sz="1600" kern="18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Педжурнал</a:t>
                      </a: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»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Июль 2016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Использование информационно-коммуникационных технологий в педагогической деятельности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kern="180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Диплом </a:t>
                      </a:r>
                      <a:r>
                        <a:rPr lang="ru-RU" sz="1600" u="none" strike="noStrike" kern="1800" dirty="0" smtClean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победителя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kern="1800" dirty="0" smtClean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 </a:t>
                      </a:r>
                      <a:r>
                        <a:rPr lang="ru-RU" sz="1600" u="none" strike="noStrike" kern="180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(I степени) № 41593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Курсы повышения квалификации 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	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Август 2019	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Цифровая школа. Образовательные технологии на уроках русского языка и литературы,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72 ч.	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kern="1800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Сертификат о прохождении курсов повышения квалификации ООО «Корпорация «Российский учебник» № 297668195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20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093696" cy="114300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Системность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профессионального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ru-RU" sz="3600" dirty="0">
                <a:solidFill>
                  <a:srgbClr val="C00000"/>
                </a:solidFill>
                <a:latin typeface="Times New Roman"/>
                <a:ea typeface="Calibri"/>
                <a:cs typeface="Times New Roman"/>
              </a:rPr>
              <a:t>развития</a:t>
            </a:r>
            <a: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Calibri"/>
                <a:ea typeface="Calibri"/>
                <a:cs typeface="Times New Roman"/>
              </a:rPr>
            </a:br>
            <a:endParaRPr lang="ru-RU" sz="3600" dirty="0">
              <a:solidFill>
                <a:srgbClr val="C00000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376514"/>
              </p:ext>
            </p:extLst>
          </p:nvPr>
        </p:nvGraphicFramePr>
        <p:xfrm>
          <a:off x="395536" y="908720"/>
          <a:ext cx="8352928" cy="4219894"/>
        </p:xfrm>
        <a:graphic>
          <a:graphicData uri="http://schemas.openxmlformats.org/drawingml/2006/table">
            <a:tbl>
              <a:tblPr firstRow="1" firstCol="1" bandRow="1"/>
              <a:tblGrid>
                <a:gridCol w="2758043"/>
                <a:gridCol w="986373"/>
                <a:gridCol w="2448272"/>
                <a:gridCol w="2160240"/>
              </a:tblGrid>
              <a:tr h="31886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Мероприятие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Дата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Тема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kern="18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Результат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2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Участие в региональном конкурсе </a:t>
                      </a:r>
                      <a:r>
                        <a:rPr lang="ru-RU" sz="1400" b="1" kern="18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«Учитель будущего ХМАО – Югра»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80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Май – июнь 2019, г. Ханты-Мансийск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Два этапа участия: эссе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2" action="ppaction://hlinkfile"/>
                        </a:rPr>
                        <a:t>«Цифровые помощники учителя»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3" action="ppaction://hlinkfile"/>
                        </a:rPr>
                        <a:t>технологическая карта цифрового урока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action="ppaction://hlinkfile"/>
                        </a:rPr>
                        <a:t>Диплом победителя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Благодарность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директору </a:t>
                      </a: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образовательной организации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2020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Публикация авторских материалов в печатном сборнике «Академия педагогических знаний»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Август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8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2019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  <a:hlinkClick r:id="rId5" action="ppaction://hlinkfile"/>
                        </a:rPr>
                        <a:t>Цифровые образовательные ресурсы на уроках русского языка и литературы. Из опыта работы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 action="ppaction://hlinkfile"/>
                        </a:rPr>
                        <a:t>Свидетельство о публикации №</a:t>
                      </a:r>
                      <a:r>
                        <a:rPr lang="ru-RU" sz="1400" u="none" strike="noStrike" dirty="0" smtClean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6" action="ppaction://hlinkfile"/>
                        </a:rPr>
                        <a:t>5655200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0000FF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7" action="ppaction://hlinkfile"/>
                        </a:rPr>
                        <a:t>Сертификат по ИКТ-компетентности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3095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Участие в региональном конкурсе </a:t>
                      </a:r>
                      <a:r>
                        <a:rPr lang="ru-RU" sz="14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«Лидер цифровой школы»</a:t>
                      </a:r>
                      <a:r>
                        <a:rPr lang="ru-RU" sz="140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Департамента образования и молодёжной политики </a:t>
                      </a:r>
                      <a:r>
                        <a:rPr lang="ru-RU" sz="14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Ханты-Мансийского АО – Югры </a:t>
                      </a:r>
                      <a:r>
                        <a:rPr lang="ru-RU" sz="140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 </a:t>
                      </a:r>
                      <a:r>
                        <a:rPr lang="ru-RU" sz="1400" b="1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ООО «Открытая школа»</a:t>
                      </a:r>
                      <a:endParaRPr lang="ru-RU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kern="18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Май – июнь 2020, г. Ханты-Мансийск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Два этапа участия: эссе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8" action="ppaction://hlinkfile"/>
                        </a:rPr>
                        <a:t>«Цифровые помощники учителя»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+ 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9" action="ppaction://hlinkfile"/>
                        </a:rPr>
                        <a:t>технологическая карта цифрового урока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  <a:hlinkClick r:id="rId4" action="ppaction://hlinkfile"/>
                        </a:rPr>
                        <a:t>Диплом победителя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Благодарность</a:t>
                      </a:r>
                      <a:r>
                        <a:rPr lang="ru-RU" sz="1400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директору </a:t>
                      </a:r>
                      <a:r>
                        <a:rPr lang="ru-RU" sz="1400" u="none" strike="noStrike" dirty="0">
                          <a:solidFill>
                            <a:srgbClr val="7030A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образовательной организации</a:t>
                      </a: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5995" marR="559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5320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84" name="Picture 8" descr="D:\Фото с форума\IMG-20190611-WA0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016" y="-12447"/>
            <a:ext cx="4281092" cy="6848510"/>
          </a:xfrm>
          <a:prstGeom prst="rect">
            <a:avLst/>
          </a:prstGeom>
          <a:noFill/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51" y="0"/>
            <a:ext cx="3850983" cy="683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</TotalTime>
  <Words>945</Words>
  <Application>Microsoft Office PowerPoint</Application>
  <PresentationFormat>Экран (4:3)</PresentationFormat>
  <Paragraphs>152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Актуальность</vt:lpstr>
      <vt:lpstr>Работа по теме самообразования</vt:lpstr>
      <vt:lpstr>Презентация PowerPoint</vt:lpstr>
      <vt:lpstr>Цель:</vt:lpstr>
      <vt:lpstr>Задачи:</vt:lpstr>
      <vt:lpstr>Системность профессионального развития </vt:lpstr>
      <vt:lpstr>Системность профессионального развития </vt:lpstr>
      <vt:lpstr>Презентация PowerPoint</vt:lpstr>
      <vt:lpstr>Презентация PowerPoint</vt:lpstr>
      <vt:lpstr>Презентация PowerPoint</vt:lpstr>
      <vt:lpstr>Системность профессионального развития </vt:lpstr>
      <vt:lpstr>Системность профессионального развития </vt:lpstr>
      <vt:lpstr>Системность профессионального развития 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Виктор</cp:lastModifiedBy>
  <cp:revision>46</cp:revision>
  <dcterms:created xsi:type="dcterms:W3CDTF">2013-07-29T17:42:42Z</dcterms:created>
  <dcterms:modified xsi:type="dcterms:W3CDTF">2023-01-25T15:42:54Z</dcterms:modified>
</cp:coreProperties>
</file>