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fb000d8e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fb000d8e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fb000d8ef7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fb000d8ef7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b000dacb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fb000dac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b000dacb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b000dacb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880"/>
              <a:t>Занятие по ФЭМП в старшей группе</a:t>
            </a:r>
            <a:endParaRPr sz="28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880"/>
              <a:t>“Закрепление знаний о геометрических фигурах”</a:t>
            </a:r>
            <a:endParaRPr sz="288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Составь в ряд геометрические фигуры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2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642950" y="1679925"/>
            <a:ext cx="1285800" cy="1317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2685825" y="1804375"/>
            <a:ext cx="1197600" cy="11301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4572000" y="1748188"/>
            <a:ext cx="2004000" cy="122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954050" y="3079875"/>
            <a:ext cx="1514100" cy="1265100"/>
          </a:xfrm>
          <a:prstGeom prst="triangle">
            <a:avLst>
              <a:gd fmla="val 50000" name="adj"/>
            </a:avLst>
          </a:prstGeom>
          <a:solidFill>
            <a:srgbClr val="FF00FF"/>
          </a:solidFill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7310775" y="1804375"/>
            <a:ext cx="1285800" cy="1223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2685825" y="3484325"/>
            <a:ext cx="2955300" cy="9954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5931600" y="3349575"/>
            <a:ext cx="995400" cy="995400"/>
          </a:xfrm>
          <a:prstGeom prst="rect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 rot="10799200">
            <a:off x="7308972" y="3411620"/>
            <a:ext cx="1289400" cy="1234800"/>
          </a:xfrm>
          <a:prstGeom prst="triangle">
            <a:avLst>
              <a:gd fmla="val 50000" name="adj"/>
            </a:avLst>
          </a:prstGeom>
          <a:solidFill>
            <a:srgbClr val="27880D"/>
          </a:solidFill>
          <a:ln cap="flat" cmpd="sng" w="9525">
            <a:solidFill>
              <a:srgbClr val="27880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165925" y="704925"/>
            <a:ext cx="1285800" cy="1317000"/>
          </a:xfrm>
          <a:prstGeom prst="ellipse">
            <a:avLst/>
          </a:prstGeom>
          <a:solidFill>
            <a:srgbClr val="FFFF00"/>
          </a:solidFill>
          <a:ln cap="flat" cmpd="sng" w="9525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7818950" y="798375"/>
            <a:ext cx="1197600" cy="1130100"/>
          </a:xfrm>
          <a:prstGeom prst="rect">
            <a:avLst/>
          </a:prstGeom>
          <a:solidFill>
            <a:srgbClr val="FF9900"/>
          </a:solidFill>
          <a:ln cap="flat" cmpd="sng" w="9525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 rot="-5400000">
            <a:off x="1450463" y="477988"/>
            <a:ext cx="2004000" cy="12234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 rot="10800000">
            <a:off x="3225075" y="601475"/>
            <a:ext cx="1514100" cy="1265100"/>
          </a:xfrm>
          <a:prstGeom prst="triangle">
            <a:avLst>
              <a:gd fmla="val 50000" name="adj"/>
            </a:avLst>
          </a:prstGeom>
          <a:solidFill>
            <a:srgbClr val="FF00FF"/>
          </a:solidFill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5"/>
          <p:cNvSpPr/>
          <p:nvPr/>
        </p:nvSpPr>
        <p:spPr>
          <a:xfrm>
            <a:off x="4900075" y="751725"/>
            <a:ext cx="1285800" cy="12234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5"/>
          <p:cNvSpPr/>
          <p:nvPr/>
        </p:nvSpPr>
        <p:spPr>
          <a:xfrm rot="-5400000">
            <a:off x="5657924" y="991350"/>
            <a:ext cx="2712300" cy="9048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/>
          </a:blip>
          <a:srcRect b="0" l="11882" r="13662" t="0"/>
          <a:stretch/>
        </p:blipFill>
        <p:spPr>
          <a:xfrm>
            <a:off x="51775" y="2830975"/>
            <a:ext cx="1514100" cy="1525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/>
          </a:blip>
          <a:srcRect b="0" l="10806" r="9790" t="0"/>
          <a:stretch/>
        </p:blipFill>
        <p:spPr>
          <a:xfrm>
            <a:off x="1740025" y="2416200"/>
            <a:ext cx="1424910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 rotWithShape="1">
          <a:blip r:embed="rId5">
            <a:alphaModFix/>
          </a:blip>
          <a:srcRect b="19016" l="10899" r="10514" t="19060"/>
          <a:stretch/>
        </p:blipFill>
        <p:spPr>
          <a:xfrm rot="5400000">
            <a:off x="3103123" y="2945076"/>
            <a:ext cx="1921300" cy="1513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/>
          <p:cNvPicPr preferRelativeResize="0"/>
          <p:nvPr/>
        </p:nvPicPr>
        <p:blipFill rotWithShape="1">
          <a:blip r:embed="rId6">
            <a:alphaModFix/>
          </a:blip>
          <a:srcRect b="11595" l="12952" r="15444" t="15064"/>
          <a:stretch/>
        </p:blipFill>
        <p:spPr>
          <a:xfrm>
            <a:off x="4900075" y="2901100"/>
            <a:ext cx="1424900" cy="145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7">
            <a:alphaModFix/>
          </a:blip>
          <a:srcRect b="8807" l="17697" r="19857" t="4499"/>
          <a:stretch/>
        </p:blipFill>
        <p:spPr>
          <a:xfrm>
            <a:off x="6427175" y="2830975"/>
            <a:ext cx="1039289" cy="20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 rotWithShape="1">
          <a:blip r:embed="rId8">
            <a:alphaModFix/>
          </a:blip>
          <a:srcRect b="22342" l="21279" r="21519" t="21408"/>
          <a:stretch/>
        </p:blipFill>
        <p:spPr>
          <a:xfrm>
            <a:off x="7502450" y="2886328"/>
            <a:ext cx="1514100" cy="14890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/>
        </p:nvSpPr>
        <p:spPr>
          <a:xfrm>
            <a:off x="1329775" y="338700"/>
            <a:ext cx="6674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/>
              <a:t>Игра “Магический квадрат”</a:t>
            </a:r>
            <a:endParaRPr sz="1700"/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5375" y="847850"/>
            <a:ext cx="6973249" cy="392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4650" y="429200"/>
            <a:ext cx="7374675" cy="428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