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3"/>
  </p:notesMasterIdLst>
  <p:handoutMasterIdLst>
    <p:handoutMasterId r:id="rId14"/>
  </p:handoutMasterIdLst>
  <p:sldIdLst>
    <p:sldId id="649" r:id="rId2"/>
    <p:sldId id="650" r:id="rId3"/>
    <p:sldId id="653" r:id="rId4"/>
    <p:sldId id="658" r:id="rId5"/>
    <p:sldId id="654" r:id="rId6"/>
    <p:sldId id="656" r:id="rId7"/>
    <p:sldId id="657" r:id="rId8"/>
    <p:sldId id="655" r:id="rId9"/>
    <p:sldId id="661" r:id="rId10"/>
    <p:sldId id="659" r:id="rId11"/>
    <p:sldId id="660" r:id="rId12"/>
  </p:sldIdLst>
  <p:sldSz cx="12195175" cy="6859588"/>
  <p:notesSz cx="9926638" cy="67976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FF0000"/>
        </a:solidFill>
        <a:latin typeface="Verdana" pitchFamily="34" charset="0"/>
        <a:ea typeface="+mn-ea"/>
        <a:cs typeface="Arial" charset="0"/>
      </a:defRPr>
    </a:lvl1pPr>
    <a:lvl2pPr marL="544388" algn="l" rtl="0" fontAlgn="base">
      <a:spcBef>
        <a:spcPct val="0"/>
      </a:spcBef>
      <a:spcAft>
        <a:spcPct val="0"/>
      </a:spcAft>
      <a:defRPr sz="2400" kern="1200">
        <a:solidFill>
          <a:srgbClr val="FF0000"/>
        </a:solidFill>
        <a:latin typeface="Verdana" pitchFamily="34" charset="0"/>
        <a:ea typeface="+mn-ea"/>
        <a:cs typeface="Arial" charset="0"/>
      </a:defRPr>
    </a:lvl2pPr>
    <a:lvl3pPr marL="1088776" algn="l" rtl="0" fontAlgn="base">
      <a:spcBef>
        <a:spcPct val="0"/>
      </a:spcBef>
      <a:spcAft>
        <a:spcPct val="0"/>
      </a:spcAft>
      <a:defRPr sz="2400" kern="1200">
        <a:solidFill>
          <a:srgbClr val="FF0000"/>
        </a:solidFill>
        <a:latin typeface="Verdana" pitchFamily="34" charset="0"/>
        <a:ea typeface="+mn-ea"/>
        <a:cs typeface="Arial" charset="0"/>
      </a:defRPr>
    </a:lvl3pPr>
    <a:lvl4pPr marL="1633164" algn="l" rtl="0" fontAlgn="base">
      <a:spcBef>
        <a:spcPct val="0"/>
      </a:spcBef>
      <a:spcAft>
        <a:spcPct val="0"/>
      </a:spcAft>
      <a:defRPr sz="2400" kern="1200">
        <a:solidFill>
          <a:srgbClr val="FF0000"/>
        </a:solidFill>
        <a:latin typeface="Verdana" pitchFamily="34" charset="0"/>
        <a:ea typeface="+mn-ea"/>
        <a:cs typeface="Arial" charset="0"/>
      </a:defRPr>
    </a:lvl4pPr>
    <a:lvl5pPr marL="2177552" algn="l" rtl="0" fontAlgn="base">
      <a:spcBef>
        <a:spcPct val="0"/>
      </a:spcBef>
      <a:spcAft>
        <a:spcPct val="0"/>
      </a:spcAft>
      <a:defRPr sz="2400" kern="1200">
        <a:solidFill>
          <a:srgbClr val="FF0000"/>
        </a:solidFill>
        <a:latin typeface="Verdana" pitchFamily="34" charset="0"/>
        <a:ea typeface="+mn-ea"/>
        <a:cs typeface="Arial" charset="0"/>
      </a:defRPr>
    </a:lvl5pPr>
    <a:lvl6pPr marL="2721940" algn="l" defTabSz="1088776" rtl="0" eaLnBrk="1" latinLnBrk="0" hangingPunct="1">
      <a:defRPr sz="2400" kern="1200">
        <a:solidFill>
          <a:srgbClr val="FF0000"/>
        </a:solidFill>
        <a:latin typeface="Verdana" pitchFamily="34" charset="0"/>
        <a:ea typeface="+mn-ea"/>
        <a:cs typeface="Arial" charset="0"/>
      </a:defRPr>
    </a:lvl6pPr>
    <a:lvl7pPr marL="3266328" algn="l" defTabSz="1088776" rtl="0" eaLnBrk="1" latinLnBrk="0" hangingPunct="1">
      <a:defRPr sz="2400" kern="1200">
        <a:solidFill>
          <a:srgbClr val="FF0000"/>
        </a:solidFill>
        <a:latin typeface="Verdana" pitchFamily="34" charset="0"/>
        <a:ea typeface="+mn-ea"/>
        <a:cs typeface="Arial" charset="0"/>
      </a:defRPr>
    </a:lvl7pPr>
    <a:lvl8pPr marL="3810716" algn="l" defTabSz="1088776" rtl="0" eaLnBrk="1" latinLnBrk="0" hangingPunct="1">
      <a:defRPr sz="2400" kern="1200">
        <a:solidFill>
          <a:srgbClr val="FF0000"/>
        </a:solidFill>
        <a:latin typeface="Verdana" pitchFamily="34" charset="0"/>
        <a:ea typeface="+mn-ea"/>
        <a:cs typeface="Arial" charset="0"/>
      </a:defRPr>
    </a:lvl8pPr>
    <a:lvl9pPr marL="4355104" algn="l" defTabSz="1088776" rtl="0" eaLnBrk="1" latinLnBrk="0" hangingPunct="1">
      <a:defRPr sz="2400" kern="1200">
        <a:solidFill>
          <a:srgbClr val="FF0000"/>
        </a:solidFill>
        <a:latin typeface="Verdan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1">
          <p15:clr>
            <a:srgbClr val="A4A3A4"/>
          </p15:clr>
        </p15:guide>
        <p15:guide id="2" pos="384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93"/>
    <a:srgbClr val="FF5050"/>
    <a:srgbClr val="FF7C80"/>
    <a:srgbClr val="D2ECC2"/>
    <a:srgbClr val="F6E7E6"/>
    <a:srgbClr val="ECF9E7"/>
    <a:srgbClr val="F0F3EA"/>
    <a:srgbClr val="FFFFEB"/>
    <a:srgbClr val="DCE6D2"/>
    <a:srgbClr val="DDE9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28" autoAdjust="0"/>
    <p:restoredTop sz="94680" autoAdjust="0"/>
  </p:normalViewPr>
  <p:slideViewPr>
    <p:cSldViewPr>
      <p:cViewPr varScale="1">
        <p:scale>
          <a:sx n="82" d="100"/>
          <a:sy n="82" d="100"/>
        </p:scale>
        <p:origin x="629" y="62"/>
      </p:cViewPr>
      <p:guideLst>
        <p:guide orient="horz" pos="2161"/>
        <p:guide pos="3841"/>
      </p:guideLst>
    </p:cSldViewPr>
  </p:slideViewPr>
  <p:outlineViewPr>
    <p:cViewPr>
      <p:scale>
        <a:sx n="33" d="100"/>
        <a:sy n="33" d="100"/>
      </p:scale>
      <p:origin x="0" y="189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1807" cy="339884"/>
          </a:xfrm>
          <a:prstGeom prst="rect">
            <a:avLst/>
          </a:prstGeom>
        </p:spPr>
        <p:txBody>
          <a:bodyPr vert="horz" lIns="91010" tIns="45505" rIns="91010" bIns="4550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23247" y="0"/>
            <a:ext cx="4301806" cy="339884"/>
          </a:xfrm>
          <a:prstGeom prst="rect">
            <a:avLst/>
          </a:prstGeom>
        </p:spPr>
        <p:txBody>
          <a:bodyPr vert="horz" lIns="91010" tIns="45505" rIns="91010" bIns="4550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38AE029-F010-47F7-9DC1-E76188C4493E}" type="datetimeFigureOut">
              <a:rPr lang="ru-RU">
                <a:latin typeface="Arial" panose="020B0604020202020204" pitchFamily="34" charset="0"/>
              </a:rPr>
              <a:pPr>
                <a:defRPr/>
              </a:pPr>
              <a:t>07.01.2023</a:t>
            </a:fld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2" y="6456218"/>
            <a:ext cx="4301807" cy="339884"/>
          </a:xfrm>
          <a:prstGeom prst="rect">
            <a:avLst/>
          </a:prstGeom>
        </p:spPr>
        <p:txBody>
          <a:bodyPr vert="horz" lIns="91010" tIns="45505" rIns="91010" bIns="4550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23247" y="6456218"/>
            <a:ext cx="4301806" cy="339884"/>
          </a:xfrm>
          <a:prstGeom prst="rect">
            <a:avLst/>
          </a:prstGeom>
        </p:spPr>
        <p:txBody>
          <a:bodyPr vert="horz" lIns="91010" tIns="45505" rIns="91010" bIns="4550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B9FFB5F-C8A9-4B74-893F-FD3837F1F3F9}" type="slidenum">
              <a:rPr lang="ru-RU">
                <a:latin typeface="Arial" panose="020B0604020202020204" pitchFamily="34" charset="0"/>
              </a:rPr>
              <a:pPr>
                <a:defRPr/>
              </a:pPr>
              <a:t>‹#›</a:t>
            </a:fld>
            <a:endParaRPr lang="ru-RU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71577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4301807" cy="33988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010" tIns="45505" rIns="91010" bIns="45505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3247" y="0"/>
            <a:ext cx="4301806" cy="33988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010" tIns="45505" rIns="91010" bIns="45505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B97DBF17-2317-4324-A986-363D727113C5}" type="datetimeFigureOut">
              <a:rPr lang="ru-RU" smtClean="0"/>
              <a:pPr>
                <a:defRPr/>
              </a:pPr>
              <a:t>07.01.2023</a:t>
            </a:fld>
            <a:endParaRPr lang="ru-RU" dirty="0"/>
          </a:p>
        </p:txBody>
      </p:sp>
      <p:sp>
        <p:nvSpPr>
          <p:cNvPr id="1095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697163" y="509588"/>
            <a:ext cx="4532312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3456" y="3228895"/>
            <a:ext cx="7941310" cy="305895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010" tIns="45505" rIns="91010" bIns="455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dirty="0"/>
              <a:t>Образец текста</a:t>
            </a:r>
          </a:p>
          <a:p>
            <a:pPr lvl="1"/>
            <a:r>
              <a:rPr lang="ru-RU" noProof="0" dirty="0"/>
              <a:t>Второй уровень</a:t>
            </a:r>
          </a:p>
          <a:p>
            <a:pPr lvl="2"/>
            <a:r>
              <a:rPr lang="ru-RU" noProof="0" dirty="0"/>
              <a:t>Третий уровень</a:t>
            </a:r>
          </a:p>
          <a:p>
            <a:pPr lvl="3"/>
            <a:r>
              <a:rPr lang="ru-RU" noProof="0" dirty="0"/>
              <a:t>Четвертый уровень</a:t>
            </a:r>
          </a:p>
          <a:p>
            <a:pPr lvl="4"/>
            <a:r>
              <a:rPr lang="ru-RU" noProof="0" dirty="0"/>
              <a:t>Пятый уровень</a:t>
            </a:r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6456218"/>
            <a:ext cx="4301807" cy="33988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010" tIns="45505" rIns="91010" bIns="45505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04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3247" y="6456218"/>
            <a:ext cx="4301806" cy="339884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010" tIns="45505" rIns="91010" bIns="45505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A0EA824A-ECAA-4660-A371-1DD77E95C13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85930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544388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1088776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633164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2177552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721940" algn="l" defTabSz="1088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266328" algn="l" defTabSz="1088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810716" algn="l" defTabSz="1088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355104" algn="l" defTabSz="1088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638" y="2130919"/>
            <a:ext cx="10365899" cy="1470365"/>
          </a:xfr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9276" y="3887100"/>
            <a:ext cx="8536623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  <a:lvl2pPr marL="5443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7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31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75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19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63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107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51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4A59FE40-05AD-4E56-8AC6-79D15872067E}" type="datetimeFigureOut">
              <a:rPr lang="ru-RU" smtClean="0"/>
              <a:pPr>
                <a:defRPr/>
              </a:pPr>
              <a:t>07.01.2023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F5D18DC8-D69B-4DD4-B705-BAB4D558220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204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3BC105FB-8F6F-4AB0-98BB-C8F385EFA86C}" type="datetimeFigureOut">
              <a:rPr lang="ru-RU" smtClean="0"/>
              <a:pPr>
                <a:defRPr/>
              </a:pPr>
              <a:t>07.01.2023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C3EC4B0C-5B1C-4D2D-BC6C-401DA1BA2BE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0900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41502" y="274702"/>
            <a:ext cx="2743914" cy="5852880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759" y="274702"/>
            <a:ext cx="8028490" cy="5852880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4015226D-37F7-4585-B0E5-998238FB0C0D}" type="datetimeFigureOut">
              <a:rPr lang="ru-RU" smtClean="0"/>
              <a:pPr>
                <a:defRPr/>
              </a:pPr>
              <a:t>07.01.2023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F7BA8B8-A5A1-467E-AAA9-A273952E328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6606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2DEC464E-0AD6-4415-BA10-97E2DFF1647E}" type="datetimeFigureOut">
              <a:rPr lang="ru-RU" smtClean="0"/>
              <a:pPr>
                <a:defRPr/>
              </a:pPr>
              <a:t>07.01.2023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CAC203EE-5A49-4316-A1E6-2B88028E4D4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7870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335" y="4407921"/>
            <a:ext cx="10365899" cy="1362390"/>
          </a:xfrm>
        </p:spPr>
        <p:txBody>
          <a:bodyPr anchor="t"/>
          <a:lstStyle>
            <a:lvl1pPr algn="l">
              <a:defRPr sz="4800" b="1" cap="all">
                <a:latin typeface="Arial" panose="020B0604020202020204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335" y="2907387"/>
            <a:ext cx="10365899" cy="1500534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  <a:lvl2pPr marL="544388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8877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3316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17755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72194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266328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810716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35510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FCFA08A7-6D8D-4636-B845-1D0DFA53E4D2}" type="datetimeFigureOut">
              <a:rPr lang="ru-RU" smtClean="0"/>
              <a:pPr>
                <a:defRPr/>
              </a:pPr>
              <a:t>07.01.2023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48C28155-2C58-4376-9E9F-B37F8CBA56B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3700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759" y="1600571"/>
            <a:ext cx="5386202" cy="4527011"/>
          </a:xfrm>
        </p:spPr>
        <p:txBody>
          <a:bodyPr/>
          <a:lstStyle>
            <a:lvl1pPr>
              <a:defRPr sz="3300">
                <a:latin typeface="Arial" panose="020B0604020202020204" pitchFamily="34" charset="0"/>
              </a:defRPr>
            </a:lvl1pPr>
            <a:lvl2pPr>
              <a:defRPr sz="2900">
                <a:latin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</a:defRPr>
            </a:lvl3pPr>
            <a:lvl4pPr>
              <a:defRPr sz="2100">
                <a:latin typeface="Arial" panose="020B0604020202020204" pitchFamily="34" charset="0"/>
              </a:defRPr>
            </a:lvl4pPr>
            <a:lvl5pPr>
              <a:defRPr sz="2100">
                <a:latin typeface="Arial" panose="020B0604020202020204" pitchFamily="34" charset="0"/>
              </a:defRPr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9214" y="1600571"/>
            <a:ext cx="5386202" cy="4527011"/>
          </a:xfrm>
        </p:spPr>
        <p:txBody>
          <a:bodyPr/>
          <a:lstStyle>
            <a:lvl1pPr>
              <a:defRPr sz="3300">
                <a:latin typeface="Arial" panose="020B0604020202020204" pitchFamily="34" charset="0"/>
              </a:defRPr>
            </a:lvl1pPr>
            <a:lvl2pPr>
              <a:defRPr sz="2900">
                <a:latin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</a:defRPr>
            </a:lvl3pPr>
            <a:lvl4pPr>
              <a:defRPr sz="2100">
                <a:latin typeface="Arial" panose="020B0604020202020204" pitchFamily="34" charset="0"/>
              </a:defRPr>
            </a:lvl4pPr>
            <a:lvl5pPr>
              <a:defRPr sz="2100">
                <a:latin typeface="Arial" panose="020B0604020202020204" pitchFamily="34" charset="0"/>
              </a:defRPr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E54BAC78-499E-4754-9BE2-C1A52414E014}" type="datetimeFigureOut">
              <a:rPr lang="ru-RU" smtClean="0"/>
              <a:pPr>
                <a:defRPr/>
              </a:pPr>
              <a:t>07.01.2023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437A2EFB-B466-4B93-8DD8-6B8D17B459B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2306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759" y="1535469"/>
            <a:ext cx="5388320" cy="639910"/>
          </a:xfrm>
        </p:spPr>
        <p:txBody>
          <a:bodyPr anchor="b"/>
          <a:lstStyle>
            <a:lvl1pPr marL="0" indent="0">
              <a:buNone/>
              <a:defRPr sz="2900" b="1">
                <a:latin typeface="Arial" panose="020B0604020202020204" pitchFamily="34" charset="0"/>
              </a:defRPr>
            </a:lvl1pPr>
            <a:lvl2pPr marL="544388" indent="0">
              <a:buNone/>
              <a:defRPr sz="2400" b="1"/>
            </a:lvl2pPr>
            <a:lvl3pPr marL="1088776" indent="0">
              <a:buNone/>
              <a:defRPr sz="2100" b="1"/>
            </a:lvl3pPr>
            <a:lvl4pPr marL="1633164" indent="0">
              <a:buNone/>
              <a:defRPr sz="1900" b="1"/>
            </a:lvl4pPr>
            <a:lvl5pPr marL="2177552" indent="0">
              <a:buNone/>
              <a:defRPr sz="1900" b="1"/>
            </a:lvl5pPr>
            <a:lvl6pPr marL="2721940" indent="0">
              <a:buNone/>
              <a:defRPr sz="1900" b="1"/>
            </a:lvl6pPr>
            <a:lvl7pPr marL="3266328" indent="0">
              <a:buNone/>
              <a:defRPr sz="1900" b="1"/>
            </a:lvl7pPr>
            <a:lvl8pPr marL="3810716" indent="0">
              <a:buNone/>
              <a:defRPr sz="1900" b="1"/>
            </a:lvl8pPr>
            <a:lvl9pPr marL="4355104" indent="0">
              <a:buNone/>
              <a:defRPr sz="19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759" y="2175379"/>
            <a:ext cx="5388320" cy="3952203"/>
          </a:xfrm>
        </p:spPr>
        <p:txBody>
          <a:bodyPr/>
          <a:lstStyle>
            <a:lvl1pPr>
              <a:defRPr sz="2900">
                <a:latin typeface="Arial" panose="020B0604020202020204" pitchFamily="34" charset="0"/>
              </a:defRPr>
            </a:lvl1pPr>
            <a:lvl2pPr>
              <a:defRPr sz="2400">
                <a:latin typeface="Arial" panose="020B0604020202020204" pitchFamily="34" charset="0"/>
              </a:defRPr>
            </a:lvl2pPr>
            <a:lvl3pPr>
              <a:defRPr sz="2100">
                <a:latin typeface="Arial" panose="020B0604020202020204" pitchFamily="34" charset="0"/>
              </a:defRPr>
            </a:lvl3pPr>
            <a:lvl4pPr>
              <a:defRPr sz="1900">
                <a:latin typeface="Arial" panose="020B0604020202020204" pitchFamily="34" charset="0"/>
              </a:defRPr>
            </a:lvl4pPr>
            <a:lvl5pPr>
              <a:defRPr sz="1900">
                <a:latin typeface="Arial" panose="020B0604020202020204" pitchFamily="34" charset="0"/>
              </a:defRPr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4980" y="1535469"/>
            <a:ext cx="5390437" cy="639910"/>
          </a:xfrm>
        </p:spPr>
        <p:txBody>
          <a:bodyPr anchor="b"/>
          <a:lstStyle>
            <a:lvl1pPr marL="0" indent="0">
              <a:buNone/>
              <a:defRPr sz="2900" b="1">
                <a:latin typeface="Arial" panose="020B0604020202020204" pitchFamily="34" charset="0"/>
              </a:defRPr>
            </a:lvl1pPr>
            <a:lvl2pPr marL="544388" indent="0">
              <a:buNone/>
              <a:defRPr sz="2400" b="1"/>
            </a:lvl2pPr>
            <a:lvl3pPr marL="1088776" indent="0">
              <a:buNone/>
              <a:defRPr sz="2100" b="1"/>
            </a:lvl3pPr>
            <a:lvl4pPr marL="1633164" indent="0">
              <a:buNone/>
              <a:defRPr sz="1900" b="1"/>
            </a:lvl4pPr>
            <a:lvl5pPr marL="2177552" indent="0">
              <a:buNone/>
              <a:defRPr sz="1900" b="1"/>
            </a:lvl5pPr>
            <a:lvl6pPr marL="2721940" indent="0">
              <a:buNone/>
              <a:defRPr sz="1900" b="1"/>
            </a:lvl6pPr>
            <a:lvl7pPr marL="3266328" indent="0">
              <a:buNone/>
              <a:defRPr sz="1900" b="1"/>
            </a:lvl7pPr>
            <a:lvl8pPr marL="3810716" indent="0">
              <a:buNone/>
              <a:defRPr sz="1900" b="1"/>
            </a:lvl8pPr>
            <a:lvl9pPr marL="4355104" indent="0">
              <a:buNone/>
              <a:defRPr sz="19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4980" y="2175379"/>
            <a:ext cx="5390437" cy="3952203"/>
          </a:xfrm>
        </p:spPr>
        <p:txBody>
          <a:bodyPr/>
          <a:lstStyle>
            <a:lvl1pPr>
              <a:defRPr sz="2900">
                <a:latin typeface="Arial" panose="020B0604020202020204" pitchFamily="34" charset="0"/>
              </a:defRPr>
            </a:lvl1pPr>
            <a:lvl2pPr>
              <a:defRPr sz="2400">
                <a:latin typeface="Arial" panose="020B0604020202020204" pitchFamily="34" charset="0"/>
              </a:defRPr>
            </a:lvl2pPr>
            <a:lvl3pPr>
              <a:defRPr sz="2100">
                <a:latin typeface="Arial" panose="020B0604020202020204" pitchFamily="34" charset="0"/>
              </a:defRPr>
            </a:lvl3pPr>
            <a:lvl4pPr>
              <a:defRPr sz="1900">
                <a:latin typeface="Arial" panose="020B0604020202020204" pitchFamily="34" charset="0"/>
              </a:defRPr>
            </a:lvl4pPr>
            <a:lvl5pPr>
              <a:defRPr sz="1900">
                <a:latin typeface="Arial" panose="020B0604020202020204" pitchFamily="34" charset="0"/>
              </a:defRPr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D424C26A-1E1C-41A3-A314-EDA5E0868D12}" type="datetimeFigureOut">
              <a:rPr lang="ru-RU" smtClean="0"/>
              <a:pPr>
                <a:defRPr/>
              </a:pPr>
              <a:t>07.01.2023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5BB2DFC3-A927-4FD5-998D-5FEF529FDCD1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4818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639B0D98-2D5B-4524-9224-D9A7BCD26BEC}" type="datetimeFigureOut">
              <a:rPr lang="ru-RU" smtClean="0"/>
              <a:pPr>
                <a:defRPr/>
              </a:pPr>
              <a:t>07.01.2023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345E66FA-4276-447F-A3C7-9121683CB17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5614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6ED89B3A-27FE-46A5-93A2-569807B47623}" type="datetimeFigureOut">
              <a:rPr lang="ru-RU" smtClean="0"/>
              <a:pPr>
                <a:defRPr/>
              </a:pPr>
              <a:t>07.01.2023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48ECE58-DD8F-41A7-82C0-941C977FA5B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4445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759" y="273113"/>
            <a:ext cx="4012129" cy="1162319"/>
          </a:xfrm>
        </p:spPr>
        <p:txBody>
          <a:bodyPr anchor="b"/>
          <a:lstStyle>
            <a:lvl1pPr algn="l">
              <a:defRPr sz="2400" b="1">
                <a:latin typeface="Arial" panose="020B0604020202020204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7974" y="273114"/>
            <a:ext cx="6817442" cy="5854468"/>
          </a:xfrm>
        </p:spPr>
        <p:txBody>
          <a:bodyPr/>
          <a:lstStyle>
            <a:lvl1pPr>
              <a:defRPr sz="3800">
                <a:latin typeface="Arial" panose="020B0604020202020204" pitchFamily="34" charset="0"/>
              </a:defRPr>
            </a:lvl1pPr>
            <a:lvl2pPr>
              <a:defRPr sz="3300">
                <a:latin typeface="Arial" panose="020B0604020202020204" pitchFamily="34" charset="0"/>
              </a:defRPr>
            </a:lvl2pPr>
            <a:lvl3pPr>
              <a:defRPr sz="2900">
                <a:latin typeface="Arial" panose="020B0604020202020204" pitchFamily="34" charset="0"/>
              </a:defRPr>
            </a:lvl3pPr>
            <a:lvl4pPr>
              <a:defRPr sz="2400">
                <a:latin typeface="Arial" panose="020B0604020202020204" pitchFamily="34" charset="0"/>
              </a:defRPr>
            </a:lvl4pPr>
            <a:lvl5pPr>
              <a:defRPr sz="2400">
                <a:latin typeface="Arial" panose="020B0604020202020204" pitchFamily="34" charset="0"/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759" y="1435433"/>
            <a:ext cx="4012129" cy="4692149"/>
          </a:xfrm>
        </p:spPr>
        <p:txBody>
          <a:bodyPr/>
          <a:lstStyle>
            <a:lvl1pPr marL="0" indent="0">
              <a:buNone/>
              <a:defRPr sz="1700">
                <a:latin typeface="Arial" panose="020B0604020202020204" pitchFamily="34" charset="0"/>
              </a:defRPr>
            </a:lvl1pPr>
            <a:lvl2pPr marL="544388" indent="0">
              <a:buNone/>
              <a:defRPr sz="1400"/>
            </a:lvl2pPr>
            <a:lvl3pPr marL="1088776" indent="0">
              <a:buNone/>
              <a:defRPr sz="1200"/>
            </a:lvl3pPr>
            <a:lvl4pPr marL="1633164" indent="0">
              <a:buNone/>
              <a:defRPr sz="1100"/>
            </a:lvl4pPr>
            <a:lvl5pPr marL="2177552" indent="0">
              <a:buNone/>
              <a:defRPr sz="1100"/>
            </a:lvl5pPr>
            <a:lvl6pPr marL="2721940" indent="0">
              <a:buNone/>
              <a:defRPr sz="1100"/>
            </a:lvl6pPr>
            <a:lvl7pPr marL="3266328" indent="0">
              <a:buNone/>
              <a:defRPr sz="1100"/>
            </a:lvl7pPr>
            <a:lvl8pPr marL="3810716" indent="0">
              <a:buNone/>
              <a:defRPr sz="1100"/>
            </a:lvl8pPr>
            <a:lvl9pPr marL="4355104" indent="0">
              <a:buNone/>
              <a:defRPr sz="11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9B5A4E6-C319-40D8-A013-ADC9CE5F6C7E}" type="datetimeFigureOut">
              <a:rPr lang="ru-RU" smtClean="0"/>
              <a:pPr>
                <a:defRPr/>
              </a:pPr>
              <a:t>07.01.2023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3D6671D5-AFD1-4600-87B8-EC0E16363BA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0577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0340" y="4801712"/>
            <a:ext cx="7317105" cy="566869"/>
          </a:xfrm>
        </p:spPr>
        <p:txBody>
          <a:bodyPr anchor="b"/>
          <a:lstStyle>
            <a:lvl1pPr algn="l">
              <a:defRPr sz="2400" b="1">
                <a:latin typeface="Arial" panose="020B0604020202020204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90340" y="612917"/>
            <a:ext cx="7317105" cy="4115753"/>
          </a:xfrm>
        </p:spPr>
        <p:txBody>
          <a:bodyPr rtlCol="0">
            <a:normAutofit/>
          </a:bodyPr>
          <a:lstStyle>
            <a:lvl1pPr marL="0" indent="0">
              <a:buNone/>
              <a:defRPr sz="3800">
                <a:latin typeface="Arial" panose="020B0604020202020204" pitchFamily="34" charset="0"/>
              </a:defRPr>
            </a:lvl1pPr>
            <a:lvl2pPr marL="544388" indent="0">
              <a:buNone/>
              <a:defRPr sz="3300"/>
            </a:lvl2pPr>
            <a:lvl3pPr marL="1088776" indent="0">
              <a:buNone/>
              <a:defRPr sz="2900"/>
            </a:lvl3pPr>
            <a:lvl4pPr marL="1633164" indent="0">
              <a:buNone/>
              <a:defRPr sz="2400"/>
            </a:lvl4pPr>
            <a:lvl5pPr marL="2177552" indent="0">
              <a:buNone/>
              <a:defRPr sz="2400"/>
            </a:lvl5pPr>
            <a:lvl6pPr marL="2721940" indent="0">
              <a:buNone/>
              <a:defRPr sz="2400"/>
            </a:lvl6pPr>
            <a:lvl7pPr marL="3266328" indent="0">
              <a:buNone/>
              <a:defRPr sz="2400"/>
            </a:lvl7pPr>
            <a:lvl8pPr marL="3810716" indent="0">
              <a:buNone/>
              <a:defRPr sz="2400"/>
            </a:lvl8pPr>
            <a:lvl9pPr marL="4355104" indent="0">
              <a:buNone/>
              <a:defRPr sz="2400"/>
            </a:lvl9pPr>
          </a:lstStyle>
          <a:p>
            <a:pPr lvl="0"/>
            <a:r>
              <a:rPr lang="ru-RU" noProof="0" dirty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90340" y="5368581"/>
            <a:ext cx="7317105" cy="805048"/>
          </a:xfrm>
        </p:spPr>
        <p:txBody>
          <a:bodyPr/>
          <a:lstStyle>
            <a:lvl1pPr marL="0" indent="0">
              <a:buNone/>
              <a:defRPr sz="1700">
                <a:latin typeface="Arial" panose="020B0604020202020204" pitchFamily="34" charset="0"/>
              </a:defRPr>
            </a:lvl1pPr>
            <a:lvl2pPr marL="544388" indent="0">
              <a:buNone/>
              <a:defRPr sz="1400"/>
            </a:lvl2pPr>
            <a:lvl3pPr marL="1088776" indent="0">
              <a:buNone/>
              <a:defRPr sz="1200"/>
            </a:lvl3pPr>
            <a:lvl4pPr marL="1633164" indent="0">
              <a:buNone/>
              <a:defRPr sz="1100"/>
            </a:lvl4pPr>
            <a:lvl5pPr marL="2177552" indent="0">
              <a:buNone/>
              <a:defRPr sz="1100"/>
            </a:lvl5pPr>
            <a:lvl6pPr marL="2721940" indent="0">
              <a:buNone/>
              <a:defRPr sz="1100"/>
            </a:lvl6pPr>
            <a:lvl7pPr marL="3266328" indent="0">
              <a:buNone/>
              <a:defRPr sz="1100"/>
            </a:lvl7pPr>
            <a:lvl8pPr marL="3810716" indent="0">
              <a:buNone/>
              <a:defRPr sz="1100"/>
            </a:lvl8pPr>
            <a:lvl9pPr marL="4355104" indent="0">
              <a:buNone/>
              <a:defRPr sz="11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3EBA9EC3-8F2A-441F-92ED-8343FE643AA2}" type="datetimeFigureOut">
              <a:rPr lang="ru-RU" smtClean="0"/>
              <a:pPr>
                <a:defRPr/>
              </a:pPr>
              <a:t>07.01.2023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9A06B163-F42F-4558-B02B-D3FE90136147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2256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759" y="274701"/>
            <a:ext cx="10975658" cy="1143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8878" tIns="54439" rIns="108878" bIns="5443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759" y="1600571"/>
            <a:ext cx="10975658" cy="4527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8878" tIns="54439" rIns="108878" bIns="5443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759" y="6357822"/>
            <a:ext cx="2845541" cy="365210"/>
          </a:xfrm>
          <a:prstGeom prst="rect">
            <a:avLst/>
          </a:prstGeom>
        </p:spPr>
        <p:txBody>
          <a:bodyPr vert="horz" lIns="108878" tIns="54439" rIns="108878" bIns="54439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 b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0447C2EE-1A9C-45A3-BC42-EFAC50FE78F0}" type="datetimeFigureOut">
              <a:rPr lang="ru-RU" smtClean="0"/>
              <a:pPr>
                <a:defRPr/>
              </a:pPr>
              <a:t>07.01.2023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6685" y="6357822"/>
            <a:ext cx="3861805" cy="365210"/>
          </a:xfrm>
          <a:prstGeom prst="rect">
            <a:avLst/>
          </a:prstGeom>
        </p:spPr>
        <p:txBody>
          <a:bodyPr vert="horz" lIns="108878" tIns="54439" rIns="108878" bIns="54439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 b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9875" y="6357822"/>
            <a:ext cx="2845541" cy="365210"/>
          </a:xfrm>
          <a:prstGeom prst="rect">
            <a:avLst/>
          </a:prstGeom>
        </p:spPr>
        <p:txBody>
          <a:bodyPr vert="horz" lIns="108878" tIns="54439" rIns="108878" bIns="54439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 b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CBC122BA-4C5C-4491-A08D-C4920A45C1F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2" r:id="rId1"/>
    <p:sldLayoutId id="2147484113" r:id="rId2"/>
    <p:sldLayoutId id="2147484114" r:id="rId3"/>
    <p:sldLayoutId id="2147484115" r:id="rId4"/>
    <p:sldLayoutId id="2147484116" r:id="rId5"/>
    <p:sldLayoutId id="2147484117" r:id="rId6"/>
    <p:sldLayoutId id="2147484118" r:id="rId7"/>
    <p:sldLayoutId id="2147484119" r:id="rId8"/>
    <p:sldLayoutId id="2147484120" r:id="rId9"/>
    <p:sldLayoutId id="2147484121" r:id="rId10"/>
    <p:sldLayoutId id="214748412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5200" kern="120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Calibri" pitchFamily="34" charset="0"/>
        </a:defRPr>
      </a:lvl5pPr>
      <a:lvl6pPr marL="544388" algn="ctr" rtl="0" eaLnBrk="1" fontAlgn="base" hangingPunct="1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Calibri" pitchFamily="34" charset="0"/>
        </a:defRPr>
      </a:lvl6pPr>
      <a:lvl7pPr marL="1088776" algn="ctr" rtl="0" eaLnBrk="1" fontAlgn="base" hangingPunct="1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Calibri" pitchFamily="34" charset="0"/>
        </a:defRPr>
      </a:lvl7pPr>
      <a:lvl8pPr marL="1633164" algn="ctr" rtl="0" eaLnBrk="1" fontAlgn="base" hangingPunct="1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Calibri" pitchFamily="34" charset="0"/>
        </a:defRPr>
      </a:lvl8pPr>
      <a:lvl9pPr marL="2177552" algn="ctr" rtl="0" eaLnBrk="1" fontAlgn="base" hangingPunct="1">
        <a:spcBef>
          <a:spcPct val="0"/>
        </a:spcBef>
        <a:spcAft>
          <a:spcPct val="0"/>
        </a:spcAft>
        <a:defRPr sz="5200">
          <a:solidFill>
            <a:schemeClr val="tx1"/>
          </a:solidFill>
          <a:latin typeface="Calibri" pitchFamily="34" charset="0"/>
        </a:defRPr>
      </a:lvl9pPr>
    </p:titleStyle>
    <p:bodyStyle>
      <a:lvl1pPr marL="408291" indent="-40829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8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884631" indent="-34024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33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360970" indent="-27219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9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905358" indent="-27219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449746" indent="-27219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994134" indent="-272194" algn="l" defTabSz="1088776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8522" indent="-272194" algn="l" defTabSz="1088776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2910" indent="-272194" algn="l" defTabSz="1088776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7298" indent="-272194" algn="l" defTabSz="1088776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887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388" algn="l" defTabSz="10887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776" algn="l" defTabSz="10887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3164" algn="l" defTabSz="10887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7552" algn="l" defTabSz="10887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1940" algn="l" defTabSz="10887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6328" algn="l" defTabSz="10887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10716" algn="l" defTabSz="10887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5104" algn="l" defTabSz="108877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1325" y="3270317"/>
            <a:ext cx="5756822" cy="3111011"/>
          </a:xfrm>
          <a:prstGeom prst="rect">
            <a:avLst/>
          </a:prstGeom>
        </p:spPr>
      </p:pic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460375" y="2050361"/>
            <a:ext cx="11521281" cy="81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ru-RU" sz="26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ИССЛЕДОВАТЕЛЬСКИЙ ПРОЕКТ</a:t>
            </a:r>
          </a:p>
          <a:p>
            <a:pPr algn="ctr" eaLnBrk="1" hangingPunct="1">
              <a:lnSpc>
                <a:spcPct val="90000"/>
              </a:lnSpc>
            </a:pPr>
            <a:r>
              <a:rPr lang="ru-RU" sz="26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«КАЖДЫЙ ИМЕЕТ ПРАВО НА ДОМ»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0075" y="1176539"/>
            <a:ext cx="1512168" cy="1666957"/>
          </a:xfrm>
          <a:prstGeom prst="rect">
            <a:avLst/>
          </a:prstGeom>
        </p:spPr>
      </p:pic>
      <p:sp>
        <p:nvSpPr>
          <p:cNvPr id="3" name="Text Box 10">
            <a:extLst>
              <a:ext uri="{FF2B5EF4-FFF2-40B4-BE49-F238E27FC236}">
                <a16:creationId xmlns:a16="http://schemas.microsoft.com/office/drawing/2014/main" id="{581EA355-68C6-4DDA-B5B0-9638CBB264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1483" y="3513013"/>
            <a:ext cx="5760640" cy="707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4" tIns="45712" rIns="91424" bIns="45712">
            <a:spAutoFit/>
          </a:bodyPr>
          <a:lstStyle>
            <a:lvl1pPr eaLnBrk="0" hangingPunct="0"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Arial" charset="0"/>
              </a:rPr>
              <a:t>ЗУЛПУХАРОВ РУСТАМ, </a:t>
            </a:r>
          </a:p>
          <a:p>
            <a:pPr algn="ctr" eaLnBrk="1" hangingPunct="1"/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Arial" charset="0"/>
              </a:rPr>
              <a:t> учащийся 3 «В» класса</a:t>
            </a:r>
          </a:p>
        </p:txBody>
      </p:sp>
      <p:sp>
        <p:nvSpPr>
          <p:cNvPr id="5" name="Text Box 10">
            <a:extLst>
              <a:ext uri="{FF2B5EF4-FFF2-40B4-BE49-F238E27FC236}">
                <a16:creationId xmlns:a16="http://schemas.microsoft.com/office/drawing/2014/main" id="{D5F3D655-F63A-4832-921E-FD3805F247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65667" y="4680000"/>
            <a:ext cx="4500000" cy="1015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4" tIns="45712" rIns="91424" bIns="45712">
            <a:spAutoFit/>
          </a:bodyPr>
          <a:lstStyle>
            <a:lvl1pPr eaLnBrk="0" hangingPunct="0"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1pPr>
            <a:lvl2pPr marL="742950" indent="-285750" eaLnBrk="0" hangingPunct="0"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2pPr>
            <a:lvl3pPr marL="1143000" indent="-228600" eaLnBrk="0" hangingPunct="0"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3pPr>
            <a:lvl4pPr marL="1600200" indent="-228600" eaLnBrk="0" hangingPunct="0"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4pPr>
            <a:lvl5pPr marL="2057400" indent="-228600" eaLnBrk="0" hangingPunct="0"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FF0000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Arial" charset="0"/>
              </a:rPr>
              <a:t>Руководитель:</a:t>
            </a:r>
          </a:p>
          <a:p>
            <a:pPr eaLnBrk="1" hangingPunct="1"/>
            <a:r>
              <a:rPr lang="ru-RU" b="1" dirty="0" err="1">
                <a:solidFill>
                  <a:schemeClr val="tx2">
                    <a:lumMod val="50000"/>
                  </a:schemeClr>
                </a:solidFill>
                <a:latin typeface="Arial" charset="0"/>
              </a:rPr>
              <a:t>Фарахова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Arial" charset="0"/>
              </a:rPr>
              <a:t> </a:t>
            </a:r>
            <a:r>
              <a:rPr lang="ru-RU" b="1" dirty="0" err="1">
                <a:solidFill>
                  <a:schemeClr val="tx2">
                    <a:lumMod val="50000"/>
                  </a:schemeClr>
                </a:solidFill>
                <a:latin typeface="Arial" charset="0"/>
              </a:rPr>
              <a:t>Алсу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Arial" charset="0"/>
              </a:rPr>
              <a:t> </a:t>
            </a:r>
            <a:r>
              <a:rPr lang="ru-RU" b="1" dirty="0" err="1">
                <a:solidFill>
                  <a:schemeClr val="tx2">
                    <a:lumMod val="50000"/>
                  </a:schemeClr>
                </a:solidFill>
                <a:latin typeface="Arial" charset="0"/>
              </a:rPr>
              <a:t>Фазнавиевна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Arial" charset="0"/>
              </a:rPr>
              <a:t>,</a:t>
            </a:r>
          </a:p>
          <a:p>
            <a:pPr eaLnBrk="1" hangingPunct="1"/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Arial" charset="0"/>
              </a:rPr>
              <a:t>учитель начальных классов</a:t>
            </a:r>
          </a:p>
        </p:txBody>
      </p:sp>
      <p:sp>
        <p:nvSpPr>
          <p:cNvPr id="14" name="Прямоугольник 4">
            <a:extLst>
              <a:ext uri="{FF2B5EF4-FFF2-40B4-BE49-F238E27FC236}">
                <a16:creationId xmlns:a16="http://schemas.microsoft.com/office/drawing/2014/main" id="{DAB227BD-72A3-4368-89A1-541201D4C1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420" y="176681"/>
            <a:ext cx="12195175" cy="646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4" tIns="45712" rIns="91424" bIns="45712">
            <a:spAutoFit/>
          </a:bodyPr>
          <a:lstStyle/>
          <a:p>
            <a:pPr algn="ctr"/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Arial" charset="0"/>
              </a:rPr>
              <a:t>МУНИЦИПАЛЬНОЕ БЮДЖЕТНОЕ ОБЩЕОБРАЗОВАТЕЛЬНОЕ УЧРЕЖДЕНИЕ</a:t>
            </a:r>
          </a:p>
          <a:p>
            <a:pPr algn="ctr"/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Arial" charset="0"/>
              </a:rPr>
              <a:t>«СРЕДНЯЯ ШКОЛА №7» г. НОВЫЙ УРЕНГОЙ </a:t>
            </a:r>
          </a:p>
        </p:txBody>
      </p:sp>
      <p:sp>
        <p:nvSpPr>
          <p:cNvPr id="2" name="AutoShape 2" descr="https://upload.wikimedia.org/wikipedia/commons/thumb/f/fe/Flag_of_Novy_Urengoy_%28Yamal_Nenetsia%29.svg/1599px-Flag_of_Novy_Urengoy_%28Yamal_Nenetsia%29.svg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4" descr="https://upload.wikimedia.org/wikipedia/commons/thumb/f/fe/Flag_of_Novy_Urengoy_%28Yamal_Nenetsia%29.svg/1599px-Flag_of_Novy_Urengoy_%28Yamal_Nenetsia%29.svg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2" y="129493"/>
            <a:ext cx="783745" cy="7406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 descr="C:\Users\01\Desktop\30-88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792" y="3270317"/>
            <a:ext cx="4014208" cy="3111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14442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0075" y="1176539"/>
            <a:ext cx="1512168" cy="1666957"/>
          </a:xfrm>
          <a:prstGeom prst="rect">
            <a:avLst/>
          </a:prstGeom>
        </p:spPr>
      </p:pic>
      <p:sp>
        <p:nvSpPr>
          <p:cNvPr id="2" name="AutoShape 2" descr="https://upload.wikimedia.org/wikipedia/commons/thumb/f/fe/Flag_of_Novy_Urengoy_%28Yamal_Nenetsia%29.svg/1599px-Flag_of_Novy_Urengoy_%28Yamal_Nenetsia%29.svg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4" descr="https://upload.wikimedia.org/wikipedia/commons/thumb/f/fe/Flag_of_Novy_Urengoy_%28Yamal_Nenetsia%29.svg/1599px-Flag_of_Novy_Urengoy_%28Yamal_Nenetsia%29.svg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765682" y="160337"/>
            <a:ext cx="10515600" cy="6007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Пути решения: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517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1219517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0" y="0"/>
            <a:ext cx="1219517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0" y="0"/>
            <a:ext cx="1219517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" name="Заголовок 1"/>
          <p:cNvSpPr txBox="1">
            <a:spLocks/>
          </p:cNvSpPr>
          <p:nvPr/>
        </p:nvSpPr>
        <p:spPr bwMode="auto">
          <a:xfrm>
            <a:off x="1266837" y="1179372"/>
            <a:ext cx="10515600" cy="5274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8878" tIns="54439" rIns="108878" bIns="54439" numCol="1" anchor="ctr" anchorCtr="0" compatLnSpc="1">
            <a:prstTxWarp prst="textNoShape">
              <a:avLst/>
            </a:prstTxWarp>
            <a:normAutofit lnSpcReduction="100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52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52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52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52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5200">
                <a:solidFill>
                  <a:schemeClr val="tx1"/>
                </a:solidFill>
                <a:latin typeface="Calibri" pitchFamily="34" charset="0"/>
              </a:defRPr>
            </a:lvl5pPr>
            <a:lvl6pPr marL="544388" algn="ctr" rtl="0" eaLnBrk="1" fontAlgn="base" hangingPunct="1">
              <a:spcBef>
                <a:spcPct val="0"/>
              </a:spcBef>
              <a:spcAft>
                <a:spcPct val="0"/>
              </a:spcAft>
              <a:defRPr sz="5200">
                <a:solidFill>
                  <a:schemeClr val="tx1"/>
                </a:solidFill>
                <a:latin typeface="Calibri" pitchFamily="34" charset="0"/>
              </a:defRPr>
            </a:lvl6pPr>
            <a:lvl7pPr marL="1088776" algn="ctr" rtl="0" eaLnBrk="1" fontAlgn="base" hangingPunct="1">
              <a:spcBef>
                <a:spcPct val="0"/>
              </a:spcBef>
              <a:spcAft>
                <a:spcPct val="0"/>
              </a:spcAft>
              <a:defRPr sz="5200">
                <a:solidFill>
                  <a:schemeClr val="tx1"/>
                </a:solidFill>
                <a:latin typeface="Calibri" pitchFamily="34" charset="0"/>
              </a:defRPr>
            </a:lvl7pPr>
            <a:lvl8pPr marL="1633164" algn="ctr" rtl="0" eaLnBrk="1" fontAlgn="base" hangingPunct="1">
              <a:spcBef>
                <a:spcPct val="0"/>
              </a:spcBef>
              <a:spcAft>
                <a:spcPct val="0"/>
              </a:spcAft>
              <a:defRPr sz="5200">
                <a:solidFill>
                  <a:schemeClr val="tx1"/>
                </a:solidFill>
                <a:latin typeface="Calibri" pitchFamily="34" charset="0"/>
              </a:defRPr>
            </a:lvl8pPr>
            <a:lvl9pPr marL="2177552" algn="ctr" rtl="0" eaLnBrk="1" fontAlgn="base" hangingPunct="1">
              <a:spcBef>
                <a:spcPct val="0"/>
              </a:spcBef>
              <a:spcAft>
                <a:spcPct val="0"/>
              </a:spcAft>
              <a:defRPr sz="5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l"/>
            <a:r>
              <a:rPr lang="ru-RU" sz="3200" dirty="0"/>
              <a:t>1. Просвещение как можно большего количества людей с целью привлечения их к решению проблемы. </a:t>
            </a:r>
          </a:p>
          <a:p>
            <a:pPr lvl="0" algn="l"/>
            <a:r>
              <a:rPr lang="ru-RU" sz="3200" dirty="0"/>
              <a:t>2. Пропаганда сострадательного отношения к бездомным животным среди населения. </a:t>
            </a:r>
          </a:p>
          <a:p>
            <a:pPr lvl="0" algn="l"/>
            <a:r>
              <a:rPr lang="ru-RU" sz="3200" dirty="0"/>
              <a:t>3. Создание развитой сети приютов для содержания бездомных животных, финансируемых на уровне Российской Федерации. </a:t>
            </a:r>
          </a:p>
          <a:p>
            <a:pPr lvl="0" algn="l"/>
            <a:r>
              <a:rPr lang="ru-RU" sz="3200" dirty="0"/>
              <a:t>4. Принятие законодательных актов, защищающих животных от жестокого обращения людей.</a:t>
            </a:r>
          </a:p>
          <a:p>
            <a:pPr lvl="0" algn="l"/>
            <a:r>
              <a:rPr lang="ru-RU" sz="3200" dirty="0"/>
              <a:t>5. Проведение благотворительных акций с целью найти хозяев для бездомных животных. </a:t>
            </a:r>
          </a:p>
        </p:txBody>
      </p:sp>
    </p:spTree>
    <p:extLst>
      <p:ext uri="{BB962C8B-B14F-4D97-AF65-F5344CB8AC3E}">
        <p14:creationId xmlns:p14="http://schemas.microsoft.com/office/powerpoint/2010/main" val="16255934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0075" y="1176539"/>
            <a:ext cx="1512168" cy="1666957"/>
          </a:xfrm>
          <a:prstGeom prst="rect">
            <a:avLst/>
          </a:prstGeom>
        </p:spPr>
      </p:pic>
      <p:sp>
        <p:nvSpPr>
          <p:cNvPr id="2" name="AutoShape 2" descr="https://upload.wikimedia.org/wikipedia/commons/thumb/f/fe/Flag_of_Novy_Urengoy_%28Yamal_Nenetsia%29.svg/1599px-Flag_of_Novy_Urengoy_%28Yamal_Nenetsia%29.svg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4" descr="https://upload.wikimedia.org/wikipedia/commons/thumb/f/fe/Flag_of_Novy_Urengoy_%28Yamal_Nenetsia%29.svg/1599px-Flag_of_Novy_Urengoy_%28Yamal_Nenetsia%29.svg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765682" y="160337"/>
            <a:ext cx="10515600" cy="6007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ПОМНИТЕ!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517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1219517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0" y="0"/>
            <a:ext cx="1219517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0" y="0"/>
            <a:ext cx="1219517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" name="Заголовок 1"/>
          <p:cNvSpPr txBox="1">
            <a:spLocks/>
          </p:cNvSpPr>
          <p:nvPr/>
        </p:nvSpPr>
        <p:spPr bwMode="auto">
          <a:xfrm>
            <a:off x="1266837" y="704786"/>
            <a:ext cx="10515600" cy="261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8878" tIns="54439" rIns="108878" bIns="54439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52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52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52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52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5200">
                <a:solidFill>
                  <a:schemeClr val="tx1"/>
                </a:solidFill>
                <a:latin typeface="Calibri" pitchFamily="34" charset="0"/>
              </a:defRPr>
            </a:lvl5pPr>
            <a:lvl6pPr marL="544388" algn="ctr" rtl="0" eaLnBrk="1" fontAlgn="base" hangingPunct="1">
              <a:spcBef>
                <a:spcPct val="0"/>
              </a:spcBef>
              <a:spcAft>
                <a:spcPct val="0"/>
              </a:spcAft>
              <a:defRPr sz="5200">
                <a:solidFill>
                  <a:schemeClr val="tx1"/>
                </a:solidFill>
                <a:latin typeface="Calibri" pitchFamily="34" charset="0"/>
              </a:defRPr>
            </a:lvl6pPr>
            <a:lvl7pPr marL="1088776" algn="ctr" rtl="0" eaLnBrk="1" fontAlgn="base" hangingPunct="1">
              <a:spcBef>
                <a:spcPct val="0"/>
              </a:spcBef>
              <a:spcAft>
                <a:spcPct val="0"/>
              </a:spcAft>
              <a:defRPr sz="5200">
                <a:solidFill>
                  <a:schemeClr val="tx1"/>
                </a:solidFill>
                <a:latin typeface="Calibri" pitchFamily="34" charset="0"/>
              </a:defRPr>
            </a:lvl7pPr>
            <a:lvl8pPr marL="1633164" algn="ctr" rtl="0" eaLnBrk="1" fontAlgn="base" hangingPunct="1">
              <a:spcBef>
                <a:spcPct val="0"/>
              </a:spcBef>
              <a:spcAft>
                <a:spcPct val="0"/>
              </a:spcAft>
              <a:defRPr sz="5200">
                <a:solidFill>
                  <a:schemeClr val="tx1"/>
                </a:solidFill>
                <a:latin typeface="Calibri" pitchFamily="34" charset="0"/>
              </a:defRPr>
            </a:lvl8pPr>
            <a:lvl9pPr marL="2177552" algn="ctr" rtl="0" eaLnBrk="1" fontAlgn="base" hangingPunct="1">
              <a:spcBef>
                <a:spcPct val="0"/>
              </a:spcBef>
              <a:spcAft>
                <a:spcPct val="0"/>
              </a:spcAft>
              <a:defRPr sz="5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3200" b="1" i="1" dirty="0"/>
              <a:t>«</a:t>
            </a:r>
            <a:r>
              <a:rPr lang="ru-RU" sz="3600" b="1" i="1" dirty="0"/>
              <a:t>Мы в ответе за тех, кого приручили…»</a:t>
            </a:r>
            <a:endParaRPr lang="ru-RU" sz="3600" dirty="0"/>
          </a:p>
          <a:p>
            <a:r>
              <a:rPr lang="ru-RU" sz="3600" b="1" i="1" dirty="0"/>
              <a:t>                               Антуан де Сент-Экзюпери</a:t>
            </a:r>
            <a:endParaRPr lang="ru-RU" sz="3600" dirty="0"/>
          </a:p>
          <a:p>
            <a:pPr lvl="0" algn="l"/>
            <a:r>
              <a:rPr lang="ru-RU" sz="3200" dirty="0"/>
              <a:t> </a:t>
            </a:r>
          </a:p>
        </p:txBody>
      </p:sp>
      <p:sp>
        <p:nvSpPr>
          <p:cNvPr id="13" name="Заголовок 1"/>
          <p:cNvSpPr txBox="1">
            <a:spLocks/>
          </p:cNvSpPr>
          <p:nvPr/>
        </p:nvSpPr>
        <p:spPr bwMode="auto">
          <a:xfrm>
            <a:off x="1452223" y="3645819"/>
            <a:ext cx="10515600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8878" tIns="54439" rIns="108878" bIns="54439" numCol="1" anchor="ctr" anchorCtr="0" compatLnSpc="1">
            <a:prstTxWarp prst="textNoShape">
              <a:avLst/>
            </a:prstTxWarp>
            <a:normAutofit lnSpcReduction="100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52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52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52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52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5200">
                <a:solidFill>
                  <a:schemeClr val="tx1"/>
                </a:solidFill>
                <a:latin typeface="Calibri" pitchFamily="34" charset="0"/>
              </a:defRPr>
            </a:lvl5pPr>
            <a:lvl6pPr marL="544388" algn="ctr" rtl="0" eaLnBrk="1" fontAlgn="base" hangingPunct="1">
              <a:spcBef>
                <a:spcPct val="0"/>
              </a:spcBef>
              <a:spcAft>
                <a:spcPct val="0"/>
              </a:spcAft>
              <a:defRPr sz="5200">
                <a:solidFill>
                  <a:schemeClr val="tx1"/>
                </a:solidFill>
                <a:latin typeface="Calibri" pitchFamily="34" charset="0"/>
              </a:defRPr>
            </a:lvl6pPr>
            <a:lvl7pPr marL="1088776" algn="ctr" rtl="0" eaLnBrk="1" fontAlgn="base" hangingPunct="1">
              <a:spcBef>
                <a:spcPct val="0"/>
              </a:spcBef>
              <a:spcAft>
                <a:spcPct val="0"/>
              </a:spcAft>
              <a:defRPr sz="5200">
                <a:solidFill>
                  <a:schemeClr val="tx1"/>
                </a:solidFill>
                <a:latin typeface="Calibri" pitchFamily="34" charset="0"/>
              </a:defRPr>
            </a:lvl7pPr>
            <a:lvl8pPr marL="1633164" algn="ctr" rtl="0" eaLnBrk="1" fontAlgn="base" hangingPunct="1">
              <a:spcBef>
                <a:spcPct val="0"/>
              </a:spcBef>
              <a:spcAft>
                <a:spcPct val="0"/>
              </a:spcAft>
              <a:defRPr sz="5200">
                <a:solidFill>
                  <a:schemeClr val="tx1"/>
                </a:solidFill>
                <a:latin typeface="Calibri" pitchFamily="34" charset="0"/>
              </a:defRPr>
            </a:lvl8pPr>
            <a:lvl9pPr marL="2177552" algn="ctr" rtl="0" eaLnBrk="1" fontAlgn="base" hangingPunct="1">
              <a:spcBef>
                <a:spcPct val="0"/>
              </a:spcBef>
              <a:spcAft>
                <a:spcPct val="0"/>
              </a:spcAft>
              <a:defRPr sz="5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3200" b="1" i="1" dirty="0"/>
              <a:t>ФОТО!!!!</a:t>
            </a:r>
          </a:p>
          <a:p>
            <a:endParaRPr lang="ru-RU" sz="3200" dirty="0"/>
          </a:p>
          <a:p>
            <a:pPr lvl="0" algn="l"/>
            <a:r>
              <a:rPr lang="ru-RU" sz="3200" dirty="0"/>
              <a:t> </a:t>
            </a:r>
          </a:p>
        </p:txBody>
      </p:sp>
      <p:sp>
        <p:nvSpPr>
          <p:cNvPr id="15" name="Заголовок 1"/>
          <p:cNvSpPr txBox="1">
            <a:spLocks/>
          </p:cNvSpPr>
          <p:nvPr/>
        </p:nvSpPr>
        <p:spPr bwMode="auto">
          <a:xfrm>
            <a:off x="3793331" y="5878066"/>
            <a:ext cx="10515600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8878" tIns="54439" rIns="108878" bIns="54439" numCol="1" anchor="ctr" anchorCtr="0" compatLnSpc="1">
            <a:prstTxWarp prst="textNoShape">
              <a:avLst/>
            </a:prstTxWarp>
            <a:normAutofit lnSpcReduction="100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52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52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52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52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5200">
                <a:solidFill>
                  <a:schemeClr val="tx1"/>
                </a:solidFill>
                <a:latin typeface="Calibri" pitchFamily="34" charset="0"/>
              </a:defRPr>
            </a:lvl5pPr>
            <a:lvl6pPr marL="544388" algn="ctr" rtl="0" eaLnBrk="1" fontAlgn="base" hangingPunct="1">
              <a:spcBef>
                <a:spcPct val="0"/>
              </a:spcBef>
              <a:spcAft>
                <a:spcPct val="0"/>
              </a:spcAft>
              <a:defRPr sz="5200">
                <a:solidFill>
                  <a:schemeClr val="tx1"/>
                </a:solidFill>
                <a:latin typeface="Calibri" pitchFamily="34" charset="0"/>
              </a:defRPr>
            </a:lvl6pPr>
            <a:lvl7pPr marL="1088776" algn="ctr" rtl="0" eaLnBrk="1" fontAlgn="base" hangingPunct="1">
              <a:spcBef>
                <a:spcPct val="0"/>
              </a:spcBef>
              <a:spcAft>
                <a:spcPct val="0"/>
              </a:spcAft>
              <a:defRPr sz="5200">
                <a:solidFill>
                  <a:schemeClr val="tx1"/>
                </a:solidFill>
                <a:latin typeface="Calibri" pitchFamily="34" charset="0"/>
              </a:defRPr>
            </a:lvl7pPr>
            <a:lvl8pPr marL="1633164" algn="ctr" rtl="0" eaLnBrk="1" fontAlgn="base" hangingPunct="1">
              <a:spcBef>
                <a:spcPct val="0"/>
              </a:spcBef>
              <a:spcAft>
                <a:spcPct val="0"/>
              </a:spcAft>
              <a:defRPr sz="5200">
                <a:solidFill>
                  <a:schemeClr val="tx1"/>
                </a:solidFill>
                <a:latin typeface="Calibri" pitchFamily="34" charset="0"/>
              </a:defRPr>
            </a:lvl8pPr>
            <a:lvl9pPr marL="2177552" algn="ctr" rtl="0" eaLnBrk="1" fontAlgn="base" hangingPunct="1">
              <a:spcBef>
                <a:spcPct val="0"/>
              </a:spcBef>
              <a:spcAft>
                <a:spcPct val="0"/>
              </a:spcAft>
              <a:defRPr sz="5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3200" b="1" i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Спасибо за внимание!</a:t>
            </a:r>
          </a:p>
          <a:p>
            <a:endParaRPr lang="ru-RU" sz="3200" dirty="0"/>
          </a:p>
          <a:p>
            <a:pPr lvl="0" algn="l"/>
            <a:r>
              <a:rPr lang="ru-RU" sz="3200" dirty="0"/>
              <a:t> </a:t>
            </a: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7776667D-C72A-4B7F-91B1-876A967334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411" y="2319480"/>
            <a:ext cx="5272672" cy="3547612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69D68C3C-29D7-4DF8-BC14-2695BFC72B0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5307" y="2330452"/>
            <a:ext cx="4974767" cy="3547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228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0075" y="1176539"/>
            <a:ext cx="1512168" cy="1666957"/>
          </a:xfrm>
          <a:prstGeom prst="rect">
            <a:avLst/>
          </a:prstGeom>
        </p:spPr>
      </p:pic>
      <p:sp>
        <p:nvSpPr>
          <p:cNvPr id="2" name="AutoShape 2" descr="https://upload.wikimedia.org/wikipedia/commons/thumb/f/fe/Flag_of_Novy_Urengoy_%28Yamal_Nenetsia%29.svg/1599px-Flag_of_Novy_Urengoy_%28Yamal_Nenetsia%29.svg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4" descr="https://upload.wikimedia.org/wikipedia/commons/thumb/f/fe/Flag_of_Novy_Urengoy_%28Yamal_Nenetsia%29.svg/1599px-Flag_of_Novy_Urengoy_%28Yamal_Nenetsia%29.svg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765682" y="160337"/>
            <a:ext cx="10515600" cy="6007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выбранной темы</a:t>
            </a:r>
          </a:p>
        </p:txBody>
      </p:sp>
      <p:sp>
        <p:nvSpPr>
          <p:cNvPr id="13" name="Заголовок 1"/>
          <p:cNvSpPr txBox="1">
            <a:spLocks/>
          </p:cNvSpPr>
          <p:nvPr/>
        </p:nvSpPr>
        <p:spPr bwMode="auto">
          <a:xfrm>
            <a:off x="1273051" y="1176540"/>
            <a:ext cx="10515600" cy="5205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8878" tIns="54439" rIns="108878" bIns="54439" numCol="1" anchor="ctr" anchorCtr="0" compatLnSpc="1">
            <a:prstTxWarp prst="textNoShape">
              <a:avLst/>
            </a:prstTxWarp>
            <a:normAutofit fontScale="62500" lnSpcReduction="200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52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52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52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52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5200">
                <a:solidFill>
                  <a:schemeClr val="tx1"/>
                </a:solidFill>
                <a:latin typeface="Calibri" pitchFamily="34" charset="0"/>
              </a:defRPr>
            </a:lvl5pPr>
            <a:lvl6pPr marL="544388" algn="ctr" rtl="0" eaLnBrk="1" fontAlgn="base" hangingPunct="1">
              <a:spcBef>
                <a:spcPct val="0"/>
              </a:spcBef>
              <a:spcAft>
                <a:spcPct val="0"/>
              </a:spcAft>
              <a:defRPr sz="5200">
                <a:solidFill>
                  <a:schemeClr val="tx1"/>
                </a:solidFill>
                <a:latin typeface="Calibri" pitchFamily="34" charset="0"/>
              </a:defRPr>
            </a:lvl6pPr>
            <a:lvl7pPr marL="1088776" algn="ctr" rtl="0" eaLnBrk="1" fontAlgn="base" hangingPunct="1">
              <a:spcBef>
                <a:spcPct val="0"/>
              </a:spcBef>
              <a:spcAft>
                <a:spcPct val="0"/>
              </a:spcAft>
              <a:defRPr sz="5200">
                <a:solidFill>
                  <a:schemeClr val="tx1"/>
                </a:solidFill>
                <a:latin typeface="Calibri" pitchFamily="34" charset="0"/>
              </a:defRPr>
            </a:lvl7pPr>
            <a:lvl8pPr marL="1633164" algn="ctr" rtl="0" eaLnBrk="1" fontAlgn="base" hangingPunct="1">
              <a:spcBef>
                <a:spcPct val="0"/>
              </a:spcBef>
              <a:spcAft>
                <a:spcPct val="0"/>
              </a:spcAft>
              <a:defRPr sz="5200">
                <a:solidFill>
                  <a:schemeClr val="tx1"/>
                </a:solidFill>
                <a:latin typeface="Calibri" pitchFamily="34" charset="0"/>
              </a:defRPr>
            </a:lvl8pPr>
            <a:lvl9pPr marL="2177552" algn="ctr" rtl="0" eaLnBrk="1" fontAlgn="base" hangingPunct="1">
              <a:spcBef>
                <a:spcPct val="0"/>
              </a:spcBef>
              <a:spcAft>
                <a:spcPct val="0"/>
              </a:spcAft>
              <a:defRPr sz="5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ru-RU" sz="3800" b="1" dirty="0">
                <a:solidFill>
                  <a:srgbClr val="0070C0"/>
                </a:solidFill>
              </a:rPr>
              <a:t>Каждый день мы видим на улицах собак и кошек.  Очень редко их кормят, еще реже их берут домой. И мало кто задумывался о том, откуда же они взялись и что их дальше ждет…</a:t>
            </a:r>
          </a:p>
          <a:p>
            <a:pPr algn="l"/>
            <a:endParaRPr lang="ru-RU" sz="3200" b="1" dirty="0">
              <a:solidFill>
                <a:srgbClr val="FF0000"/>
              </a:solidFill>
            </a:endParaRPr>
          </a:p>
          <a:p>
            <a:pPr algn="l"/>
            <a:r>
              <a:rPr lang="ru-RU" sz="3200" b="1" dirty="0"/>
              <a:t>Гипотеза: </a:t>
            </a:r>
            <a:r>
              <a:rPr lang="ru-RU" sz="3200" dirty="0"/>
              <a:t>является ли человек причиной появления бездомных животных</a:t>
            </a:r>
          </a:p>
          <a:p>
            <a:pPr algn="l"/>
            <a:r>
              <a:rPr lang="ru-RU" sz="3200" b="1" dirty="0"/>
              <a:t>Объект: </a:t>
            </a:r>
            <a:r>
              <a:rPr lang="ru-RU" sz="3200" dirty="0"/>
              <a:t>бездомные животные  </a:t>
            </a:r>
          </a:p>
          <a:p>
            <a:pPr algn="l"/>
            <a:r>
              <a:rPr lang="ru-RU" sz="3200" b="1" dirty="0"/>
              <a:t>Предмет: </a:t>
            </a:r>
            <a:r>
              <a:rPr lang="ru-RU" sz="3200" dirty="0"/>
              <a:t> отношение жителей г. Новый Уренгой к данной проблеме </a:t>
            </a:r>
          </a:p>
          <a:p>
            <a:pPr algn="l"/>
            <a:r>
              <a:rPr lang="ru-RU" sz="3200" b="1" dirty="0"/>
              <a:t>Цель:</a:t>
            </a:r>
            <a:r>
              <a:rPr lang="ru-RU" sz="3200" dirty="0"/>
              <a:t> выяснить основные причины появления на улицах города бездомных животных;</a:t>
            </a:r>
          </a:p>
          <a:p>
            <a:pPr algn="l"/>
            <a:r>
              <a:rPr lang="ru-RU" sz="3200" dirty="0"/>
              <a:t>привлечь к решению данной  проблемы учащихся и взрослых.	</a:t>
            </a:r>
          </a:p>
          <a:p>
            <a:pPr algn="l"/>
            <a:r>
              <a:rPr lang="ru-RU" sz="3200" b="1" dirty="0"/>
              <a:t>Задачи:</a:t>
            </a:r>
            <a:endParaRPr lang="ru-RU" sz="3200" dirty="0"/>
          </a:p>
          <a:p>
            <a:pPr algn="l"/>
            <a:r>
              <a:rPr lang="ru-RU" sz="3200" dirty="0"/>
              <a:t>- изучить состояние проблемы бездомных животных на территории нашего города;</a:t>
            </a:r>
          </a:p>
          <a:p>
            <a:pPr algn="l"/>
            <a:r>
              <a:rPr lang="ru-RU" sz="3200" dirty="0"/>
              <a:t>- выяснить отношение учащихся и жителей города к проблеме бездомных животных;</a:t>
            </a:r>
          </a:p>
          <a:p>
            <a:pPr algn="l"/>
            <a:r>
              <a:rPr lang="ru-RU" sz="3200" dirty="0"/>
              <a:t>- Найти оптимальные пути решения данной проблемы;</a:t>
            </a:r>
          </a:p>
          <a:p>
            <a:pPr algn="l"/>
            <a:r>
              <a:rPr lang="ru-RU" sz="3200" dirty="0"/>
              <a:t>- внести свой вклад в поддержку бездомных животных (кормление, устройство в дом).</a:t>
            </a:r>
          </a:p>
          <a:p>
            <a:pPr algn="l"/>
            <a:r>
              <a:rPr lang="ru-RU" sz="3200" b="1" dirty="0"/>
              <a:t>Методы </a:t>
            </a:r>
            <a:r>
              <a:rPr lang="ru-RU" sz="3200" dirty="0"/>
              <a:t>исследования:</a:t>
            </a:r>
          </a:p>
          <a:p>
            <a:pPr algn="l"/>
            <a:r>
              <a:rPr lang="ru-RU" sz="3200" dirty="0"/>
              <a:t>- теоретический анализ литературы;</a:t>
            </a:r>
          </a:p>
          <a:p>
            <a:pPr algn="l"/>
            <a:r>
              <a:rPr lang="ru-RU" sz="3200" dirty="0"/>
              <a:t>- анкетирование, интервью;</a:t>
            </a:r>
          </a:p>
          <a:p>
            <a:pPr algn="l"/>
            <a:r>
              <a:rPr lang="ru-RU" sz="3200" dirty="0"/>
              <a:t>- наблюдение.</a:t>
            </a:r>
          </a:p>
        </p:txBody>
      </p:sp>
    </p:spTree>
    <p:extLst>
      <p:ext uri="{BB962C8B-B14F-4D97-AF65-F5344CB8AC3E}">
        <p14:creationId xmlns:p14="http://schemas.microsoft.com/office/powerpoint/2010/main" val="39616492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0075" y="1176539"/>
            <a:ext cx="1512168" cy="1666957"/>
          </a:xfrm>
          <a:prstGeom prst="rect">
            <a:avLst/>
          </a:prstGeom>
        </p:spPr>
      </p:pic>
      <p:sp>
        <p:nvSpPr>
          <p:cNvPr id="2" name="AutoShape 2" descr="https://upload.wikimedia.org/wikipedia/commons/thumb/f/fe/Flag_of_Novy_Urengoy_%28Yamal_Nenetsia%29.svg/1599px-Flag_of_Novy_Urengoy_%28Yamal_Nenetsia%29.svg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4" descr="https://upload.wikimedia.org/wikipedia/commons/thumb/f/fe/Flag_of_Novy_Urengoy_%28Yamal_Nenetsia%29.svg/1599px-Flag_of_Novy_Urengoy_%28Yamal_Nenetsia%29.svg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765682" y="160337"/>
            <a:ext cx="10515600" cy="6007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Откуда же берутся бездомные животные?</a:t>
            </a:r>
          </a:p>
        </p:txBody>
      </p:sp>
      <p:sp>
        <p:nvSpPr>
          <p:cNvPr id="13" name="Заголовок 1"/>
          <p:cNvSpPr txBox="1">
            <a:spLocks/>
          </p:cNvSpPr>
          <p:nvPr/>
        </p:nvSpPr>
        <p:spPr bwMode="auto">
          <a:xfrm>
            <a:off x="1266837" y="1179372"/>
            <a:ext cx="10515600" cy="5493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8878" tIns="54439" rIns="108878" bIns="54439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52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52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52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52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5200">
                <a:solidFill>
                  <a:schemeClr val="tx1"/>
                </a:solidFill>
                <a:latin typeface="Calibri" pitchFamily="34" charset="0"/>
              </a:defRPr>
            </a:lvl5pPr>
            <a:lvl6pPr marL="544388" algn="ctr" rtl="0" eaLnBrk="1" fontAlgn="base" hangingPunct="1">
              <a:spcBef>
                <a:spcPct val="0"/>
              </a:spcBef>
              <a:spcAft>
                <a:spcPct val="0"/>
              </a:spcAft>
              <a:defRPr sz="5200">
                <a:solidFill>
                  <a:schemeClr val="tx1"/>
                </a:solidFill>
                <a:latin typeface="Calibri" pitchFamily="34" charset="0"/>
              </a:defRPr>
            </a:lvl6pPr>
            <a:lvl7pPr marL="1088776" algn="ctr" rtl="0" eaLnBrk="1" fontAlgn="base" hangingPunct="1">
              <a:spcBef>
                <a:spcPct val="0"/>
              </a:spcBef>
              <a:spcAft>
                <a:spcPct val="0"/>
              </a:spcAft>
              <a:defRPr sz="5200">
                <a:solidFill>
                  <a:schemeClr val="tx1"/>
                </a:solidFill>
                <a:latin typeface="Calibri" pitchFamily="34" charset="0"/>
              </a:defRPr>
            </a:lvl7pPr>
            <a:lvl8pPr marL="1633164" algn="ctr" rtl="0" eaLnBrk="1" fontAlgn="base" hangingPunct="1">
              <a:spcBef>
                <a:spcPct val="0"/>
              </a:spcBef>
              <a:spcAft>
                <a:spcPct val="0"/>
              </a:spcAft>
              <a:defRPr sz="5200">
                <a:solidFill>
                  <a:schemeClr val="tx1"/>
                </a:solidFill>
                <a:latin typeface="Calibri" pitchFamily="34" charset="0"/>
              </a:defRPr>
            </a:lvl8pPr>
            <a:lvl9pPr marL="2177552" algn="ctr" rtl="0" eaLnBrk="1" fontAlgn="base" hangingPunct="1">
              <a:spcBef>
                <a:spcPct val="0"/>
              </a:spcBef>
              <a:spcAft>
                <a:spcPct val="0"/>
              </a:spcAft>
              <a:defRPr sz="5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l"/>
            <a:r>
              <a:rPr lang="ru-RU" sz="3200" dirty="0"/>
              <a:t>1. Животные, родившиеся на улице, и никогда не бывшие владельческими;</a:t>
            </a:r>
          </a:p>
          <a:p>
            <a:pPr lvl="0" algn="l"/>
            <a:r>
              <a:rPr lang="ru-RU" sz="3200" dirty="0"/>
              <a:t>2. Животные, когда-то имевшие хозяина, но впоследствии оказавшиеся на улице в силу каких-либо причин, таких как: </a:t>
            </a:r>
          </a:p>
          <a:p>
            <a:pPr lvl="0" algn="l"/>
            <a:r>
              <a:rPr lang="ru-RU" sz="3200" dirty="0"/>
              <a:t>-нечаянная потеря животного; </a:t>
            </a:r>
          </a:p>
          <a:p>
            <a:pPr lvl="0" algn="l"/>
            <a:r>
              <a:rPr lang="ru-RU" sz="3200" dirty="0"/>
              <a:t>-намеренный отказ хозяина, то есть, выбрасывание животного;</a:t>
            </a:r>
          </a:p>
          <a:p>
            <a:pPr lvl="0" algn="l"/>
            <a:r>
              <a:rPr lang="ru-RU" sz="3200" dirty="0"/>
              <a:t>-смерть хозяина и последующее выбрасывание животного наследниками. </a:t>
            </a:r>
          </a:p>
          <a:p>
            <a:endParaRPr lang="ru-RU" sz="36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79774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0075" y="1176539"/>
            <a:ext cx="1512168" cy="1666957"/>
          </a:xfrm>
          <a:prstGeom prst="rect">
            <a:avLst/>
          </a:prstGeom>
        </p:spPr>
      </p:pic>
      <p:sp>
        <p:nvSpPr>
          <p:cNvPr id="2" name="AutoShape 2" descr="https://upload.wikimedia.org/wikipedia/commons/thumb/f/fe/Flag_of_Novy_Urengoy_%28Yamal_Nenetsia%29.svg/1599px-Flag_of_Novy_Urengoy_%28Yamal_Nenetsia%29.svg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4" descr="https://upload.wikimedia.org/wikipedia/commons/thumb/f/fe/Flag_of_Novy_Urengoy_%28Yamal_Nenetsia%29.svg/1599px-Flag_of_Novy_Urengoy_%28Yamal_Nenetsia%29.svg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1486643" y="160337"/>
            <a:ext cx="10515600" cy="6007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больше всего скапливаются бездомные животные:</a:t>
            </a:r>
          </a:p>
        </p:txBody>
      </p:sp>
      <p:sp>
        <p:nvSpPr>
          <p:cNvPr id="13" name="Заголовок 1"/>
          <p:cNvSpPr txBox="1">
            <a:spLocks/>
          </p:cNvSpPr>
          <p:nvPr/>
        </p:nvSpPr>
        <p:spPr bwMode="auto">
          <a:xfrm>
            <a:off x="1266837" y="1179372"/>
            <a:ext cx="10515600" cy="2538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8878" tIns="54439" rIns="108878" bIns="54439" numCol="1" anchor="ctr" anchorCtr="0" compatLnSpc="1">
            <a:prstTxWarp prst="textNoShape">
              <a:avLst/>
            </a:prstTxWarp>
            <a:normAutofit lnSpcReduction="100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52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52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52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52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5200">
                <a:solidFill>
                  <a:schemeClr val="tx1"/>
                </a:solidFill>
                <a:latin typeface="Calibri" pitchFamily="34" charset="0"/>
              </a:defRPr>
            </a:lvl5pPr>
            <a:lvl6pPr marL="544388" algn="ctr" rtl="0" eaLnBrk="1" fontAlgn="base" hangingPunct="1">
              <a:spcBef>
                <a:spcPct val="0"/>
              </a:spcBef>
              <a:spcAft>
                <a:spcPct val="0"/>
              </a:spcAft>
              <a:defRPr sz="5200">
                <a:solidFill>
                  <a:schemeClr val="tx1"/>
                </a:solidFill>
                <a:latin typeface="Calibri" pitchFamily="34" charset="0"/>
              </a:defRPr>
            </a:lvl6pPr>
            <a:lvl7pPr marL="1088776" algn="ctr" rtl="0" eaLnBrk="1" fontAlgn="base" hangingPunct="1">
              <a:spcBef>
                <a:spcPct val="0"/>
              </a:spcBef>
              <a:spcAft>
                <a:spcPct val="0"/>
              </a:spcAft>
              <a:defRPr sz="5200">
                <a:solidFill>
                  <a:schemeClr val="tx1"/>
                </a:solidFill>
                <a:latin typeface="Calibri" pitchFamily="34" charset="0"/>
              </a:defRPr>
            </a:lvl7pPr>
            <a:lvl8pPr marL="1633164" algn="ctr" rtl="0" eaLnBrk="1" fontAlgn="base" hangingPunct="1">
              <a:spcBef>
                <a:spcPct val="0"/>
              </a:spcBef>
              <a:spcAft>
                <a:spcPct val="0"/>
              </a:spcAft>
              <a:defRPr sz="5200">
                <a:solidFill>
                  <a:schemeClr val="tx1"/>
                </a:solidFill>
                <a:latin typeface="Calibri" pitchFamily="34" charset="0"/>
              </a:defRPr>
            </a:lvl8pPr>
            <a:lvl9pPr marL="2177552" algn="ctr" rtl="0" eaLnBrk="1" fontAlgn="base" hangingPunct="1">
              <a:spcBef>
                <a:spcPct val="0"/>
              </a:spcBef>
              <a:spcAft>
                <a:spcPct val="0"/>
              </a:spcAft>
              <a:defRPr sz="5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l"/>
            <a:r>
              <a:rPr lang="ru-RU" sz="3200" dirty="0"/>
              <a:t>1. Около мусорных баков с отходами;</a:t>
            </a:r>
          </a:p>
          <a:p>
            <a:pPr lvl="0" algn="l"/>
            <a:r>
              <a:rPr lang="ru-RU" sz="3200" dirty="0"/>
              <a:t>2. Рядом с полигонами для отходов;</a:t>
            </a:r>
          </a:p>
          <a:p>
            <a:pPr lvl="0" algn="l"/>
            <a:r>
              <a:rPr lang="ru-RU" sz="3200" dirty="0"/>
              <a:t>3. Около столовых, кафе;</a:t>
            </a:r>
          </a:p>
          <a:p>
            <a:pPr lvl="0" algn="l"/>
            <a:r>
              <a:rPr lang="ru-RU" sz="3200" dirty="0"/>
              <a:t>4. Около жилых домов, где люди постоянно подкармливают бездомных животных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1129035" y="3933850"/>
            <a:ext cx="10515600" cy="2538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8878" tIns="54439" rIns="108878" bIns="54439" numCol="1" anchor="ctr" anchorCtr="0" compatLnSpc="1">
            <a:prstTxWarp prst="textNoShape">
              <a:avLst/>
            </a:prstTxWarp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52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52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52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52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5200">
                <a:solidFill>
                  <a:schemeClr val="tx1"/>
                </a:solidFill>
                <a:latin typeface="Calibri" pitchFamily="34" charset="0"/>
              </a:defRPr>
            </a:lvl5pPr>
            <a:lvl6pPr marL="544388" algn="ctr" rtl="0" eaLnBrk="1" fontAlgn="base" hangingPunct="1">
              <a:spcBef>
                <a:spcPct val="0"/>
              </a:spcBef>
              <a:spcAft>
                <a:spcPct val="0"/>
              </a:spcAft>
              <a:defRPr sz="5200">
                <a:solidFill>
                  <a:schemeClr val="tx1"/>
                </a:solidFill>
                <a:latin typeface="Calibri" pitchFamily="34" charset="0"/>
              </a:defRPr>
            </a:lvl6pPr>
            <a:lvl7pPr marL="1088776" algn="ctr" rtl="0" eaLnBrk="1" fontAlgn="base" hangingPunct="1">
              <a:spcBef>
                <a:spcPct val="0"/>
              </a:spcBef>
              <a:spcAft>
                <a:spcPct val="0"/>
              </a:spcAft>
              <a:defRPr sz="5200">
                <a:solidFill>
                  <a:schemeClr val="tx1"/>
                </a:solidFill>
                <a:latin typeface="Calibri" pitchFamily="34" charset="0"/>
              </a:defRPr>
            </a:lvl7pPr>
            <a:lvl8pPr marL="1633164" algn="ctr" rtl="0" eaLnBrk="1" fontAlgn="base" hangingPunct="1">
              <a:spcBef>
                <a:spcPct val="0"/>
              </a:spcBef>
              <a:spcAft>
                <a:spcPct val="0"/>
              </a:spcAft>
              <a:defRPr sz="5200">
                <a:solidFill>
                  <a:schemeClr val="tx1"/>
                </a:solidFill>
                <a:latin typeface="Calibri" pitchFamily="34" charset="0"/>
              </a:defRPr>
            </a:lvl8pPr>
            <a:lvl9pPr marL="2177552" algn="ctr" rtl="0" eaLnBrk="1" fontAlgn="base" hangingPunct="1">
              <a:spcBef>
                <a:spcPct val="0"/>
              </a:spcBef>
              <a:spcAft>
                <a:spcPct val="0"/>
              </a:spcAft>
              <a:defRPr sz="5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l"/>
            <a:r>
              <a:rPr lang="ru-RU" sz="3200" dirty="0"/>
              <a:t>Фото нужно вставить!!!!!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3F4DA12-9C9E-4416-AEFF-C4404DBB41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812" y="3645818"/>
            <a:ext cx="6053778" cy="314016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8CB5E1F-C9A0-47E1-8988-7ED6F6E27E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4443" y="3645818"/>
            <a:ext cx="5319837" cy="314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9040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0075" y="1176539"/>
            <a:ext cx="1512168" cy="1666957"/>
          </a:xfrm>
          <a:prstGeom prst="rect">
            <a:avLst/>
          </a:prstGeom>
        </p:spPr>
      </p:pic>
      <p:sp>
        <p:nvSpPr>
          <p:cNvPr id="2" name="AutoShape 2" descr="https://upload.wikimedia.org/wikipedia/commons/thumb/f/fe/Flag_of_Novy_Urengoy_%28Yamal_Nenetsia%29.svg/1599px-Flag_of_Novy_Urengoy_%28Yamal_Nenetsia%29.svg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4" descr="https://upload.wikimedia.org/wikipedia/commons/thumb/f/fe/Flag_of_Novy_Urengoy_%28Yamal_Nenetsia%29.svg/1599px-Flag_of_Novy_Urengoy_%28Yamal_Nenetsia%29.svg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765682" y="160337"/>
            <a:ext cx="10515600" cy="6007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анкетирования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517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8446380"/>
              </p:ext>
            </p:extLst>
          </p:nvPr>
        </p:nvGraphicFramePr>
        <p:xfrm>
          <a:off x="1201043" y="1485578"/>
          <a:ext cx="5061148" cy="51845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Диаграмма" r:id="rId3" imgW="5486400" imgH="3200310" progId="Excel.Chart.8">
                  <p:embed/>
                </p:oleObj>
              </mc:Choice>
              <mc:Fallback>
                <p:oleObj name="Диаграмма" r:id="rId3" imgW="5486400" imgH="3200310" progId="Excel.Chart.8">
                  <p:embed/>
                  <p:pic>
                    <p:nvPicPr>
                      <p:cNvPr id="4" name="Объект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1043" y="1485578"/>
                        <a:ext cx="5061148" cy="518457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7108946"/>
              </p:ext>
            </p:extLst>
          </p:nvPr>
        </p:nvGraphicFramePr>
        <p:xfrm>
          <a:off x="6457627" y="1485578"/>
          <a:ext cx="5112568" cy="51845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Диаграмма" r:id="rId5" imgW="5486400" imgH="3200310" progId="Excel.Chart.8">
                  <p:embed/>
                </p:oleObj>
              </mc:Choice>
              <mc:Fallback>
                <p:oleObj name="Диаграмма" r:id="rId5" imgW="5486400" imgH="3200310" progId="Excel.Chart.8">
                  <p:embed/>
                  <p:pic>
                    <p:nvPicPr>
                      <p:cNvPr id="5" name="Объект 4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57627" y="1485578"/>
                        <a:ext cx="5112568" cy="518457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95492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0075" y="1176539"/>
            <a:ext cx="1512168" cy="1666957"/>
          </a:xfrm>
          <a:prstGeom prst="rect">
            <a:avLst/>
          </a:prstGeom>
        </p:spPr>
      </p:pic>
      <p:sp>
        <p:nvSpPr>
          <p:cNvPr id="2" name="AutoShape 2" descr="https://upload.wikimedia.org/wikipedia/commons/thumb/f/fe/Flag_of_Novy_Urengoy_%28Yamal_Nenetsia%29.svg/1599px-Flag_of_Novy_Urengoy_%28Yamal_Nenetsia%29.svg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4" descr="https://upload.wikimedia.org/wikipedia/commons/thumb/f/fe/Flag_of_Novy_Urengoy_%28Yamal_Nenetsia%29.svg/1599px-Flag_of_Novy_Urengoy_%28Yamal_Nenetsia%29.svg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765682" y="160337"/>
            <a:ext cx="10515600" cy="6007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анкетирования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517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1219517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" name="Объект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35109919"/>
              </p:ext>
            </p:extLst>
          </p:nvPr>
        </p:nvGraphicFramePr>
        <p:xfrm>
          <a:off x="1201043" y="1341562"/>
          <a:ext cx="5063877" cy="5040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Диаграмма" r:id="rId3" imgW="5499069" imgH="3212870" progId="Excel.Chart.8">
                  <p:embed/>
                </p:oleObj>
              </mc:Choice>
              <mc:Fallback>
                <p:oleObj name="Диаграмма" r:id="rId3" imgW="5499069" imgH="3212870" progId="Excel.Chart.8">
                  <p:embed/>
                  <p:pic>
                    <p:nvPicPr>
                      <p:cNvPr id="9" name="Объект 8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1043" y="1341562"/>
                        <a:ext cx="5063877" cy="50405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9635" y="1341562"/>
            <a:ext cx="5184576" cy="5197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5687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0075" y="1176539"/>
            <a:ext cx="1512168" cy="1666957"/>
          </a:xfrm>
          <a:prstGeom prst="rect">
            <a:avLst/>
          </a:prstGeom>
        </p:spPr>
      </p:pic>
      <p:sp>
        <p:nvSpPr>
          <p:cNvPr id="2" name="AutoShape 2" descr="https://upload.wikimedia.org/wikipedia/commons/thumb/f/fe/Flag_of_Novy_Urengoy_%28Yamal_Nenetsia%29.svg/1599px-Flag_of_Novy_Urengoy_%28Yamal_Nenetsia%29.svg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4" descr="https://upload.wikimedia.org/wikipedia/commons/thumb/f/fe/Flag_of_Novy_Urengoy_%28Yamal_Nenetsia%29.svg/1599px-Flag_of_Novy_Urengoy_%28Yamal_Nenetsia%29.svg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765682" y="160337"/>
            <a:ext cx="10515600" cy="6007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анкетирования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517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1219517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517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6292196"/>
              </p:ext>
            </p:extLst>
          </p:nvPr>
        </p:nvGraphicFramePr>
        <p:xfrm>
          <a:off x="1273051" y="1344339"/>
          <a:ext cx="5112569" cy="52055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Диаграмма" r:id="rId3" imgW="5486400" imgH="3200310" progId="Excel.Chart.8">
                  <p:embed/>
                </p:oleObj>
              </mc:Choice>
              <mc:Fallback>
                <p:oleObj name="Диаграмма" r:id="rId3" imgW="5486400" imgH="3200310" progId="Excel.Chart.8">
                  <p:embed/>
                  <p:pic>
                    <p:nvPicPr>
                      <p:cNvPr id="5" name="Объект 4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3051" y="1344339"/>
                        <a:ext cx="5112569" cy="520558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9635" y="1435193"/>
            <a:ext cx="5040560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58216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0075" y="1176539"/>
            <a:ext cx="1512168" cy="1666957"/>
          </a:xfrm>
          <a:prstGeom prst="rect">
            <a:avLst/>
          </a:prstGeom>
        </p:spPr>
      </p:pic>
      <p:sp>
        <p:nvSpPr>
          <p:cNvPr id="2" name="AutoShape 2" descr="https://upload.wikimedia.org/wikipedia/commons/thumb/f/fe/Flag_of_Novy_Urengoy_%28Yamal_Nenetsia%29.svg/1599px-Flag_of_Novy_Urengoy_%28Yamal_Nenetsia%29.svg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4" descr="https://upload.wikimedia.org/wikipedia/commons/thumb/f/fe/Flag_of_Novy_Urengoy_%28Yamal_Nenetsia%29.svg/1599px-Flag_of_Novy_Urengoy_%28Yamal_Nenetsia%29.svg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765682" y="160337"/>
            <a:ext cx="10515600" cy="6007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анкетирования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1219517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1219517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0" y="0"/>
            <a:ext cx="1219517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0" y="0"/>
            <a:ext cx="1219517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3" name="Объект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85230075"/>
              </p:ext>
            </p:extLst>
          </p:nvPr>
        </p:nvGraphicFramePr>
        <p:xfrm>
          <a:off x="6601643" y="1413570"/>
          <a:ext cx="5155687" cy="53285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Диаграмма" r:id="rId3" imgW="5486400" imgH="3200310" progId="Excel.Chart.8">
                  <p:embed/>
                </p:oleObj>
              </mc:Choice>
              <mc:Fallback>
                <p:oleObj name="Диаграмма" r:id="rId3" imgW="5486400" imgH="3200310" progId="Excel.Chart.8">
                  <p:embed/>
                  <p:pic>
                    <p:nvPicPr>
                      <p:cNvPr id="13" name="Объект 1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01643" y="1413570"/>
                        <a:ext cx="5155687" cy="532859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3051" y="1485578"/>
            <a:ext cx="5146997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865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EA5638-4BED-4297-9582-5CB92771A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/>
              <a:t>Интервью с директором центра для бездомных животных «</a:t>
            </a:r>
            <a:r>
              <a:rPr lang="ru-RU" sz="2400" dirty="0" err="1"/>
              <a:t>ГородоГ</a:t>
            </a:r>
            <a:r>
              <a:rPr lang="ru-RU" sz="2400" dirty="0"/>
              <a:t>» </a:t>
            </a:r>
            <a:r>
              <a:rPr lang="ru-RU" sz="2400" dirty="0" err="1"/>
              <a:t>г.Новый</a:t>
            </a:r>
            <a:r>
              <a:rPr lang="ru-RU" sz="2400" dirty="0"/>
              <a:t> Уренгой </a:t>
            </a:r>
            <a:r>
              <a:rPr lang="ru-RU" sz="2400" dirty="0" err="1"/>
              <a:t>Сатучиев</a:t>
            </a:r>
            <a:r>
              <a:rPr lang="ru-RU" sz="2400" dirty="0"/>
              <a:t> </a:t>
            </a:r>
            <a:r>
              <a:rPr lang="ru-RU" sz="2400"/>
              <a:t>Артур Юрьевич.</a:t>
            </a:r>
            <a:endParaRPr lang="ru-RU" sz="24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8A4605B-7C9C-40D4-891D-72C18D58D0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400" dirty="0"/>
              <a:t>1.Когда был основан приют, сколько в нем мест и на какие средства он финансируется?</a:t>
            </a:r>
          </a:p>
          <a:p>
            <a:r>
              <a:rPr lang="ru-RU" sz="1400" dirty="0"/>
              <a:t>-15.09.2022 г. Состоялось открытие центра для бездомных животных «</a:t>
            </a:r>
            <a:r>
              <a:rPr lang="ru-RU" sz="1400" dirty="0" err="1"/>
              <a:t>ГородоГ</a:t>
            </a:r>
            <a:r>
              <a:rPr lang="ru-RU" sz="1400" dirty="0"/>
              <a:t>», вместимость которого сейчас составляет до 600 мест для собак и до 150 мест для кошек. Приют финансируется окружной субсидией.</a:t>
            </a:r>
          </a:p>
          <a:p>
            <a:r>
              <a:rPr lang="ru-RU" sz="1400" dirty="0"/>
              <a:t>2. Как уличные животные попадают в приют?</a:t>
            </a:r>
          </a:p>
          <a:p>
            <a:r>
              <a:rPr lang="ru-RU" sz="1400" dirty="0"/>
              <a:t>-На телефон диспетчерской службы поступает звонок, заявка передается в службу отлова. После отлова (гуманным способом) собака попадает в приют. Поступают собаки так же от населения. Периодически производятся объезды по городу- при обнаружении собак без бирок так же производится отлов в приют.</a:t>
            </a:r>
          </a:p>
          <a:p>
            <a:r>
              <a:rPr lang="ru-RU" sz="1400" dirty="0"/>
              <a:t>3.Условия содержания собак в приюте, чем их кормят и кто за ними убирает?</a:t>
            </a:r>
          </a:p>
          <a:p>
            <a:r>
              <a:rPr lang="ru-RU" sz="1400" dirty="0"/>
              <a:t>- После того как собака попала в приют она помещается в карантин, далее производится стерилизация и вакцинация, </a:t>
            </a:r>
            <a:r>
              <a:rPr lang="ru-RU" sz="1400" dirty="0" err="1"/>
              <a:t>чипирование</a:t>
            </a:r>
            <a:r>
              <a:rPr lang="ru-RU" sz="1400" dirty="0"/>
              <a:t>. Питание 2-хразовое.</a:t>
            </a:r>
          </a:p>
          <a:p>
            <a:r>
              <a:rPr lang="ru-RU" sz="1400" dirty="0"/>
              <a:t>4. Много ли животных находят свой дом через приют?</a:t>
            </a:r>
          </a:p>
          <a:p>
            <a:r>
              <a:rPr lang="ru-RU" sz="1400" dirty="0"/>
              <a:t>- По статистике породистых собак разбирают сразу, но большую часть составляют беспородные собаки. В ноябре было пристроено более 15 собак, в декабре 5. Мы активно ведем страницу «Вконтакте» , где размещаем информацию о приюте и фото собак. Люди в режиме онлайн имеют возможность выбрать себе друга.</a:t>
            </a:r>
          </a:p>
          <a:p>
            <a:r>
              <a:rPr lang="ru-RU" sz="1400" dirty="0"/>
              <a:t>5.Как можно помочь приюту? В чем всегда нуждается приют и как это можно сделать?</a:t>
            </a:r>
          </a:p>
          <a:p>
            <a:r>
              <a:rPr lang="ru-RU" sz="1400" dirty="0"/>
              <a:t>- Приют всегда рад волонтерам, готовым помочь в уборке, уходе за животными.</a:t>
            </a:r>
          </a:p>
        </p:txBody>
      </p:sp>
    </p:spTree>
    <p:extLst>
      <p:ext uri="{BB962C8B-B14F-4D97-AF65-F5344CB8AC3E}">
        <p14:creationId xmlns:p14="http://schemas.microsoft.com/office/powerpoint/2010/main" val="2054537226"/>
      </p:ext>
    </p:extLst>
  </p:cSld>
  <p:clrMapOvr>
    <a:masterClrMapping/>
  </p:clrMapOvr>
</p:sld>
</file>

<file path=ppt/theme/theme1.xml><?xml version="1.0" encoding="utf-8"?>
<a:theme xmlns:a="http://schemas.openxmlformats.org/drawingml/2006/main" name="Z_1_Президиум Правительство_509_16x9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CAC8637B-320D-4876-BFCA-C2775AE8DE47}" vid="{2BF468EB-A464-4057-9376-DB2932E78B41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Z_1_Оперативка_509_16x9_Узор</Template>
  <TotalTime>1445</TotalTime>
  <Words>678</Words>
  <Application>Microsoft Office PowerPoint</Application>
  <PresentationFormat>Произвольный</PresentationFormat>
  <Paragraphs>69</Paragraphs>
  <Slides>11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Times New Roman</vt:lpstr>
      <vt:lpstr>Verdana</vt:lpstr>
      <vt:lpstr>Z_1_Президиум Правительство_509_16x9</vt:lpstr>
      <vt:lpstr>Диаграмма</vt:lpstr>
      <vt:lpstr>Презентация PowerPoint</vt:lpstr>
      <vt:lpstr>Актуальность выбранной темы</vt:lpstr>
      <vt:lpstr>Откуда же берутся бездомные животные?</vt:lpstr>
      <vt:lpstr>Где больше всего скапливаются бездомные животные:</vt:lpstr>
      <vt:lpstr>Результаты анкетирования</vt:lpstr>
      <vt:lpstr>Результаты анкетирования</vt:lpstr>
      <vt:lpstr>Результаты анкетирования</vt:lpstr>
      <vt:lpstr>Результаты анкетирования</vt:lpstr>
      <vt:lpstr>Интервью с директором центра для бездомных животных «ГородоГ» г.Новый Уренгой Сатучиев Артур Юрьевич.</vt:lpstr>
      <vt:lpstr>Пути решения:</vt:lpstr>
      <vt:lpstr>ПОМНИТЕ!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Пестрецов Андрей Анатольевич</dc:creator>
  <cp:lastModifiedBy>Islam Selmurzaev</cp:lastModifiedBy>
  <cp:revision>234</cp:revision>
  <cp:lastPrinted>2020-11-09T04:07:51Z</cp:lastPrinted>
  <dcterms:created xsi:type="dcterms:W3CDTF">2020-10-16T05:59:09Z</dcterms:created>
  <dcterms:modified xsi:type="dcterms:W3CDTF">2023-01-07T17:12:08Z</dcterms:modified>
</cp:coreProperties>
</file>