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media/image9.jpeg" ContentType="image/jpeg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274712B5-9970-4D30-BF28-88DBB2779F02}" type="datetime">
              <a:rPr b="0" lang="ru-RU" sz="1800" spc="-1" strike="noStrike">
                <a:solidFill>
                  <a:srgbClr val="000000"/>
                </a:solidFill>
                <a:latin typeface="Arial"/>
              </a:rPr>
              <a:t>26.1.23</a:t>
            </a:fld>
            <a:endParaRPr b="0" lang="ru-RU" sz="18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6F002213-F3A5-4CCB-A3AE-6071561180D9}" type="slidenum">
              <a:rPr b="0" lang="ru-RU" sz="1800" spc="-1" strike="noStrike">
                <a:solidFill>
                  <a:srgbClr val="000000"/>
                </a:solidFill>
                <a:latin typeface="Arial"/>
              </a:rPr>
              <a:t>3</a:t>
            </a:fld>
            <a:endParaRPr b="0" lang="ru-RU" sz="18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1500120" y="2428920"/>
            <a:ext cx="7000560" cy="1571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 algn="ctr">
              <a:lnSpc>
                <a:spcPct val="100000"/>
              </a:lnSpc>
              <a:spcBef>
                <a:spcPts val="879"/>
              </a:spcBef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Имидж воспитателя ДОО 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5143320" y="4572000"/>
            <a:ext cx="40003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latin typeface="Times New Roman"/>
              </a:rPr>
              <a:t>Составитель:</a:t>
            </a: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Каюмова К.Ф. 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6) В ясельных группах не допускается длинная бижутерия, кольца с камнями (в целях безопасности). Минимальное количество украшений рекомендуется.</a:t>
            </a:r>
            <a:br/>
            <a:br/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7" name="Picture 2" descr=""/>
          <p:cNvPicPr/>
          <p:nvPr/>
        </p:nvPicPr>
        <p:blipFill>
          <a:blip r:embed="rId1"/>
          <a:stretch/>
        </p:blipFill>
        <p:spPr>
          <a:xfrm>
            <a:off x="571320" y="1785960"/>
            <a:ext cx="3285720" cy="4601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8" name="Picture 4" descr=""/>
          <p:cNvPicPr/>
          <p:nvPr/>
        </p:nvPicPr>
        <p:blipFill>
          <a:blip r:embed="rId2"/>
          <a:stretch/>
        </p:blipFill>
        <p:spPr>
          <a:xfrm>
            <a:off x="4429080" y="2071800"/>
            <a:ext cx="3773160" cy="3879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9" name="Line 3"/>
          <p:cNvSpPr/>
          <p:nvPr/>
        </p:nvSpPr>
        <p:spPr>
          <a:xfrm>
            <a:off x="714240" y="2000160"/>
            <a:ext cx="3071880" cy="428616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70" name="Line 4"/>
          <p:cNvSpPr/>
          <p:nvPr/>
        </p:nvSpPr>
        <p:spPr>
          <a:xfrm flipV="1">
            <a:off x="714240" y="1857240"/>
            <a:ext cx="3071880" cy="435780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71" name="Line 5"/>
          <p:cNvSpPr/>
          <p:nvPr/>
        </p:nvSpPr>
        <p:spPr>
          <a:xfrm>
            <a:off x="4500360" y="2143080"/>
            <a:ext cx="3571920" cy="364464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72" name="Line 6"/>
          <p:cNvSpPr/>
          <p:nvPr/>
        </p:nvSpPr>
        <p:spPr>
          <a:xfrm flipV="1">
            <a:off x="4357440" y="2071440"/>
            <a:ext cx="3786120" cy="385776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7) Спортивная форма используется воспитателями только при проведении занятий по физической культуре и утренней гимнастики</a:t>
            </a:r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TextShape 2"/>
          <p:cNvSpPr txBox="1"/>
          <p:nvPr/>
        </p:nvSpPr>
        <p:spPr>
          <a:xfrm>
            <a:off x="457200" y="2071800"/>
            <a:ext cx="8115120" cy="405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5" name="Picture 2" descr=""/>
          <p:cNvPicPr/>
          <p:nvPr/>
        </p:nvPicPr>
        <p:blipFill>
          <a:blip r:embed="rId1"/>
          <a:srcRect l="16699" t="18008" r="20055" b="7973"/>
          <a:stretch/>
        </p:blipFill>
        <p:spPr>
          <a:xfrm>
            <a:off x="5143680" y="1714320"/>
            <a:ext cx="2928600" cy="5143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Воспитательные задачи</a:t>
            </a:r>
            <a:r>
              <a:rPr b="1" lang="ru-RU" sz="36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воспитатель может решить  только через свой </a:t>
            </a:r>
            <a:r>
              <a:rPr b="0" lang="ru-RU" sz="3600" spc="-1" strike="noStrike" u="sng">
                <a:solidFill>
                  <a:srgbClr val="000000"/>
                </a:solidFill>
                <a:uFillTx/>
                <a:latin typeface="Times New Roman"/>
              </a:rPr>
              <a:t>образ</a:t>
            </a:r>
            <a:r>
              <a:rPr b="0" lang="ru-RU" sz="3600" spc="-1" strike="noStrike">
                <a:solidFill>
                  <a:srgbClr val="000000"/>
                </a:solidFill>
                <a:latin typeface="Times New Roman"/>
              </a:rPr>
              <a:t>: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000" spc="-1" strike="noStrike">
                <a:solidFill>
                  <a:srgbClr val="000000"/>
                </a:solidFill>
                <a:latin typeface="Times New Roman"/>
              </a:rPr>
              <a:t>Крупные бусы или яркий цветок на блузке соберёт, сконцентрирует и активизирует непроизвольное внимание детей. У детей развивается интерес к обследованию и желание общаться.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8" name="Picture 2" descr=""/>
          <p:cNvPicPr/>
          <p:nvPr/>
        </p:nvPicPr>
        <p:blipFill>
          <a:blip r:embed="rId1"/>
          <a:stretch/>
        </p:blipFill>
        <p:spPr>
          <a:xfrm>
            <a:off x="4000320" y="2531160"/>
            <a:ext cx="4428720" cy="4326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142920" y="857160"/>
            <a:ext cx="8229240" cy="2614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Яркие красные цвета в одежде воспитателя повышают скорость мыслительных операций у ребёнка, а фиолетовые и синие - зарождают сомнение, неуверенность в своих силах.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360"/>
              </a:spcBef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0" name="Picture 2" descr=""/>
          <p:cNvPicPr/>
          <p:nvPr/>
        </p:nvPicPr>
        <p:blipFill>
          <a:blip r:embed="rId1"/>
          <a:stretch/>
        </p:blipFill>
        <p:spPr>
          <a:xfrm>
            <a:off x="5214960" y="2571840"/>
            <a:ext cx="3023280" cy="38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357120" y="428760"/>
            <a:ext cx="8786520" cy="364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Преобладание в одежде чёрного цвета для воспитателя не желательно, так как тёмные цвета побуждаю к собранности, активизации произвольности, а ребёнок нейрофизиологически к этому не готов.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Дети испытывают внутреннее напряжение и быстро утомляются, становятся рассеянными, могут проявляться гиперактивность и агрессия</a:t>
            </a:r>
            <a:br/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2" name="Picture 2" descr=""/>
          <p:cNvPicPr/>
          <p:nvPr/>
        </p:nvPicPr>
        <p:blipFill>
          <a:blip r:embed="rId1"/>
          <a:stretch/>
        </p:blipFill>
        <p:spPr>
          <a:xfrm>
            <a:off x="7107840" y="3500280"/>
            <a:ext cx="2035800" cy="27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357120" y="85716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Белые и очень светлые тона одежды вызываю у ребёнка некоторую рассеянность, растерянность, ожидание инструкций, указаний, способствуют снижению инициативы, самостоятельности.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4" name="Picture 2" descr=""/>
          <p:cNvPicPr/>
          <p:nvPr/>
        </p:nvPicPr>
        <p:blipFill>
          <a:blip r:embed="rId1"/>
          <a:stretch/>
        </p:blipFill>
        <p:spPr>
          <a:xfrm>
            <a:off x="5572080" y="3429000"/>
            <a:ext cx="2375280" cy="3428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500040" y="107172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Блестящие, сверкающие элементы в одежде вызывают у ребёнка восторг, восхищение, доверие, притягивают ребёнка к воспитателю. У ребёнка улучшается настроение, он испытывает состояние радости. В такой одежде воспитателю легко расположить к себе ребёнка, вызвать доверие и управлять его действиями, добиться послушания и признания.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6" name="Picture 2" descr=""/>
          <p:cNvPicPr/>
          <p:nvPr/>
        </p:nvPicPr>
        <p:blipFill>
          <a:blip r:embed="rId1"/>
          <a:srcRect l="13337" t="21429" r="20000" b="18572"/>
          <a:stretch/>
        </p:blipFill>
        <p:spPr>
          <a:xfrm>
            <a:off x="6215040" y="3857760"/>
            <a:ext cx="2499840" cy="2999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Таким образом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, внешний облик помогает человеку привлечь к себе внимание, создать положительный образ, показать себя не только симпатичным человеком, но и прекрасным педагогом. Воспитатель своим внешним обликом располагает к себе детей и взрослых и коллег и родителей. 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3929040" y="1071720"/>
            <a:ext cx="4800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«…В человеке все должно быть прекрасно: и лицо, и одежда, и душа, и мысли»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 algn="r">
              <a:lnSpc>
                <a:spcPct val="100000"/>
              </a:lnSpc>
              <a:spcBef>
                <a:spcPts val="641"/>
              </a:spcBef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А. П. Чехов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4" name="Picture 2" descr=""/>
          <p:cNvPicPr/>
          <p:nvPr/>
        </p:nvPicPr>
        <p:blipFill>
          <a:blip r:embed="rId1"/>
          <a:stretch/>
        </p:blipFill>
        <p:spPr>
          <a:xfrm>
            <a:off x="357120" y="285840"/>
            <a:ext cx="3357360" cy="5351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latin typeface="Times New Roman"/>
              </a:rPr>
              <a:t>Имидж воспитателя</a:t>
            </a:r>
            <a:r>
              <a:rPr b="0" lang="ru-RU" sz="4400" spc="-1" strike="noStrike">
                <a:solidFill>
                  <a:srgbClr val="000000"/>
                </a:solidFill>
                <a:latin typeface="Times New Roman"/>
              </a:rPr>
              <a:t> 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Эмоционально окрашенный стереотип восприятия</a:t>
            </a: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образа педагога в сознании воспитанников, коллег, социального окружения, в массовом сознании.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При формировании имиджа педагога реальные качества тесно переплетаются с теми, которые приписываются ему окружающими.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Современный дошкольный воспитатель должен сочетать в себе как черты собственно воспитателя </a:t>
            </a:r>
            <a:r>
              <a:rPr b="0" i="1" lang="ru-RU" sz="2400" spc="-1" strike="noStrike">
                <a:solidFill>
                  <a:srgbClr val="000000"/>
                </a:solidFill>
                <a:latin typeface="Times New Roman"/>
              </a:rPr>
              <a:t>(опека, замена матери)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 так и черты учителя.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Shape 1"/>
          <p:cNvSpPr txBox="1"/>
          <p:nvPr/>
        </p:nvSpPr>
        <p:spPr>
          <a:xfrm>
            <a:off x="0" y="274680"/>
            <a:ext cx="86864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Основные составляющие имиджа воспитателя:</a:t>
            </a:r>
            <a:br/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визуальная привлекательность;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вербальное поведение;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невербальное поведение;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манеры, этикет;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обаяние.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В ДОО существуют следующие </a:t>
            </a:r>
            <a:r>
              <a:rPr b="1" lang="ru-RU" sz="3200" spc="-1" strike="noStrike" u="sng">
                <a:solidFill>
                  <a:srgbClr val="000000"/>
                </a:solidFill>
                <a:uFillTx/>
                <a:latin typeface="Times New Roman"/>
              </a:rPr>
              <a:t>правила</a:t>
            </a: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:</a:t>
            </a:r>
            <a:br/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TextShape 2"/>
          <p:cNvSpPr txBox="1"/>
          <p:nvPr/>
        </p:nvSpPr>
        <p:spPr>
          <a:xfrm>
            <a:off x="457200" y="1600200"/>
            <a:ext cx="8229240" cy="18997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343080" indent="-342720">
              <a:lnSpc>
                <a:spcPct val="100000"/>
              </a:lnSpc>
              <a:spcBef>
                <a:spcPts val="561"/>
              </a:spcBef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1) Волосы должны быть чистыми, аккуратно уложенными, не распущенными.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1" name="Picture 2" descr=""/>
          <p:cNvPicPr/>
          <p:nvPr/>
        </p:nvPicPr>
        <p:blipFill>
          <a:blip r:embed="rId1"/>
          <a:srcRect l="0" t="0" r="-397" b="11261"/>
          <a:stretch/>
        </p:blipFill>
        <p:spPr>
          <a:xfrm>
            <a:off x="5715000" y="2928960"/>
            <a:ext cx="2999880" cy="3676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457200" y="571320"/>
            <a:ext cx="8229240" cy="845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2) Макияж должен быть сдержанным, но должен быть.</a:t>
            </a:r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Picture 2" descr=""/>
          <p:cNvPicPr/>
          <p:nvPr/>
        </p:nvPicPr>
        <p:blipFill>
          <a:blip r:embed="rId1"/>
          <a:stretch/>
        </p:blipFill>
        <p:spPr>
          <a:xfrm>
            <a:off x="1285920" y="1571760"/>
            <a:ext cx="6968160" cy="464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3) Особое внимание уделяется рукам. </a:t>
            </a:r>
            <a:br/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Ногти должны быть чистыми, ухоженными.</a:t>
            </a:r>
            <a:br/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5" name="Picture 2" descr=""/>
          <p:cNvPicPr/>
          <p:nvPr/>
        </p:nvPicPr>
        <p:blipFill>
          <a:blip r:embed="rId1"/>
          <a:stretch/>
        </p:blipFill>
        <p:spPr>
          <a:xfrm>
            <a:off x="1000080" y="1285920"/>
            <a:ext cx="7214760" cy="53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4) Обувь должна соответствовать правилам по технике безопасности, классической формы. Хождение в шлепках не допускается.</a:t>
            </a:r>
            <a:br/>
            <a:br/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7" name="Picture 2" descr=""/>
          <p:cNvPicPr/>
          <p:nvPr/>
        </p:nvPicPr>
        <p:blipFill>
          <a:blip r:embed="rId1"/>
          <a:srcRect l="0" t="23285" r="1369" b="19179"/>
          <a:stretch/>
        </p:blipFill>
        <p:spPr>
          <a:xfrm>
            <a:off x="642960" y="2286000"/>
            <a:ext cx="7000560" cy="4083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Times New Roman"/>
              </a:rPr>
              <a:t>5) Не допускается использование приторных запахов парфюмерии, короткие юбки, обтягивающие брюки (допускаются с блузами удлиненными до середины бедра, шорты - слишком вызывающе для сотрудников ДОУ.</a:t>
            </a:r>
            <a:br/>
            <a:br/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9" name="Picture 2" descr=""/>
          <p:cNvPicPr/>
          <p:nvPr/>
        </p:nvPicPr>
        <p:blipFill>
          <a:blip r:embed="rId1"/>
          <a:srcRect l="0" t="0" r="885" b="37002"/>
          <a:stretch/>
        </p:blipFill>
        <p:spPr>
          <a:xfrm>
            <a:off x="428760" y="2500200"/>
            <a:ext cx="3336480" cy="287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0" name="Picture 4" descr=""/>
          <p:cNvPicPr/>
          <p:nvPr/>
        </p:nvPicPr>
        <p:blipFill>
          <a:blip r:embed="rId2"/>
          <a:srcRect l="0" t="8813" r="21706" b="18213"/>
          <a:stretch/>
        </p:blipFill>
        <p:spPr>
          <a:xfrm>
            <a:off x="4929120" y="1928880"/>
            <a:ext cx="3344400" cy="3977280"/>
          </a:xfrm>
          <a:prstGeom prst="rect">
            <a:avLst/>
          </a:prstGeom>
          <a:ln>
            <a:noFill/>
          </a:ln>
        </p:spPr>
      </p:pic>
      <p:sp>
        <p:nvSpPr>
          <p:cNvPr id="61" name="Line 2"/>
          <p:cNvSpPr/>
          <p:nvPr/>
        </p:nvSpPr>
        <p:spPr>
          <a:xfrm>
            <a:off x="428400" y="2571480"/>
            <a:ext cx="3143160" cy="264312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62" name="Line 3"/>
          <p:cNvSpPr/>
          <p:nvPr/>
        </p:nvSpPr>
        <p:spPr>
          <a:xfrm flipV="1">
            <a:off x="499680" y="2643120"/>
            <a:ext cx="3143520" cy="257148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63" name="Line 4"/>
          <p:cNvSpPr/>
          <p:nvPr/>
        </p:nvSpPr>
        <p:spPr>
          <a:xfrm flipH="1">
            <a:off x="5143320" y="1928520"/>
            <a:ext cx="2928960" cy="378648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  <p:sp>
        <p:nvSpPr>
          <p:cNvPr id="64" name="Line 5"/>
          <p:cNvSpPr/>
          <p:nvPr/>
        </p:nvSpPr>
        <p:spPr>
          <a:xfrm>
            <a:off x="4857480" y="2357280"/>
            <a:ext cx="3571920" cy="2857320"/>
          </a:xfrm>
          <a:prstGeom prst="line">
            <a:avLst/>
          </a:prstGeom>
          <a:ln>
            <a:round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</TotalTime>
  <Application>Neat_Office/6.2.8.2$Windows_x86 LibreOffice_project/</Application>
  <Words>282</Words>
  <Paragraphs>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2014-07-06T18:18:01Z</dcterms:created>
  <dc:creator>Фокина Лидия Петровна</dc:creator>
  <dc:description/>
  <cp:keywords>Шаблон презентации</cp:keywords>
  <dc:language>ru-RU</dc:language>
  <cp:lastModifiedBy/>
  <dcterms:modified xsi:type="dcterms:W3CDTF">2023-01-26T17:13:17Z</dcterms:modified>
  <cp:revision>78</cp:revision>
  <dc:subject/>
  <dc:title>Летние фантазии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17</vt:i4>
  </property>
</Properties>
</file>