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4"/>
  </p:notesMasterIdLst>
  <p:sldIdLst>
    <p:sldId id="256" r:id="rId2"/>
    <p:sldId id="257" r:id="rId3"/>
    <p:sldId id="304" r:id="rId4"/>
    <p:sldId id="305" r:id="rId5"/>
    <p:sldId id="266" r:id="rId6"/>
    <p:sldId id="273" r:id="rId7"/>
    <p:sldId id="268" r:id="rId8"/>
    <p:sldId id="270" r:id="rId9"/>
    <p:sldId id="267" r:id="rId10"/>
    <p:sldId id="308" r:id="rId11"/>
    <p:sldId id="307" r:id="rId12"/>
    <p:sldId id="260" r:id="rId13"/>
    <p:sldId id="291" r:id="rId14"/>
    <p:sldId id="299" r:id="rId15"/>
    <p:sldId id="298" r:id="rId16"/>
    <p:sldId id="306" r:id="rId17"/>
    <p:sldId id="292" r:id="rId18"/>
    <p:sldId id="269" r:id="rId19"/>
    <p:sldId id="271" r:id="rId20"/>
    <p:sldId id="265" r:id="rId21"/>
    <p:sldId id="287" r:id="rId22"/>
    <p:sldId id="288" r:id="rId23"/>
    <p:sldId id="293" r:id="rId24"/>
    <p:sldId id="294" r:id="rId25"/>
    <p:sldId id="295" r:id="rId26"/>
    <p:sldId id="301" r:id="rId27"/>
    <p:sldId id="300" r:id="rId28"/>
    <p:sldId id="296" r:id="rId29"/>
    <p:sldId id="297" r:id="rId30"/>
    <p:sldId id="280" r:id="rId31"/>
    <p:sldId id="290" r:id="rId32"/>
    <p:sldId id="274" r:id="rId3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86570" autoAdjust="0"/>
  </p:normalViewPr>
  <p:slideViewPr>
    <p:cSldViewPr>
      <p:cViewPr varScale="1">
        <p:scale>
          <a:sx n="43" d="100"/>
          <a:sy n="43" d="100"/>
        </p:scale>
        <p:origin x="1518" y="5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8856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2D58855-B1B0-48C8-85AA-708BBAFA143A}" type="datetimeFigureOut">
              <a:rPr lang="ru-RU" smtClean="0"/>
              <a:t>пт 27.01.23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A7C457A-40F5-4C41-AC99-9459145D3A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50976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Дидактическая игра «Этажи»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7C457A-40F5-4C41-AC99-9459145D3A67}" type="slidenum">
              <a:rPr lang="ru-RU" smtClean="0"/>
              <a:t>22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67941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356D6A-AA01-483F-A46F-A2A39D9F6CD6}" type="datetimeFigureOut">
              <a:rPr lang="ru-RU"/>
              <a:pPr>
                <a:defRPr/>
              </a:pPr>
              <a:t>пт 27.01.23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E7B3EB-CB18-4007-97B5-E3F1D7398C3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09E767-F40E-4D55-8347-FBC64C6A94B3}" type="datetimeFigureOut">
              <a:rPr lang="ru-RU"/>
              <a:pPr>
                <a:defRPr/>
              </a:pPr>
              <a:t>пт 27.01.23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D1AB0B-4F54-4737-849F-B79BBD69614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F0DCAB-A14E-49F1-9C19-9411292DD3DB}" type="datetimeFigureOut">
              <a:rPr lang="ru-RU"/>
              <a:pPr>
                <a:defRPr/>
              </a:pPr>
              <a:t>пт 27.01.23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A7FD60-B3A8-4FCF-B275-E5E8091802C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B4C5DC-6976-46E4-A934-745EFD8E78B3}" type="datetimeFigureOut">
              <a:rPr lang="ru-RU"/>
              <a:pPr>
                <a:defRPr/>
              </a:pPr>
              <a:t>пт 27.01.23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E1A2DC-C024-4EA0-854E-8807F07F2BA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0BBEB8-6B3F-4849-BD5E-E8E78F79F4F6}" type="datetimeFigureOut">
              <a:rPr lang="ru-RU"/>
              <a:pPr>
                <a:defRPr/>
              </a:pPr>
              <a:t>пт 27.01.23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ECCF20-AA22-409D-A21A-3AD4861E522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74A84B-1A7E-4534-8FBF-9BC5F32F890F}" type="datetimeFigureOut">
              <a:rPr lang="ru-RU"/>
              <a:pPr>
                <a:defRPr/>
              </a:pPr>
              <a:t>пт 27.01.23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175126-C7C6-4CB8-838D-3833C28773A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7057FD-B202-4C19-AA84-B0969C949B1D}" type="datetimeFigureOut">
              <a:rPr lang="ru-RU"/>
              <a:pPr>
                <a:defRPr/>
              </a:pPr>
              <a:t>пт 27.01.23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A91AA4-F9B5-46AD-B143-633C5404FDF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753DA9-E7C1-4A14-ACFB-4ECB38C3AC06}" type="datetimeFigureOut">
              <a:rPr lang="ru-RU"/>
              <a:pPr>
                <a:defRPr/>
              </a:pPr>
              <a:t>пт 27.01.23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6F0752-AC15-47A5-9F85-A7ABC9D09DB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F2B83D-5CBB-43C0-A42C-EC0E31A6703B}" type="datetimeFigureOut">
              <a:rPr lang="ru-RU"/>
              <a:pPr>
                <a:defRPr/>
              </a:pPr>
              <a:t>пт 27.01.23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5AAE2D-BC44-4669-BF69-CD9C92496E8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7BBEA0-5B5A-49FC-8840-05FCA7BD5E19}" type="datetimeFigureOut">
              <a:rPr lang="ru-RU"/>
              <a:pPr>
                <a:defRPr/>
              </a:pPr>
              <a:t>пт 27.01.23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E31B94-29CA-4713-9182-A94D2A478B9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802AC8-2866-4AE9-80E2-68C7A1976420}" type="datetimeFigureOut">
              <a:rPr lang="ru-RU"/>
              <a:pPr>
                <a:defRPr/>
              </a:pPr>
              <a:t>пт 27.01.23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7BFBFF-37A8-4959-9F82-0974BC4DB79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screen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051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CBA6151-1676-42F7-8EB4-729486DD1DB0}" type="datetimeFigureOut">
              <a:rPr lang="ru-RU"/>
              <a:pPr>
                <a:defRPr/>
              </a:pPr>
              <a:t>пт 27.01.23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99709C00-2672-4843-9103-EA3E82C1338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6.xml"/><Relationship Id="rId1" Type="http://schemas.openxmlformats.org/officeDocument/2006/relationships/themeOverride" Target="../theme/themeOverride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3.jp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1916_%D0%B3%D0%BE%D0%B4" TargetMode="External"/><Relationship Id="rId7" Type="http://schemas.openxmlformats.org/officeDocument/2006/relationships/image" Target="../media/image2.jpeg"/><Relationship Id="rId2" Type="http://schemas.openxmlformats.org/officeDocument/2006/relationships/hyperlink" Target="https://ru.wikipedia.org/wiki/%D0%92%D0%B5%D0%BD%D0%B3%D0%B5%D1%80%D1%81%D0%BA%D0%B8%D0%B9_%D1%8F%D0%B7%D1%8B%D0%BA" TargetMode="External"/><Relationship Id="rId1" Type="http://schemas.openxmlformats.org/officeDocument/2006/relationships/slideLayout" Target="../slideLayouts/slideLayout6.xml"/><Relationship Id="rId6" Type="http://schemas.openxmlformats.org/officeDocument/2006/relationships/hyperlink" Target="http://www.zoltandienes.com/" TargetMode="External"/><Relationship Id="rId5" Type="http://schemas.openxmlformats.org/officeDocument/2006/relationships/hyperlink" Target="https://ru.wikipedia.org/wiki/%D0%A8%D0%B5%D1%80%D0%B1%D1%80%D1%83%D0%BA%D1%81%D0%BA%D0%B8%D0%B9_%D1%83%D0%BD%D0%B8%D0%B2%D0%B5%D1%80%D1%81%D0%B8%D1%82%D0%B5%D1%82" TargetMode="External"/><Relationship Id="rId4" Type="http://schemas.openxmlformats.org/officeDocument/2006/relationships/hyperlink" Target="https://ru.wikipedia.org/wiki/2014_%D0%B3%D0%BE%D0%B4" TargetMode="Externa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/>
              <a:t>«Использование блоков </a:t>
            </a:r>
            <a:r>
              <a:rPr lang="ru-RU" b="1" dirty="0" err="1"/>
              <a:t>Дьенеша</a:t>
            </a:r>
            <a:r>
              <a:rPr lang="ru-RU" b="1" dirty="0"/>
              <a:t> для развития логического мышления у детей дошкольного возраста»</a:t>
            </a:r>
            <a:br>
              <a:rPr lang="ru-RU" b="1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 </a:t>
            </a:r>
            <a:r>
              <a:rPr lang="ru-RU" sz="3100" dirty="0" smtClean="0">
                <a:latin typeface="Comic Sans MS" pitchFamily="66" charset="0"/>
              </a:rPr>
              <a:t>Подготовила: </a:t>
            </a:r>
            <a:br>
              <a:rPr lang="ru-RU" sz="3100" dirty="0" smtClean="0">
                <a:latin typeface="Comic Sans MS" pitchFamily="66" charset="0"/>
              </a:rPr>
            </a:br>
            <a:r>
              <a:rPr lang="ru-RU" sz="3100" dirty="0" smtClean="0">
                <a:latin typeface="Comic Sans MS" pitchFamily="66" charset="0"/>
              </a:rPr>
              <a:t>                         воспитатель</a:t>
            </a:r>
            <a:r>
              <a:rPr lang="en-US" sz="3100" dirty="0" smtClean="0">
                <a:latin typeface="Comic Sans MS" pitchFamily="66" charset="0"/>
              </a:rPr>
              <a:t> </a:t>
            </a:r>
            <a:r>
              <a:rPr lang="ru-RU" sz="3100" dirty="0" smtClean="0">
                <a:latin typeface="Comic Sans MS" pitchFamily="66" charset="0"/>
              </a:rPr>
              <a:t>Игнатьева  Е.В.</a:t>
            </a:r>
            <a:br>
              <a:rPr lang="ru-RU" sz="3100" dirty="0" smtClean="0">
                <a:latin typeface="Comic Sans MS" pitchFamily="66" charset="0"/>
              </a:rPr>
            </a:br>
            <a:r>
              <a:rPr lang="ru-RU" sz="3100" dirty="0" smtClean="0">
                <a:latin typeface="Comic Sans MS" pitchFamily="66" charset="0"/>
              </a:rPr>
              <a:t>МАДОУ ДС №155 </a:t>
            </a:r>
            <a:br>
              <a:rPr lang="ru-RU" sz="3100" dirty="0" smtClean="0">
                <a:latin typeface="Comic Sans MS" pitchFamily="66" charset="0"/>
              </a:rPr>
            </a:br>
            <a:r>
              <a:rPr lang="ru-RU" sz="3100" dirty="0" err="1" smtClean="0">
                <a:latin typeface="Comic Sans MS" pitchFamily="66" charset="0"/>
              </a:rPr>
              <a:t>г.Тюмень</a:t>
            </a:r>
            <a:r>
              <a:rPr lang="ru-RU" sz="3100" dirty="0" smtClean="0">
                <a:latin typeface="Comic Sans MS" pitchFamily="66" charset="0"/>
              </a:rPr>
              <a:t> 2022 г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692696"/>
            <a:ext cx="7992888" cy="37292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ru-RU" sz="2800" b="1" dirty="0">
                <a:latin typeface="Comic Sans MS" pitchFamily="66" charset="0"/>
                <a:ea typeface="Calibri" pitchFamily="34" charset="0"/>
                <a:cs typeface="Times New Roman" pitchFamily="18" charset="0"/>
              </a:rPr>
              <a:t>Формы работы:</a:t>
            </a:r>
          </a:p>
          <a:p>
            <a:pPr algn="just">
              <a:spcBef>
                <a:spcPts val="150"/>
              </a:spcBef>
              <a:spcAft>
                <a:spcPts val="150"/>
              </a:spcAft>
              <a:buFont typeface="Arial" panose="020B0604020202020204" pitchFamily="34" charset="0"/>
              <a:buChar char="•"/>
            </a:pPr>
            <a:r>
              <a:rPr lang="ru-RU" sz="2000" dirty="0" smtClean="0">
                <a:latin typeface="Comic Sans MS" pitchFamily="66" charset="0"/>
                <a:ea typeface="Calibri" pitchFamily="34" charset="0"/>
                <a:cs typeface="Times New Roman" pitchFamily="18" charset="0"/>
              </a:rPr>
              <a:t>Непосредственная образовательная </a:t>
            </a:r>
            <a:r>
              <a:rPr lang="ru-RU" sz="2000" dirty="0" err="1">
                <a:latin typeface="Comic Sans MS" pitchFamily="66" charset="0"/>
                <a:ea typeface="Calibri" pitchFamily="34" charset="0"/>
                <a:cs typeface="Times New Roman" pitchFamily="18" charset="0"/>
              </a:rPr>
              <a:t>деятельность,обеспечивающая</a:t>
            </a:r>
            <a:r>
              <a:rPr lang="ru-RU" sz="2000" dirty="0">
                <a:latin typeface="Comic Sans MS" pitchFamily="66" charset="0"/>
                <a:ea typeface="Calibri" pitchFamily="34" charset="0"/>
                <a:cs typeface="Times New Roman" pitchFamily="18" charset="0"/>
              </a:rPr>
              <a:t> наглядность, системность и доступность, смену </a:t>
            </a:r>
            <a:r>
              <a:rPr lang="ru-RU" sz="2000" dirty="0" smtClean="0">
                <a:latin typeface="Comic Sans MS" pitchFamily="66" charset="0"/>
                <a:ea typeface="Calibri" pitchFamily="34" charset="0"/>
                <a:cs typeface="Times New Roman" pitchFamily="18" charset="0"/>
              </a:rPr>
              <a:t>деятельности.</a:t>
            </a:r>
            <a:endParaRPr lang="ru-RU" sz="2000" dirty="0">
              <a:latin typeface="Comic Sans MS" pitchFamily="66" charset="0"/>
              <a:ea typeface="Calibri" pitchFamily="34" charset="0"/>
              <a:cs typeface="Times New Roman" pitchFamily="18" charset="0"/>
            </a:endParaRPr>
          </a:p>
          <a:p>
            <a:pPr algn="just">
              <a:spcBef>
                <a:spcPts val="150"/>
              </a:spcBef>
              <a:spcAft>
                <a:spcPts val="150"/>
              </a:spcAft>
              <a:buFont typeface="Arial" panose="020B0604020202020204" pitchFamily="34" charset="0"/>
              <a:buChar char="•"/>
            </a:pPr>
            <a:r>
              <a:rPr lang="ru-RU" sz="2000" dirty="0">
                <a:latin typeface="Comic Sans MS" pitchFamily="66" charset="0"/>
                <a:ea typeface="Calibri" pitchFamily="34" charset="0"/>
                <a:cs typeface="Times New Roman" pitchFamily="18" charset="0"/>
              </a:rPr>
              <a:t>Самостоятельная деятельность детей в математическом центре</a:t>
            </a:r>
          </a:p>
          <a:p>
            <a:pPr marL="457200" algn="just">
              <a:spcAft>
                <a:spcPts val="0"/>
              </a:spcAft>
            </a:pPr>
            <a:r>
              <a:rPr lang="ru-RU" sz="2000" dirty="0">
                <a:latin typeface="Comic Sans MS" pitchFamily="66" charset="0"/>
                <a:ea typeface="Calibri" pitchFamily="34" charset="0"/>
                <a:cs typeface="Times New Roman" pitchFamily="18" charset="0"/>
              </a:rPr>
              <a:t>(развивающие игры, логико-математические игры, дидактические игры, логические упражнения)</a:t>
            </a:r>
          </a:p>
          <a:p>
            <a:pPr algn="just">
              <a:spcBef>
                <a:spcPts val="150"/>
              </a:spcBef>
              <a:spcAft>
                <a:spcPts val="150"/>
              </a:spcAft>
              <a:buFont typeface="Arial" panose="020B0604020202020204" pitchFamily="34" charset="0"/>
              <a:buChar char="•"/>
            </a:pPr>
            <a:r>
              <a:rPr lang="ru-RU" sz="2000" dirty="0">
                <a:latin typeface="Comic Sans MS" pitchFamily="66" charset="0"/>
                <a:ea typeface="Calibri" pitchFamily="34" charset="0"/>
                <a:cs typeface="Times New Roman" pitchFamily="18" charset="0"/>
              </a:rPr>
              <a:t>Совместная и самостоятельная игровая деятельность детей (сюжетно-ролевые игры, дидактические игры, настольно-печатные игры)</a:t>
            </a:r>
          </a:p>
        </p:txBody>
      </p:sp>
    </p:spTree>
    <p:extLst>
      <p:ext uri="{BB962C8B-B14F-4D97-AF65-F5344CB8AC3E}">
        <p14:creationId xmlns:p14="http://schemas.microsoft.com/office/powerpoint/2010/main" val="104980771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018"/>
          </a:xfrm>
        </p:spPr>
        <p:txBody>
          <a:bodyPr/>
          <a:lstStyle/>
          <a:p>
            <a:pPr algn="l"/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/>
              <a:t/>
            </a:r>
            <a:br>
              <a:rPr lang="ru-RU" sz="1600" dirty="0"/>
            </a:b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/>
              <a:t/>
            </a:r>
            <a:br>
              <a:rPr lang="ru-RU" sz="1600" dirty="0"/>
            </a:b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/>
              <a:t/>
            </a:r>
            <a:br>
              <a:rPr lang="ru-RU" sz="1600" dirty="0"/>
            </a:b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/>
              <a:t/>
            </a:r>
            <a:br>
              <a:rPr lang="ru-RU" sz="1600" dirty="0"/>
            </a:b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/>
              <a:t/>
            </a:r>
            <a:br>
              <a:rPr lang="ru-RU" sz="1600" dirty="0"/>
            </a:b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/>
              <a:t/>
            </a:r>
            <a:br>
              <a:rPr lang="ru-RU" sz="1600" dirty="0"/>
            </a:b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2000" dirty="0" smtClean="0">
                <a:latin typeface="Comic Sans MS" pitchFamily="66" charset="0"/>
                <a:ea typeface="+mn-ea"/>
                <a:cs typeface="+mn-cs"/>
              </a:rPr>
              <a:t>Занятия </a:t>
            </a:r>
            <a:r>
              <a:rPr lang="ru-RU" sz="2000" dirty="0">
                <a:latin typeface="Comic Sans MS" pitchFamily="66" charset="0"/>
                <a:ea typeface="+mn-ea"/>
                <a:cs typeface="+mn-cs"/>
              </a:rPr>
              <a:t>с детьми по блокам представляют собой фрагменты игровой деятельности в </a:t>
            </a:r>
            <a:r>
              <a:rPr lang="ru-RU" sz="2000" b="1" dirty="0">
                <a:latin typeface="Comic Sans MS" pitchFamily="66" charset="0"/>
                <a:ea typeface="+mn-ea"/>
                <a:cs typeface="+mn-cs"/>
              </a:rPr>
              <a:t>режимных моментах</a:t>
            </a:r>
            <a:r>
              <a:rPr lang="ru-RU" sz="2000" dirty="0">
                <a:latin typeface="Comic Sans MS" pitchFamily="66" charset="0"/>
                <a:ea typeface="+mn-ea"/>
                <a:cs typeface="+mn-cs"/>
              </a:rPr>
              <a:t>. Воспитатель может организовать их индивидуально или с небольшой группой детей утреннее или вечернее время как в совместной, так и в самостоятельной деятельности.</a:t>
            </a:r>
            <a:br>
              <a:rPr lang="ru-RU" sz="2000" dirty="0">
                <a:latin typeface="Comic Sans MS" pitchFamily="66" charset="0"/>
                <a:ea typeface="+mn-ea"/>
                <a:cs typeface="+mn-cs"/>
              </a:rPr>
            </a:br>
            <a:r>
              <a:rPr lang="ru-RU" sz="2000" dirty="0">
                <a:latin typeface="Comic Sans MS" pitchFamily="66" charset="0"/>
                <a:ea typeface="+mn-ea"/>
                <a:cs typeface="+mn-cs"/>
              </a:rPr>
              <a:t>Таким образом, пособие может быть полезно в работе с детьми воспитателям всех групп дошкольного возраста.</a:t>
            </a:r>
            <a:br>
              <a:rPr lang="ru-RU" sz="2000" dirty="0">
                <a:latin typeface="Comic Sans MS" pitchFamily="66" charset="0"/>
                <a:ea typeface="+mn-ea"/>
                <a:cs typeface="+mn-cs"/>
              </a:rPr>
            </a:br>
            <a:endParaRPr lang="ru-RU" sz="2000" dirty="0">
              <a:latin typeface="Comic Sans MS" pitchFamily="66" charset="0"/>
              <a:ea typeface="+mn-ea"/>
              <a:cs typeface="+mn-cs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5776" y="2924944"/>
            <a:ext cx="3648075" cy="32129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460378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3429000"/>
            <a:ext cx="4214813" cy="1143000"/>
          </a:xfrm>
        </p:spPr>
        <p:txBody>
          <a:bodyPr rtlCol="0">
            <a:normAutofit fontScale="90000"/>
          </a:bodyPr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ru-RU" dirty="0" smtClean="0">
                <a:latin typeface="Bookman Old Style" pitchFamily="18" charset="0"/>
              </a:rPr>
              <a:t>                                             </a:t>
            </a:r>
            <a:r>
              <a:rPr lang="ru-RU" dirty="0">
                <a:latin typeface="Bookman Old Style" pitchFamily="18" charset="0"/>
              </a:rPr>
              <a:t/>
            </a:r>
            <a:br>
              <a:rPr lang="ru-RU" dirty="0">
                <a:latin typeface="Bookman Old Style" pitchFamily="18" charset="0"/>
              </a:rPr>
            </a:br>
            <a:endParaRPr lang="ru-RU" dirty="0"/>
          </a:p>
        </p:txBody>
      </p:sp>
      <p:sp>
        <p:nvSpPr>
          <p:cNvPr id="4" name="Rectangle 9"/>
          <p:cNvSpPr>
            <a:spLocks noChangeArrowheads="1"/>
          </p:cNvSpPr>
          <p:nvPr/>
        </p:nvSpPr>
        <p:spPr bwMode="auto">
          <a:xfrm>
            <a:off x="381000" y="1630213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0" y="39917"/>
            <a:ext cx="8748464" cy="53245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altLang="ru-RU" sz="2000" dirty="0">
              <a:latin typeface="Comic Sans MS" pitchFamily="66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altLang="ru-RU" sz="2000" dirty="0">
                <a:latin typeface="Comic Sans MS" pitchFamily="66" charset="0"/>
              </a:rPr>
              <a:t>Заниматься с логическими фигурами могут малыши </a:t>
            </a:r>
            <a:r>
              <a:rPr lang="ru-RU" altLang="ru-RU" sz="2000" dirty="0" smtClean="0">
                <a:latin typeface="Comic Sans MS" pitchFamily="66" charset="0"/>
              </a:rPr>
              <a:t>со второй  младшей группы.</a:t>
            </a:r>
            <a:endParaRPr lang="ru-RU" altLang="ru-RU" sz="2000" dirty="0">
              <a:latin typeface="Comic Sans MS" pitchFamily="66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altLang="ru-RU" sz="2000" dirty="0">
                <a:latin typeface="Comic Sans MS" pitchFamily="66" charset="0"/>
              </a:rPr>
              <a:t>Вначале предоставляю детям возможность самостоятельно с ними познакомиться.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altLang="ru-RU" sz="2000" dirty="0">
                <a:latin typeface="Comic Sans MS" pitchFamily="66" charset="0"/>
              </a:rPr>
              <a:t>В процессе манипуляций с блоками они приходят к выводу, что блоки имеют разный цвет, форму, размер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altLang="ru-RU" sz="2000" dirty="0">
                <a:latin typeface="Comic Sans MS" pitchFamily="66" charset="0"/>
              </a:rPr>
              <a:t>что с ними можно играть: выстраивать дорожки, башенки, домики и </a:t>
            </a:r>
            <a:r>
              <a:rPr lang="ru-RU" altLang="ru-RU" sz="2000" dirty="0" err="1">
                <a:latin typeface="Comic Sans MS" pitchFamily="66" charset="0"/>
              </a:rPr>
              <a:t>т.д</a:t>
            </a:r>
            <a:r>
              <a:rPr lang="ru-RU" altLang="ru-RU" sz="2000" dirty="0">
                <a:latin typeface="Comic Sans MS" pitchFamily="66" charset="0"/>
              </a:rPr>
              <a:t> 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altLang="ru-RU" sz="2000" dirty="0">
                <a:latin typeface="Comic Sans MS" pitchFamily="66" charset="0"/>
              </a:rPr>
              <a:t> </a:t>
            </a:r>
            <a:r>
              <a:rPr lang="ru-RU" altLang="ru-RU" sz="2000" dirty="0" smtClean="0">
                <a:latin typeface="Comic Sans MS" pitchFamily="66" charset="0"/>
              </a:rPr>
              <a:t>Малышам </a:t>
            </a:r>
            <a:r>
              <a:rPr lang="ru-RU" altLang="ru-RU" sz="2000" dirty="0">
                <a:latin typeface="Comic Sans MS" pitchFamily="66" charset="0"/>
              </a:rPr>
              <a:t>предлагаются самые простые игры.  Группировка по разным признакам: 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altLang="ru-RU" sz="2000" dirty="0">
                <a:latin typeface="Comic Sans MS" pitchFamily="66" charset="0"/>
              </a:rPr>
              <a:t> 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lang="ru-RU" altLang="ru-RU" sz="2000" dirty="0">
                <a:latin typeface="Comic Sans MS" pitchFamily="66" charset="0"/>
              </a:rPr>
              <a:t>Найди все фигуры (блоки</a:t>
            </a:r>
            <a:r>
              <a:rPr lang="ru-RU" altLang="ru-RU" sz="2000" dirty="0" smtClean="0">
                <a:latin typeface="Comic Sans MS" pitchFamily="66" charset="0"/>
              </a:rPr>
              <a:t>) </a:t>
            </a:r>
            <a:r>
              <a:rPr lang="ru-RU" altLang="ru-RU" sz="2000" dirty="0">
                <a:latin typeface="Comic Sans MS" pitchFamily="66" charset="0"/>
              </a:rPr>
              <a:t>по цвету (по форме, размеру</a:t>
            </a:r>
            <a:r>
              <a:rPr lang="ru-RU" altLang="ru-RU" sz="2000" dirty="0" smtClean="0">
                <a:latin typeface="Comic Sans MS" pitchFamily="66" charset="0"/>
              </a:rPr>
              <a:t>).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lang="ru-RU" altLang="ru-RU" sz="2000" dirty="0" smtClean="0">
                <a:latin typeface="Comic Sans MS" pitchFamily="66" charset="0"/>
              </a:rPr>
              <a:t>Найди все фигуры , как эта по цвету и форме(по форме и размеру, по размеру и цвету).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lang="ru-RU" altLang="ru-RU" sz="2000" dirty="0" smtClean="0">
                <a:latin typeface="Comic Sans MS" pitchFamily="66" charset="0"/>
              </a:rPr>
              <a:t>Д/и «Что изменилось?», «Цепочка», « Найди клад»</a:t>
            </a:r>
            <a:endParaRPr lang="ru-RU" altLang="ru-RU" sz="2000" dirty="0">
              <a:latin typeface="Comic Sans MS" pitchFamily="66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altLang="ru-RU" sz="2000" dirty="0">
                <a:latin typeface="Comic Sans MS" pitchFamily="66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3429000"/>
            <a:ext cx="4214813" cy="1143000"/>
          </a:xfrm>
        </p:spPr>
        <p:txBody>
          <a:bodyPr rtlCol="0">
            <a:normAutofit fontScale="90000"/>
          </a:bodyPr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ru-RU" sz="2000" kern="0" dirty="0" smtClean="0">
                <a:latin typeface="Comic Sans MS" pitchFamily="66" charset="0"/>
              </a:rPr>
              <a:t/>
            </a:r>
            <a:br>
              <a:rPr lang="ru-RU" sz="2000" kern="0" dirty="0" smtClean="0">
                <a:latin typeface="Comic Sans MS" pitchFamily="66" charset="0"/>
              </a:rPr>
            </a:br>
            <a:r>
              <a:rPr lang="ru-RU" sz="2700" b="1" kern="0" dirty="0" smtClean="0">
                <a:latin typeface="Comic Sans MS" pitchFamily="66" charset="0"/>
              </a:rPr>
              <a:t>Д/и « Мои игрушки»</a:t>
            </a:r>
            <a:br>
              <a:rPr lang="ru-RU" sz="2700" b="1" kern="0" dirty="0" smtClean="0">
                <a:latin typeface="Comic Sans MS" pitchFamily="66" charset="0"/>
              </a:rPr>
            </a:br>
            <a:r>
              <a:rPr lang="ru-RU" sz="2700" kern="0" dirty="0">
                <a:latin typeface="Comic Sans MS" pitchFamily="66" charset="0"/>
              </a:rPr>
              <a:t>И</a:t>
            </a:r>
            <a:r>
              <a:rPr lang="ru-RU" sz="2700" kern="0" dirty="0" smtClean="0">
                <a:latin typeface="Comic Sans MS" pitchFamily="66" charset="0"/>
              </a:rPr>
              <a:t>спользуя готовые печатные альбомы, выложить плоскостное изображение.</a:t>
            </a:r>
            <a:br>
              <a:rPr lang="ru-RU" sz="2700" kern="0" dirty="0" smtClean="0">
                <a:latin typeface="Comic Sans MS" pitchFamily="66" charset="0"/>
              </a:rPr>
            </a:br>
            <a:r>
              <a:rPr lang="ru-RU" sz="2700" kern="0" dirty="0" smtClean="0">
                <a:latin typeface="Comic Sans MS" pitchFamily="66" charset="0"/>
              </a:rPr>
              <a:t>Умение       </a:t>
            </a:r>
            <a:r>
              <a:rPr lang="ru-RU" sz="2700" kern="0" dirty="0">
                <a:latin typeface="Comic Sans MS" pitchFamily="66" charset="0"/>
              </a:rPr>
              <a:t>детей      оперировать  </a:t>
            </a:r>
            <a:br>
              <a:rPr lang="ru-RU" sz="2700" kern="0" dirty="0">
                <a:latin typeface="Comic Sans MS" pitchFamily="66" charset="0"/>
              </a:rPr>
            </a:br>
            <a:r>
              <a:rPr lang="ru-RU" sz="2700" kern="0" dirty="0">
                <a:latin typeface="Comic Sans MS" pitchFamily="66" charset="0"/>
              </a:rPr>
              <a:t>полученными    знаниями   помогает</a:t>
            </a:r>
            <a:br>
              <a:rPr lang="ru-RU" sz="2700" kern="0" dirty="0">
                <a:latin typeface="Comic Sans MS" pitchFamily="66" charset="0"/>
              </a:rPr>
            </a:br>
            <a:r>
              <a:rPr lang="ru-RU" sz="2700" kern="0" dirty="0">
                <a:latin typeface="Comic Sans MS" pitchFamily="66" charset="0"/>
              </a:rPr>
              <a:t>в конструировании,       аппликации, </a:t>
            </a:r>
            <a:br>
              <a:rPr lang="ru-RU" sz="2700" kern="0" dirty="0">
                <a:latin typeface="Comic Sans MS" pitchFamily="66" charset="0"/>
              </a:rPr>
            </a:br>
            <a:r>
              <a:rPr lang="ru-RU" sz="2700" kern="0" dirty="0">
                <a:latin typeface="Comic Sans MS" pitchFamily="66" charset="0"/>
              </a:rPr>
              <a:t>рисовании     по    </a:t>
            </a:r>
            <a:r>
              <a:rPr lang="ru-RU" sz="2700" kern="0" dirty="0" smtClean="0">
                <a:latin typeface="Comic Sans MS" pitchFamily="66" charset="0"/>
              </a:rPr>
              <a:t>образцу</a:t>
            </a:r>
            <a:r>
              <a:rPr lang="ru-RU" sz="2700" kern="0" dirty="0">
                <a:latin typeface="Comic Sans MS" pitchFamily="66" charset="0"/>
              </a:rPr>
              <a:t>.</a:t>
            </a:r>
            <a:r>
              <a:rPr lang="ru-RU" sz="2700" kern="0" dirty="0" smtClean="0">
                <a:latin typeface="Comic Sans MS" pitchFamily="66" charset="0"/>
              </a:rPr>
              <a:t> .</a:t>
            </a:r>
            <a:br>
              <a:rPr lang="ru-RU" sz="2700" kern="0" dirty="0" smtClean="0">
                <a:latin typeface="Comic Sans MS" pitchFamily="66" charset="0"/>
              </a:rPr>
            </a:br>
            <a:r>
              <a:rPr lang="ru-RU" sz="2700" dirty="0">
                <a:latin typeface="Bookman Old Style" pitchFamily="18" charset="0"/>
              </a:rPr>
              <a:t/>
            </a:r>
            <a:br>
              <a:rPr lang="ru-RU" sz="2700" dirty="0">
                <a:latin typeface="Bookman Old Style" pitchFamily="18" charset="0"/>
              </a:rPr>
            </a:br>
            <a:r>
              <a:rPr lang="ru-RU" dirty="0">
                <a:latin typeface="Bookman Old Style" pitchFamily="18" charset="0"/>
              </a:rPr>
              <a:t/>
            </a:r>
            <a:br>
              <a:rPr lang="ru-RU" dirty="0">
                <a:latin typeface="Bookman Old Style" pitchFamily="18" charset="0"/>
              </a:rPr>
            </a:br>
            <a:r>
              <a:rPr lang="ru-RU" dirty="0">
                <a:latin typeface="Bookman Old Style" pitchFamily="18" charset="0"/>
              </a:rPr>
              <a:t>                                             </a:t>
            </a:r>
            <a:br>
              <a:rPr lang="ru-RU" dirty="0">
                <a:latin typeface="Bookman Old Style" pitchFamily="18" charset="0"/>
              </a:rPr>
            </a:b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3960" y="764704"/>
            <a:ext cx="3800475" cy="4391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4784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826770"/>
          </a:xfrm>
        </p:spPr>
        <p:txBody>
          <a:bodyPr/>
          <a:lstStyle/>
          <a:p>
            <a:r>
              <a:rPr lang="ru-RU" sz="2400" b="1" kern="0" dirty="0">
                <a:latin typeface="Comic Sans MS" pitchFamily="66" charset="0"/>
              </a:rPr>
              <a:t>Игра «Раздели фигуры»</a:t>
            </a:r>
            <a:r>
              <a:rPr lang="ru-RU" sz="2400" kern="0" dirty="0">
                <a:latin typeface="Comic Sans MS" pitchFamily="66" charset="0"/>
              </a:rPr>
              <a:t> (развитие умения группировать фигуры по величине)</a:t>
            </a:r>
            <a:br>
              <a:rPr lang="ru-RU" sz="2400" kern="0" dirty="0">
                <a:latin typeface="Comic Sans MS" pitchFamily="66" charset="0"/>
              </a:rPr>
            </a:br>
            <a:r>
              <a:rPr lang="ru-RU" sz="2400" kern="0" dirty="0">
                <a:latin typeface="Comic Sans MS" pitchFamily="66" charset="0"/>
              </a:rPr>
              <a:t>К детям в группу приходят две куклы (большая и маленькая), приносят коробки с фигурами. Дети знакомятся с куклами. Ведущая обращает внимание детей на то, что куклы разной величины, большая и маленькая. Ставит кукол рядом и просит показать большую и маленькую. Куклы предлагают детям поиграть фигурами. Блоки выкладываются на ковёр, ведущая предлагает детям взять фигуры в руки, рассмотреть и поиграть. После игры нужно собрать фигуры, в одну коробку - большие, а в другую - маленькие. Куклы просят помощи у детей. Ведущая предлагает в коробку к большой кукле собрать большие, а в коробку к маленькой маленькие. Куклы благодарят детей за помощь.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 </a:t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241180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74642"/>
          </a:xfrm>
        </p:spPr>
        <p:txBody>
          <a:bodyPr/>
          <a:lstStyle/>
          <a:p>
            <a:r>
              <a:rPr lang="ru-RU" sz="2400" b="1" dirty="0">
                <a:latin typeface="Comic Sans MS" pitchFamily="66" charset="0"/>
                <a:ea typeface="+mn-ea"/>
                <a:cs typeface="+mn-cs"/>
              </a:rPr>
              <a:t>Игра «Большой </a:t>
            </a:r>
            <a:r>
              <a:rPr lang="ru-RU" sz="2400" dirty="0">
                <a:latin typeface="Comic Sans MS" pitchFamily="66" charset="0"/>
                <a:ea typeface="+mn-ea"/>
                <a:cs typeface="+mn-cs"/>
              </a:rPr>
              <a:t>– маленький» (умение соотносить величину предмета с движением)</a:t>
            </a:r>
            <a:br>
              <a:rPr lang="ru-RU" sz="2400" dirty="0">
                <a:latin typeface="Comic Sans MS" pitchFamily="66" charset="0"/>
                <a:ea typeface="+mn-ea"/>
                <a:cs typeface="+mn-cs"/>
              </a:rPr>
            </a:br>
            <a:r>
              <a:rPr lang="ru-RU" sz="2400" dirty="0">
                <a:latin typeface="Comic Sans MS" pitchFamily="66" charset="0"/>
                <a:ea typeface="+mn-ea"/>
                <a:cs typeface="+mn-cs"/>
              </a:rPr>
              <a:t>Если дети видят большой блок – поднимают руки вверх, маленький блок – приседают.</a:t>
            </a:r>
            <a:br>
              <a:rPr lang="ru-RU" sz="2400" dirty="0">
                <a:latin typeface="Comic Sans MS" pitchFamily="66" charset="0"/>
                <a:ea typeface="+mn-ea"/>
                <a:cs typeface="+mn-cs"/>
              </a:rPr>
            </a:br>
            <a:r>
              <a:rPr lang="ru-RU" sz="2400" dirty="0">
                <a:latin typeface="Comic Sans MS" pitchFamily="66" charset="0"/>
                <a:ea typeface="+mn-ea"/>
                <a:cs typeface="+mn-cs"/>
              </a:rPr>
              <a:t> </a:t>
            </a:r>
            <a:br>
              <a:rPr lang="ru-RU" sz="2400" dirty="0">
                <a:latin typeface="Comic Sans MS" pitchFamily="66" charset="0"/>
                <a:ea typeface="+mn-ea"/>
                <a:cs typeface="+mn-cs"/>
              </a:rPr>
            </a:br>
            <a:r>
              <a:rPr lang="ru-RU" sz="2400" b="1" dirty="0">
                <a:latin typeface="Comic Sans MS" pitchFamily="66" charset="0"/>
                <a:ea typeface="+mn-ea"/>
                <a:cs typeface="+mn-cs"/>
              </a:rPr>
              <a:t>Игра «Мышки – норушки»</a:t>
            </a:r>
            <a:r>
              <a:rPr lang="ru-RU" sz="2400" dirty="0">
                <a:latin typeface="Comic Sans MS" pitchFamily="66" charset="0"/>
                <a:ea typeface="+mn-ea"/>
                <a:cs typeface="+mn-cs"/>
              </a:rPr>
              <a:t> (умение различать цвета)</a:t>
            </a:r>
            <a:br>
              <a:rPr lang="ru-RU" sz="2400" dirty="0">
                <a:latin typeface="Comic Sans MS" pitchFamily="66" charset="0"/>
                <a:ea typeface="+mn-ea"/>
                <a:cs typeface="+mn-cs"/>
              </a:rPr>
            </a:br>
            <a:r>
              <a:rPr lang="ru-RU" sz="2400" dirty="0">
                <a:latin typeface="Comic Sans MS" pitchFamily="66" charset="0"/>
                <a:ea typeface="+mn-ea"/>
                <a:cs typeface="+mn-cs"/>
              </a:rPr>
              <a:t>К детям в гости приходит мышка. Она просит детей помочь сделать запасы на зиму. Мышка очень любит зёрнышки жёлтого (красного) цвета. Дети выбирают из корзинки «зёрнышки» определённого цвета и приносят их в «норку» к мышке.</a:t>
            </a:r>
            <a:br>
              <a:rPr lang="ru-RU" sz="2400" dirty="0">
                <a:latin typeface="Comic Sans MS" pitchFamily="66" charset="0"/>
                <a:ea typeface="+mn-ea"/>
                <a:cs typeface="+mn-cs"/>
              </a:rPr>
            </a:br>
            <a:endParaRPr lang="ru-RU" sz="2400" dirty="0">
              <a:latin typeface="Comic Sans MS" pitchFamily="66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4429703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/>
          <a:lstStyle/>
          <a:p>
            <a:pPr lvl="0"/>
            <a:r>
              <a:rPr lang="ru-RU" altLang="ru-RU" sz="2400" b="1" dirty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Дидактическая игра «Найди клад»</a:t>
            </a: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3073" name="Picture 33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6" y="3962442"/>
            <a:ext cx="3352800" cy="24812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1004072"/>
            <a:ext cx="9252519" cy="44012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altLang="ru-RU" sz="2000" kern="0" dirty="0">
                <a:latin typeface="Comic Sans MS" pitchFamily="66" charset="0"/>
                <a:ea typeface="+mj-ea"/>
                <a:cs typeface="+mj-cs"/>
              </a:rPr>
              <a:t>Выкладываем перед ребенком 8 логических блоков </a:t>
            </a:r>
            <a:r>
              <a:rPr lang="ru-RU" altLang="ru-RU" sz="2000" kern="0" dirty="0" err="1">
                <a:latin typeface="Comic Sans MS" pitchFamily="66" charset="0"/>
                <a:ea typeface="+mj-ea"/>
                <a:cs typeface="+mj-cs"/>
              </a:rPr>
              <a:t>Дьенеша</a:t>
            </a:r>
            <a:r>
              <a:rPr lang="ru-RU" altLang="ru-RU" sz="2000" kern="0" dirty="0">
                <a:latin typeface="Comic Sans MS" pitchFamily="66" charset="0"/>
                <a:ea typeface="+mj-ea"/>
                <a:cs typeface="+mj-cs"/>
              </a:rPr>
              <a:t>, и пока он не видит,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altLang="ru-RU" sz="2000" kern="0" dirty="0">
                <a:latin typeface="Comic Sans MS" pitchFamily="66" charset="0"/>
                <a:ea typeface="+mj-ea"/>
                <a:cs typeface="+mj-cs"/>
              </a:rPr>
              <a:t>под одним из них прячем «клад» (монетку, камешек, вырезанную картинку и т.п.).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altLang="ru-RU" sz="2000" kern="0" dirty="0">
                <a:latin typeface="Comic Sans MS" pitchFamily="66" charset="0"/>
                <a:ea typeface="+mj-ea"/>
                <a:cs typeface="+mj-cs"/>
              </a:rPr>
              <a:t>Ребенок должен задавать вам наводящие вопросы, а вы можете отвечать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altLang="ru-RU" sz="2000" kern="0" dirty="0">
                <a:latin typeface="Comic Sans MS" pitchFamily="66" charset="0"/>
                <a:ea typeface="+mj-ea"/>
                <a:cs typeface="+mj-cs"/>
              </a:rPr>
              <a:t>только «да»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altLang="ru-RU" sz="2000" kern="0" dirty="0">
                <a:latin typeface="Comic Sans MS" pitchFamily="66" charset="0"/>
                <a:ea typeface="+mj-ea"/>
                <a:cs typeface="+mj-cs"/>
              </a:rPr>
              <a:t> или «нет»: «Клад под синим блоком?» - «Нет», «Под красным?» - «Нет».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altLang="ru-RU" sz="2000" kern="0" dirty="0">
                <a:latin typeface="Comic Sans MS" pitchFamily="66" charset="0"/>
                <a:ea typeface="+mj-ea"/>
                <a:cs typeface="+mj-cs"/>
              </a:rPr>
              <a:t> Ребенок делает вывод, что клад под желтым блоком, и расспрашивает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altLang="ru-RU" sz="2000" kern="0" dirty="0">
                <a:latin typeface="Comic Sans MS" pitchFamily="66" charset="0"/>
                <a:ea typeface="+mj-ea"/>
                <a:cs typeface="+mj-cs"/>
              </a:rPr>
              <a:t> дальше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altLang="ru-RU" sz="2000" kern="0" dirty="0">
                <a:latin typeface="Comic Sans MS" pitchFamily="66" charset="0"/>
                <a:ea typeface="+mj-ea"/>
                <a:cs typeface="+mj-cs"/>
              </a:rPr>
              <a:t>про размер, форму и толщину. Затем «клад» прячет ребенок, а воспитатель задает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altLang="ru-RU" sz="2000" kern="0" dirty="0">
                <a:latin typeface="Comic Sans MS" pitchFamily="66" charset="0"/>
                <a:ea typeface="+mj-ea"/>
                <a:cs typeface="+mj-cs"/>
              </a:rPr>
              <a:t> наводящие вопросы. Затем в эту игру могут играть сами дети, соревнуясь в нахождении клада. </a:t>
            </a:r>
          </a:p>
        </p:txBody>
      </p:sp>
    </p:spTree>
    <p:extLst>
      <p:ext uri="{BB962C8B-B14F-4D97-AF65-F5344CB8AC3E}">
        <p14:creationId xmlns:p14="http://schemas.microsoft.com/office/powerpoint/2010/main" val="389586211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screen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882554"/>
          </a:xfrm>
        </p:spPr>
        <p:txBody>
          <a:bodyPr/>
          <a:lstStyle/>
          <a:p>
            <a:pPr algn="l"/>
            <a:r>
              <a:rPr lang="ru-RU" sz="2400" b="1" dirty="0">
                <a:latin typeface="Comic Sans MS" pitchFamily="66" charset="0"/>
                <a:ea typeface="+mn-ea"/>
                <a:cs typeface="+mn-cs"/>
              </a:rPr>
              <a:t>Следующий шаг</a:t>
            </a:r>
            <a:r>
              <a:rPr lang="ru-RU" sz="2400" dirty="0">
                <a:latin typeface="Comic Sans MS" pitchFamily="66" charset="0"/>
                <a:ea typeface="+mn-ea"/>
                <a:cs typeface="+mn-cs"/>
              </a:rPr>
              <a:t> – это развитие умения кодировать </a:t>
            </a:r>
            <a:r>
              <a:rPr lang="ru-RU" sz="2400" dirty="0" smtClean="0">
                <a:latin typeface="Comic Sans MS" pitchFamily="66" charset="0"/>
                <a:ea typeface="+mn-ea"/>
                <a:cs typeface="+mn-cs"/>
              </a:rPr>
              <a:t> </a:t>
            </a:r>
            <a:r>
              <a:rPr lang="ru-RU" sz="2400" dirty="0">
                <a:latin typeface="Comic Sans MS" pitchFamily="66" charset="0"/>
                <a:ea typeface="+mn-ea"/>
                <a:cs typeface="+mn-cs"/>
              </a:rPr>
              <a:t>информацию о фигурах с помощью логических символов. То есть, если до сих пор вы задавали ребенку условия для сортировки словами, то теперь малыш будет учиться устанавливать взаимосвязь между свойством блока и его графическим изображением.  </a:t>
            </a:r>
            <a:br>
              <a:rPr lang="ru-RU" sz="2400" dirty="0">
                <a:latin typeface="Comic Sans MS" pitchFamily="66" charset="0"/>
                <a:ea typeface="+mn-ea"/>
                <a:cs typeface="+mn-cs"/>
              </a:rPr>
            </a:br>
            <a:r>
              <a:rPr lang="ru-RU" sz="2400" dirty="0">
                <a:latin typeface="Comic Sans MS" pitchFamily="66" charset="0"/>
                <a:ea typeface="+mn-ea"/>
                <a:cs typeface="+mn-cs"/>
              </a:rPr>
              <a:t>Для такого варианта игры используют логические карточки со следующими обозначениями: </a:t>
            </a:r>
          </a:p>
        </p:txBody>
      </p:sp>
    </p:spTree>
    <p:extLst>
      <p:ext uri="{BB962C8B-B14F-4D97-AF65-F5344CB8AC3E}">
        <p14:creationId xmlns:p14="http://schemas.microsoft.com/office/powerpoint/2010/main" val="259081293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Documents and Settings\Татьяна\Рабочий стол\для работы\МО\03labdu6s1219815132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546600" y="198438"/>
            <a:ext cx="4376738" cy="64611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11268" name="Прямоугольник 4"/>
          <p:cNvSpPr>
            <a:spLocks noChangeArrowheads="1"/>
          </p:cNvSpPr>
          <p:nvPr/>
        </p:nvSpPr>
        <p:spPr bwMode="auto">
          <a:xfrm>
            <a:off x="683569" y="404664"/>
            <a:ext cx="3600399" cy="49552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400" b="1" dirty="0" smtClean="0">
                <a:latin typeface="Comic Sans MS" pitchFamily="66" charset="0"/>
              </a:rPr>
              <a:t>Цвет</a:t>
            </a:r>
            <a:r>
              <a:rPr lang="ru-RU" sz="2800" b="1" dirty="0" smtClean="0">
                <a:latin typeface="Comic Sans MS" pitchFamily="66" charset="0"/>
              </a:rPr>
              <a:t>-</a:t>
            </a:r>
            <a:r>
              <a:rPr lang="ru-RU" sz="2800" dirty="0" smtClean="0">
                <a:latin typeface="Comic Sans MS" pitchFamily="66" charset="0"/>
              </a:rPr>
              <a:t> </a:t>
            </a:r>
            <a:r>
              <a:rPr lang="ru-RU" sz="2400" dirty="0">
                <a:latin typeface="Comic Sans MS" pitchFamily="66" charset="0"/>
              </a:rPr>
              <a:t>обозначается</a:t>
            </a:r>
            <a:r>
              <a:rPr lang="ru-RU" sz="2800" dirty="0">
                <a:latin typeface="Comic Sans MS" pitchFamily="66" charset="0"/>
              </a:rPr>
              <a:t> </a:t>
            </a:r>
            <a:r>
              <a:rPr lang="ru-RU" sz="2400" dirty="0">
                <a:latin typeface="Comic Sans MS" pitchFamily="66" charset="0"/>
              </a:rPr>
              <a:t>пятном;</a:t>
            </a:r>
          </a:p>
          <a:p>
            <a:r>
              <a:rPr lang="ru-RU" sz="2400" b="1" dirty="0">
                <a:latin typeface="Comic Sans MS" pitchFamily="66" charset="0"/>
              </a:rPr>
              <a:t>форма</a:t>
            </a:r>
            <a:r>
              <a:rPr lang="ru-RU" sz="2400" dirty="0">
                <a:latin typeface="Comic Sans MS" pitchFamily="66" charset="0"/>
              </a:rPr>
              <a:t> - контур фигур (круглый, квадратный, треугольный, прямоугольный,);</a:t>
            </a:r>
          </a:p>
          <a:p>
            <a:r>
              <a:rPr lang="ru-RU" sz="2400" b="1" dirty="0">
                <a:latin typeface="Comic Sans MS" pitchFamily="66" charset="0"/>
              </a:rPr>
              <a:t>величина </a:t>
            </a:r>
            <a:r>
              <a:rPr lang="ru-RU" sz="2400" dirty="0">
                <a:latin typeface="Comic Sans MS" pitchFamily="66" charset="0"/>
              </a:rPr>
              <a:t>- силуэт домика (большой, маленький);   </a:t>
            </a:r>
          </a:p>
          <a:p>
            <a:r>
              <a:rPr lang="ru-RU" sz="2400" b="1" dirty="0">
                <a:latin typeface="Comic Sans MS" pitchFamily="66" charset="0"/>
              </a:rPr>
              <a:t>толщина</a:t>
            </a:r>
            <a:r>
              <a:rPr lang="ru-RU" sz="2400" dirty="0">
                <a:latin typeface="Comic Sans MS" pitchFamily="66" charset="0"/>
              </a:rPr>
              <a:t> - условное изображение человеческой фигуры (толстый и тонкий).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8" y="476672"/>
            <a:ext cx="5441801" cy="51435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610" y="908720"/>
            <a:ext cx="8229600" cy="5380062"/>
          </a:xfrm>
        </p:spPr>
        <p:txBody>
          <a:bodyPr rtlCol="0">
            <a:normAutofit/>
          </a:bodyPr>
          <a:lstStyle/>
          <a:p>
            <a:r>
              <a:rPr lang="ru-RU" sz="2200" dirty="0" smtClean="0"/>
              <a:t> </a:t>
            </a:r>
            <a:r>
              <a:rPr lang="ru-RU" sz="2700" b="1" dirty="0">
                <a:latin typeface="Comic Sans MS" pitchFamily="66" charset="0"/>
              </a:rPr>
              <a:t>«Без игры нет и не может быть полноценного умственного развития. Игра - это огромное светлое окно, через которое в духовный мир ребёнка вливается живительный поток представлений, понятий об окружающем мире. Игра - это искра, зажигающий огонек пытливости и любознательности» </a:t>
            </a:r>
            <a:r>
              <a:rPr lang="ru-RU" sz="2700" dirty="0">
                <a:latin typeface="Comic Sans MS" pitchFamily="66" charset="0"/>
              </a:rPr>
              <a:t>В. А. Сухомлинский.</a:t>
            </a:r>
            <a:br>
              <a:rPr lang="ru-RU" sz="2700" dirty="0">
                <a:latin typeface="Comic Sans MS" pitchFamily="66" charset="0"/>
              </a:rPr>
            </a:br>
            <a:r>
              <a:rPr lang="ru-RU" sz="2700" dirty="0">
                <a:latin typeface="Comic Sans MS" pitchFamily="66" charset="0"/>
              </a:rPr>
              <a:t/>
            </a:r>
            <a:br>
              <a:rPr lang="ru-RU" sz="2700" dirty="0">
                <a:latin typeface="Comic Sans MS" pitchFamily="66" charset="0"/>
              </a:rPr>
            </a:br>
            <a:endParaRPr lang="ru-RU" sz="2700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Прямоугольник 3"/>
          <p:cNvSpPr>
            <a:spLocks noChangeArrowheads="1"/>
          </p:cNvSpPr>
          <p:nvPr/>
        </p:nvSpPr>
        <p:spPr bwMode="auto">
          <a:xfrm>
            <a:off x="285750" y="571500"/>
            <a:ext cx="45720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sz="2800" dirty="0">
              <a:latin typeface="Comic Sans MS" pitchFamily="66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4048" y="1048405"/>
            <a:ext cx="3190875" cy="39243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0125" y="476672"/>
            <a:ext cx="3857625" cy="439248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Заголовок 1"/>
          <p:cNvSpPr>
            <a:spLocks noGrp="1"/>
          </p:cNvSpPr>
          <p:nvPr>
            <p:ph type="title"/>
          </p:nvPr>
        </p:nvSpPr>
        <p:spPr>
          <a:xfrm>
            <a:off x="457200" y="-1251520"/>
            <a:ext cx="8229600" cy="7848872"/>
          </a:xfrm>
        </p:spPr>
        <p:txBody>
          <a:bodyPr/>
          <a:lstStyle/>
          <a:p>
            <a:pPr algn="l"/>
            <a:r>
              <a:rPr lang="ru-RU" sz="2800" dirty="0" smtClean="0">
                <a:latin typeface="Comic Sans MS" pitchFamily="66" charset="0"/>
              </a:rPr>
              <a:t>С детьми среднего  и старшего школьного возраста используются более усложнённые варианты занятий. </a:t>
            </a:r>
            <a:br>
              <a:rPr lang="ru-RU" sz="2800" dirty="0" smtClean="0">
                <a:latin typeface="Comic Sans MS" pitchFamily="66" charset="0"/>
              </a:rPr>
            </a:br>
            <a:r>
              <a:rPr lang="ru-RU" sz="2800" dirty="0" smtClean="0">
                <a:latin typeface="Comic Sans MS" pitchFamily="66" charset="0"/>
              </a:rPr>
              <a:t>Используются </a:t>
            </a:r>
            <a:br>
              <a:rPr lang="ru-RU" sz="2800" dirty="0" smtClean="0">
                <a:latin typeface="Comic Sans MS" pitchFamily="66" charset="0"/>
              </a:rPr>
            </a:br>
            <a:r>
              <a:rPr lang="ru-RU" sz="2800" dirty="0" smtClean="0">
                <a:latin typeface="Comic Sans MS" pitchFamily="66" charset="0"/>
              </a:rPr>
              <a:t>символы для </a:t>
            </a:r>
            <a:br>
              <a:rPr lang="ru-RU" sz="2800" dirty="0" smtClean="0">
                <a:latin typeface="Comic Sans MS" pitchFamily="66" charset="0"/>
              </a:rPr>
            </a:br>
            <a:r>
              <a:rPr lang="ru-RU" sz="2800" dirty="0" smtClean="0">
                <a:latin typeface="Comic Sans MS" pitchFamily="66" charset="0"/>
              </a:rPr>
              <a:t>кодирования</a:t>
            </a:r>
            <a:br>
              <a:rPr lang="ru-RU" sz="2800" dirty="0" smtClean="0">
                <a:latin typeface="Comic Sans MS" pitchFamily="66" charset="0"/>
              </a:rPr>
            </a:br>
            <a:r>
              <a:rPr lang="ru-RU" sz="2800" dirty="0" smtClean="0">
                <a:latin typeface="Comic Sans MS" pitchFamily="66" charset="0"/>
              </a:rPr>
              <a:t> признаков. </a:t>
            </a:r>
            <a:br>
              <a:rPr lang="ru-RU" sz="2800" dirty="0" smtClean="0">
                <a:latin typeface="Comic Sans MS" pitchFamily="66" charset="0"/>
              </a:rPr>
            </a:br>
            <a:r>
              <a:rPr lang="ru-RU" sz="2800" dirty="0" smtClean="0">
                <a:latin typeface="Comic Sans MS" pitchFamily="66" charset="0"/>
              </a:rPr>
              <a:t>А так же</a:t>
            </a:r>
            <a:br>
              <a:rPr lang="ru-RU" sz="2800" dirty="0" smtClean="0">
                <a:latin typeface="Comic Sans MS" pitchFamily="66" charset="0"/>
              </a:rPr>
            </a:br>
            <a:r>
              <a:rPr lang="ru-RU" sz="2800" dirty="0" smtClean="0">
                <a:latin typeface="Comic Sans MS" pitchFamily="66" charset="0"/>
              </a:rPr>
              <a:t> вводятся карточки</a:t>
            </a:r>
            <a:br>
              <a:rPr lang="ru-RU" sz="2800" dirty="0" smtClean="0">
                <a:latin typeface="Comic Sans MS" pitchFamily="66" charset="0"/>
              </a:rPr>
            </a:br>
            <a:r>
              <a:rPr lang="ru-RU" sz="2800" dirty="0" smtClean="0">
                <a:latin typeface="Comic Sans MS" pitchFamily="66" charset="0"/>
              </a:rPr>
              <a:t> «отрицания»  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5976" y="1440376"/>
            <a:ext cx="3857625" cy="496504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3" name="Picture 2" descr="http://planetadetstva.net/wp-content/uploads/2013/01/2.4-640x385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857500" y="3786188"/>
            <a:ext cx="3857625" cy="2320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15"/>
          <p:cNvPicPr/>
          <p:nvPr/>
        </p:nvPicPr>
        <p:blipFill>
          <a:blip r:embed="rId4"/>
          <a:stretch>
            <a:fillRect/>
          </a:stretch>
        </p:blipFill>
        <p:spPr>
          <a:xfrm>
            <a:off x="5148064" y="672225"/>
            <a:ext cx="1842770" cy="25908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2817256" y="3244334"/>
            <a:ext cx="502573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>
                <a:latin typeface="Comic Sans MS" pitchFamily="66" charset="0"/>
                <a:ea typeface="+mj-ea"/>
                <a:cs typeface="+mj-cs"/>
              </a:rPr>
              <a:t>Дидактическая игра «Самосвал»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062512" y="908720"/>
            <a:ext cx="3248005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>
                <a:latin typeface="Comic Sans MS" pitchFamily="66" charset="0"/>
                <a:ea typeface="+mj-ea"/>
                <a:cs typeface="+mj-cs"/>
              </a:rPr>
              <a:t>Дидактическая игра </a:t>
            </a:r>
            <a:endParaRPr lang="ru-RU" sz="2400" dirty="0" smtClean="0">
              <a:latin typeface="Comic Sans MS" pitchFamily="66" charset="0"/>
              <a:ea typeface="+mj-ea"/>
              <a:cs typeface="+mj-cs"/>
            </a:endParaRPr>
          </a:p>
          <a:p>
            <a:r>
              <a:rPr lang="ru-RU" sz="2400" dirty="0" smtClean="0">
                <a:latin typeface="Comic Sans MS" pitchFamily="66" charset="0"/>
                <a:ea typeface="+mj-ea"/>
                <a:cs typeface="+mj-cs"/>
              </a:rPr>
              <a:t>«</a:t>
            </a:r>
            <a:r>
              <a:rPr lang="ru-RU" sz="2400" dirty="0">
                <a:latin typeface="Comic Sans MS" pitchFamily="66" charset="0"/>
                <a:ea typeface="+mj-ea"/>
                <a:cs typeface="+mj-cs"/>
              </a:rPr>
              <a:t>Засели дом»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594522"/>
          </a:xfrm>
        </p:spPr>
        <p:txBody>
          <a:bodyPr/>
          <a:lstStyle/>
          <a:p>
            <a:pPr lvl="0"/>
            <a:r>
              <a:rPr lang="ru-RU" sz="2400" b="1" dirty="0">
                <a:latin typeface="Comic Sans MS" pitchFamily="66" charset="0"/>
              </a:rPr>
              <a:t>Дидактическая игра «Найди меня» </a:t>
            </a:r>
            <a:r>
              <a:rPr lang="ru-RU" sz="2400" b="1" dirty="0" smtClean="0">
                <a:latin typeface="Comic Sans MS" pitchFamily="66" charset="0"/>
              </a:rPr>
              <a:t/>
            </a:r>
            <a:br>
              <a:rPr lang="ru-RU" sz="2400" b="1" dirty="0" smtClean="0">
                <a:latin typeface="Comic Sans MS" pitchFamily="66" charset="0"/>
              </a:rPr>
            </a:br>
            <a:r>
              <a:rPr lang="ru-RU" sz="2400" dirty="0" smtClean="0">
                <a:latin typeface="Comic Sans MS" pitchFamily="66" charset="0"/>
              </a:rPr>
              <a:t>Ход </a:t>
            </a:r>
            <a:r>
              <a:rPr lang="ru-RU" sz="2400" dirty="0">
                <a:latin typeface="Comic Sans MS" pitchFamily="66" charset="0"/>
              </a:rPr>
              <a:t>игры: Дети делятся на две группы. Одна берет карточки, другая – блоки. Дети первой группы по очереди читают (раскодируют) карточки, ребенок из второй группы, у которого оказался соответствующий блок, выходит и показывает геометрическую фигуру. </a:t>
            </a:r>
            <a:br>
              <a:rPr lang="ru-RU" sz="2400" dirty="0">
                <a:latin typeface="Comic Sans MS" pitchFamily="66" charset="0"/>
              </a:rPr>
            </a:br>
            <a:r>
              <a:rPr lang="ru-RU" sz="2400" dirty="0">
                <a:latin typeface="Comic Sans MS" pitchFamily="66" charset="0"/>
              </a:rPr>
              <a:t>Возможно использовать слова: </a:t>
            </a:r>
            <a:br>
              <a:rPr lang="ru-RU" sz="2400" dirty="0">
                <a:latin typeface="Comic Sans MS" pitchFamily="66" charset="0"/>
              </a:rPr>
            </a:br>
            <a:r>
              <a:rPr lang="ru-RU" sz="2400" dirty="0">
                <a:latin typeface="Comic Sans MS" pitchFamily="66" charset="0"/>
              </a:rPr>
              <a:t>«Блоки, разные желтые, синие и красные.    Всем нам они знакомые, найдите меня!» </a:t>
            </a:r>
            <a:br>
              <a:rPr lang="ru-RU" sz="2400" dirty="0">
                <a:latin typeface="Comic Sans MS" pitchFamily="66" charset="0"/>
              </a:rPr>
            </a:br>
            <a:r>
              <a:rPr lang="ru-RU" sz="2400" dirty="0">
                <a:latin typeface="Comic Sans MS" pitchFamily="66" charset="0"/>
              </a:rPr>
              <a:t> </a:t>
            </a:r>
            <a:br>
              <a:rPr lang="ru-RU" sz="2400" dirty="0">
                <a:latin typeface="Comic Sans MS" pitchFamily="66" charset="0"/>
              </a:rPr>
            </a:br>
            <a:endParaRPr lang="ru-RU" sz="2400" dirty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1946381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026570"/>
          </a:xfrm>
        </p:spPr>
        <p:txBody>
          <a:bodyPr/>
          <a:lstStyle/>
          <a:p>
            <a:r>
              <a:rPr lang="ru-RU" sz="2400" dirty="0">
                <a:latin typeface="Comic Sans MS" pitchFamily="66" charset="0"/>
              </a:rPr>
              <a:t>Особый раздел в методике </a:t>
            </a:r>
            <a:r>
              <a:rPr lang="ru-RU" sz="2400" dirty="0" err="1">
                <a:latin typeface="Comic Sans MS" pitchFamily="66" charset="0"/>
              </a:rPr>
              <a:t>Дьенеша</a:t>
            </a:r>
            <a:r>
              <a:rPr lang="ru-RU" sz="2400" dirty="0">
                <a:latin typeface="Comic Sans MS" pitchFamily="66" charset="0"/>
              </a:rPr>
              <a:t> отведен играм с обручами, которые так же начинаются с выполнения простых заданий и постепенно усложняются, позволяя педагогу развивать аналитическое мышление, гибкость ума и быстроту реакции у будущих школьников.  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 </a:t>
            </a:r>
            <a:br>
              <a:rPr lang="ru-RU" dirty="0"/>
            </a:br>
            <a:endParaRPr lang="ru-RU" dirty="0"/>
          </a:p>
        </p:txBody>
      </p:sp>
      <p:pic>
        <p:nvPicPr>
          <p:cNvPr id="3" name="Picture 545"/>
          <p:cNvPicPr/>
          <p:nvPr/>
        </p:nvPicPr>
        <p:blipFill>
          <a:blip r:embed="rId2"/>
          <a:stretch>
            <a:fillRect/>
          </a:stretch>
        </p:blipFill>
        <p:spPr>
          <a:xfrm>
            <a:off x="2552700" y="3284984"/>
            <a:ext cx="4038600" cy="3028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374468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dirty="0">
                <a:latin typeface="Comic Sans MS" pitchFamily="66" charset="0"/>
              </a:rPr>
              <a:t>Игра с обручем «Посади клумбу» 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4200" y="1124744"/>
            <a:ext cx="3031976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574672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5696" y="305652"/>
            <a:ext cx="6948000" cy="521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04794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658418"/>
          </a:xfrm>
        </p:spPr>
        <p:txBody>
          <a:bodyPr/>
          <a:lstStyle/>
          <a:p>
            <a:r>
              <a:rPr lang="ru-RU" sz="2400" b="1" dirty="0">
                <a:latin typeface="Comic Sans MS" pitchFamily="66" charset="0"/>
              </a:rPr>
              <a:t>Развивающие блоки </a:t>
            </a:r>
            <a:r>
              <a:rPr lang="ru-RU" sz="2400" b="1" dirty="0" err="1">
                <a:latin typeface="Comic Sans MS" pitchFamily="66" charset="0"/>
              </a:rPr>
              <a:t>Дьенеша</a:t>
            </a:r>
            <a:r>
              <a:rPr lang="ru-RU" sz="2400" b="1" dirty="0">
                <a:latin typeface="Comic Sans MS" pitchFamily="66" charset="0"/>
              </a:rPr>
              <a:t> </a:t>
            </a:r>
            <a:r>
              <a:rPr lang="ru-RU" sz="2400" dirty="0">
                <a:latin typeface="Comic Sans MS" pitchFamily="66" charset="0"/>
              </a:rPr>
              <a:t>помогут сделать более захватывающим и занятие по физическому развитию</a:t>
            </a:r>
            <a:r>
              <a:rPr lang="ru-RU" sz="2400" dirty="0" smtClean="0">
                <a:latin typeface="Comic Sans MS" pitchFamily="66" charset="0"/>
              </a:rPr>
              <a:t>.</a:t>
            </a:r>
            <a:br>
              <a:rPr lang="ru-RU" sz="2400" dirty="0" smtClean="0">
                <a:latin typeface="Comic Sans MS" pitchFamily="66" charset="0"/>
              </a:rPr>
            </a:br>
            <a:r>
              <a:rPr lang="ru-RU" sz="2400" dirty="0" smtClean="0">
                <a:latin typeface="Comic Sans MS" pitchFamily="66" charset="0"/>
              </a:rPr>
              <a:t>Организовать </a:t>
            </a:r>
            <a:r>
              <a:rPr lang="ru-RU" sz="2400" dirty="0">
                <a:latin typeface="Comic Sans MS" pitchFamily="66" charset="0"/>
              </a:rPr>
              <a:t>его можно как серию подвижных игр с геометрическими фигурами (последние используются в роли предметов-ориентиров, домиков или дорожек).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7744" y="3212976"/>
            <a:ext cx="5591944" cy="3068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325860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dirty="0">
                <a:latin typeface="Comic Sans MS" pitchFamily="66" charset="0"/>
              </a:rPr>
              <a:t>Подвижная игра «Воробьи и автомобиль»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6056" y="1196752"/>
            <a:ext cx="2895600" cy="468052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5486" y="1196752"/>
            <a:ext cx="2895600" cy="4680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700076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Спортивные </a:t>
            </a: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игры- </a:t>
            </a:r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эстафеты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8832" y="1196752"/>
            <a:ext cx="2895600" cy="514350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4432" y="1196752"/>
            <a:ext cx="28956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91189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522514"/>
          </a:xfrm>
        </p:spPr>
        <p:txBody>
          <a:bodyPr/>
          <a:lstStyle/>
          <a:p>
            <a:r>
              <a:rPr lang="ru-RU" sz="2400" b="1" dirty="0">
                <a:latin typeface="Comic Sans MS" pitchFamily="66" charset="0"/>
              </a:rPr>
              <a:t>Методика </a:t>
            </a:r>
            <a:r>
              <a:rPr lang="ru-RU" sz="2400" b="1" dirty="0" err="1">
                <a:latin typeface="Comic Sans MS" pitchFamily="66" charset="0"/>
              </a:rPr>
              <a:t>Дьенеша</a:t>
            </a:r>
            <a:r>
              <a:rPr lang="ru-RU" sz="2400" b="1" dirty="0">
                <a:latin typeface="Comic Sans MS" pitchFamily="66" charset="0"/>
              </a:rPr>
              <a:t> </a:t>
            </a:r>
            <a:r>
              <a:rPr lang="ru-RU" sz="2400" dirty="0">
                <a:latin typeface="Comic Sans MS" pitchFamily="66" charset="0"/>
              </a:rPr>
              <a:t>на основе логических блоков постепенно готовит детей к решению более сложных логических задач, возбуждает у ребенка живой интерес к обучению, расширяет его словарный запас и способствует интеллектуальному развитию ребенка.  Так незаметно, в игре дети овладевают и сложными мыслительными операциями и получают знания элементарных математических представлений. </a:t>
            </a:r>
            <a:br>
              <a:rPr lang="ru-RU" sz="2400" dirty="0">
                <a:latin typeface="Comic Sans MS" pitchFamily="66" charset="0"/>
              </a:rPr>
            </a:br>
            <a:endParaRPr lang="ru-RU" sz="2400" dirty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7169718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Заголовок 1"/>
          <p:cNvSpPr>
            <a:spLocks noGrp="1"/>
          </p:cNvSpPr>
          <p:nvPr>
            <p:ph type="title"/>
          </p:nvPr>
        </p:nvSpPr>
        <p:spPr>
          <a:xfrm>
            <a:off x="500063" y="2357438"/>
            <a:ext cx="8229600" cy="1143000"/>
          </a:xfrm>
        </p:spPr>
        <p:txBody>
          <a:bodyPr/>
          <a:lstStyle/>
          <a:p>
            <a:pPr>
              <a:defRPr/>
            </a:pPr>
            <a:r>
              <a:rPr lang="ru-RU" sz="2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Опыт российских педагогов показал эффективность использования логических блоков как</a:t>
            </a:r>
            <a:br>
              <a:rPr lang="ru-RU" sz="2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</a:br>
            <a:r>
              <a:rPr lang="ru-RU" sz="2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игрового материала в работе с детьми дошкольного и начального школьного возраста для:</a:t>
            </a:r>
            <a:br>
              <a:rPr lang="ru-RU" sz="2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</a:br>
            <a:r>
              <a:rPr lang="ru-RU" sz="2200" dirty="0" smtClean="0">
                <a:latin typeface="Comic Sans MS" pitchFamily="66" charset="0"/>
              </a:rPr>
              <a:t/>
            </a:r>
            <a:br>
              <a:rPr lang="ru-RU" sz="2200" dirty="0" smtClean="0">
                <a:latin typeface="Comic Sans MS" pitchFamily="66" charset="0"/>
              </a:rPr>
            </a:br>
            <a:r>
              <a:rPr lang="ru-RU" sz="2200" dirty="0" smtClean="0">
                <a:latin typeface="Comic Sans MS" pitchFamily="66" charset="0"/>
              </a:rPr>
              <a:t>• Ознакомления детей с геометрическими фигурами и формой предметов, размером;</a:t>
            </a:r>
            <a:br>
              <a:rPr lang="ru-RU" sz="2200" dirty="0" smtClean="0">
                <a:latin typeface="Comic Sans MS" pitchFamily="66" charset="0"/>
              </a:rPr>
            </a:br>
            <a:r>
              <a:rPr lang="ru-RU" sz="2200" dirty="0" smtClean="0">
                <a:latin typeface="Comic Sans MS" pitchFamily="66" charset="0"/>
              </a:rPr>
              <a:t>• Развития мыслительных умений: сравнивать, анализировать, классифицировать, обобщать,</a:t>
            </a:r>
            <a:br>
              <a:rPr lang="ru-RU" sz="2200" dirty="0" smtClean="0">
                <a:latin typeface="Comic Sans MS" pitchFamily="66" charset="0"/>
              </a:rPr>
            </a:br>
            <a:r>
              <a:rPr lang="ru-RU" sz="2200" dirty="0" smtClean="0">
                <a:latin typeface="Comic Sans MS" pitchFamily="66" charset="0"/>
              </a:rPr>
              <a:t>абстрагировать, кодировать и декодировать информацию;</a:t>
            </a:r>
            <a:br>
              <a:rPr lang="ru-RU" sz="2200" dirty="0" smtClean="0">
                <a:latin typeface="Comic Sans MS" pitchFamily="66" charset="0"/>
              </a:rPr>
            </a:br>
            <a:r>
              <a:rPr lang="ru-RU" sz="2200" dirty="0" smtClean="0">
                <a:latin typeface="Comic Sans MS" pitchFamily="66" charset="0"/>
              </a:rPr>
              <a:t>• Усвоения элементарных навыков алгоритмической культуры мышления;</a:t>
            </a:r>
            <a:br>
              <a:rPr lang="ru-RU" sz="2200" dirty="0" smtClean="0">
                <a:latin typeface="Comic Sans MS" pitchFamily="66" charset="0"/>
              </a:rPr>
            </a:br>
            <a:r>
              <a:rPr lang="ru-RU" sz="2200" dirty="0" smtClean="0">
                <a:latin typeface="Comic Sans MS" pitchFamily="66" charset="0"/>
              </a:rPr>
              <a:t>• Развития познавательных процессов восприятия памяти, внимания, воображения;</a:t>
            </a:r>
            <a:br>
              <a:rPr lang="ru-RU" sz="2200" dirty="0" smtClean="0">
                <a:latin typeface="Comic Sans MS" pitchFamily="66" charset="0"/>
              </a:rPr>
            </a:br>
            <a:r>
              <a:rPr lang="ru-RU" sz="2200" dirty="0" smtClean="0">
                <a:latin typeface="Comic Sans MS" pitchFamily="66" charset="0"/>
              </a:rPr>
              <a:t>• Развития творческих  и физических способностей.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Заголовок 1"/>
          <p:cNvSpPr>
            <a:spLocks noGrp="1"/>
          </p:cNvSpPr>
          <p:nvPr>
            <p:ph type="ctrTitle"/>
          </p:nvPr>
        </p:nvSpPr>
        <p:spPr>
          <a:xfrm>
            <a:off x="357188" y="-214313"/>
            <a:ext cx="7772400" cy="1470026"/>
          </a:xfrm>
        </p:spPr>
        <p:txBody>
          <a:bodyPr/>
          <a:lstStyle/>
          <a:p>
            <a:r>
              <a:rPr lang="ru-RU" smtClean="0"/>
              <a:t>Литература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71500" y="857250"/>
            <a:ext cx="7429500" cy="1752600"/>
          </a:xfrm>
        </p:spPr>
        <p:txBody>
          <a:bodyPr/>
          <a:lstStyle/>
          <a:p>
            <a:pPr algn="l">
              <a:defRPr/>
            </a:pPr>
            <a:r>
              <a:rPr lang="ru-RU" sz="1700" dirty="0" smtClean="0">
                <a:solidFill>
                  <a:schemeClr val="tx1"/>
                </a:solidFill>
                <a:latin typeface="Comic Sans MS" pitchFamily="66" charset="0"/>
              </a:rPr>
              <a:t>1. А.А.Столяр «Давайте поиграем. Математические игры для детей 5-6 лет», М., Просвещение, 1991 г.</a:t>
            </a:r>
          </a:p>
          <a:p>
            <a:pPr algn="l">
              <a:defRPr/>
            </a:pPr>
            <a:r>
              <a:rPr lang="ru-RU" sz="1700" dirty="0" smtClean="0">
                <a:solidFill>
                  <a:schemeClr val="tx1"/>
                </a:solidFill>
                <a:latin typeface="Comic Sans MS" pitchFamily="66" charset="0"/>
              </a:rPr>
              <a:t>2.«Давайте вместе поиграем»   Комплект игр с блоками </a:t>
            </a:r>
            <a:r>
              <a:rPr lang="ru-RU" sz="1700" dirty="0" err="1" smtClean="0">
                <a:solidFill>
                  <a:schemeClr val="tx1"/>
                </a:solidFill>
                <a:latin typeface="Comic Sans MS" pitchFamily="66" charset="0"/>
              </a:rPr>
              <a:t>Дьенеша</a:t>
            </a:r>
            <a:r>
              <a:rPr lang="ru-RU" sz="1700" dirty="0" smtClean="0">
                <a:solidFill>
                  <a:schemeClr val="tx1"/>
                </a:solidFill>
                <a:latin typeface="Comic Sans MS" pitchFamily="66" charset="0"/>
              </a:rPr>
              <a:t>. (Под ред. </a:t>
            </a:r>
            <a:r>
              <a:rPr lang="ru-RU" sz="1700" dirty="0" err="1" smtClean="0">
                <a:solidFill>
                  <a:schemeClr val="tx1"/>
                </a:solidFill>
                <a:latin typeface="Comic Sans MS" pitchFamily="66" charset="0"/>
              </a:rPr>
              <a:t>Б.б.Финкельштейн</a:t>
            </a:r>
            <a:r>
              <a:rPr lang="ru-RU" sz="1700" dirty="0" smtClean="0">
                <a:solidFill>
                  <a:schemeClr val="tx1"/>
                </a:solidFill>
                <a:latin typeface="Comic Sans MS" pitchFamily="66" charset="0"/>
              </a:rPr>
              <a:t>.                       Санкт-Петербург. ООО «Корвет» 2001 год).</a:t>
            </a:r>
          </a:p>
          <a:p>
            <a:pPr algn="l">
              <a:defRPr/>
            </a:pPr>
            <a:r>
              <a:rPr lang="ru-RU" sz="1700" dirty="0" smtClean="0">
                <a:solidFill>
                  <a:schemeClr val="tx1"/>
                </a:solidFill>
                <a:latin typeface="Comic Sans MS" pitchFamily="66" charset="0"/>
              </a:rPr>
              <a:t>  3.Е.А.Носова, Р.Л.Непомнящая «Логика и математика для дошкольников», СПб, М., </a:t>
            </a:r>
            <a:r>
              <a:rPr lang="ru-RU" sz="1700" dirty="0" err="1" smtClean="0">
                <a:solidFill>
                  <a:schemeClr val="tx1"/>
                </a:solidFill>
                <a:latin typeface="Comic Sans MS" pitchFamily="66" charset="0"/>
              </a:rPr>
              <a:t>Акцидент</a:t>
            </a:r>
            <a:r>
              <a:rPr lang="ru-RU" sz="1700" dirty="0" smtClean="0">
                <a:solidFill>
                  <a:schemeClr val="tx1"/>
                </a:solidFill>
                <a:latin typeface="Comic Sans MS" pitchFamily="66" charset="0"/>
              </a:rPr>
              <a:t>, 1997 г.</a:t>
            </a:r>
          </a:p>
          <a:p>
            <a:pPr algn="l">
              <a:defRPr/>
            </a:pPr>
            <a:r>
              <a:rPr lang="ru-RU" sz="1700" dirty="0" smtClean="0">
                <a:solidFill>
                  <a:schemeClr val="tx1"/>
                </a:solidFill>
                <a:latin typeface="Comic Sans MS" pitchFamily="66" charset="0"/>
              </a:rPr>
              <a:t>4.  .«Логические блоки </a:t>
            </a:r>
            <a:r>
              <a:rPr lang="ru-RU" sz="1700" dirty="0" err="1" smtClean="0">
                <a:solidFill>
                  <a:schemeClr val="tx1"/>
                </a:solidFill>
                <a:latin typeface="Comic Sans MS" pitchFamily="66" charset="0"/>
              </a:rPr>
              <a:t>Дьенеша</a:t>
            </a:r>
            <a:r>
              <a:rPr lang="ru-RU" sz="1700" dirty="0" smtClean="0">
                <a:solidFill>
                  <a:schemeClr val="tx1"/>
                </a:solidFill>
                <a:latin typeface="Comic Sans MS" pitchFamily="66" charset="0"/>
              </a:rPr>
              <a:t>». Развивающая игра для детей в возрасте от  3 до 7лет. ООО «Корвет» Россия, Санкт-Петербург.</a:t>
            </a:r>
            <a:endParaRPr lang="en-US" sz="1700" dirty="0" smtClean="0">
              <a:solidFill>
                <a:schemeClr val="tx1"/>
              </a:solidFill>
              <a:latin typeface="Comic Sans MS" pitchFamily="66" charset="0"/>
            </a:endParaRPr>
          </a:p>
          <a:p>
            <a:pPr algn="l">
              <a:defRPr/>
            </a:pPr>
            <a:r>
              <a:rPr lang="ru-RU" sz="1700" dirty="0" smtClean="0">
                <a:solidFill>
                  <a:schemeClr val="tx1"/>
                </a:solidFill>
                <a:latin typeface="Comic Sans MS" pitchFamily="66" charset="0"/>
              </a:rPr>
              <a:t>  5. Тихомирова Л.Ф., Басов А.В. «Развитие логического мышления детей», Ярославль, «Академия развития», 1996 </a:t>
            </a:r>
          </a:p>
          <a:p>
            <a:pPr algn="l">
              <a:defRPr/>
            </a:pPr>
            <a:r>
              <a:rPr lang="ru-RU" sz="1700" dirty="0" smtClean="0">
                <a:solidFill>
                  <a:schemeClr val="tx1"/>
                </a:solidFill>
                <a:latin typeface="Comic Sans MS" pitchFamily="66" charset="0"/>
              </a:rPr>
              <a:t>6.   </a:t>
            </a:r>
            <a:r>
              <a:rPr lang="ru-RU" sz="1700" dirty="0" err="1" smtClean="0">
                <a:solidFill>
                  <a:schemeClr val="tx1"/>
                </a:solidFill>
                <a:latin typeface="Comic Sans MS" pitchFamily="66" charset="0"/>
              </a:rPr>
              <a:t>М.Фидлер</a:t>
            </a:r>
            <a:r>
              <a:rPr lang="ru-RU" sz="1700" dirty="0" smtClean="0">
                <a:solidFill>
                  <a:schemeClr val="tx1"/>
                </a:solidFill>
                <a:latin typeface="Comic Sans MS" pitchFamily="66" charset="0"/>
              </a:rPr>
              <a:t> «Математика уже в детском саду», М., "Просвещение», 1991г</a:t>
            </a:r>
          </a:p>
          <a:p>
            <a:pPr algn="l">
              <a:defRPr/>
            </a:pPr>
            <a:r>
              <a:rPr lang="ru-RU" sz="1700" dirty="0" smtClean="0">
                <a:solidFill>
                  <a:schemeClr val="tx1"/>
                </a:solidFill>
                <a:latin typeface="Comic Sans MS" pitchFamily="66" charset="0"/>
              </a:rPr>
              <a:t> 7.Альбом «Блоки </a:t>
            </a:r>
            <a:r>
              <a:rPr lang="ru-RU" sz="1700" dirty="0" err="1" smtClean="0">
                <a:solidFill>
                  <a:schemeClr val="tx1"/>
                </a:solidFill>
                <a:latin typeface="Comic Sans MS" pitchFamily="66" charset="0"/>
              </a:rPr>
              <a:t>Дьенеша</a:t>
            </a:r>
            <a:r>
              <a:rPr lang="ru-RU" sz="1700" dirty="0" smtClean="0">
                <a:solidFill>
                  <a:schemeClr val="tx1"/>
                </a:solidFill>
                <a:latin typeface="Comic Sans MS" pitchFamily="66" charset="0"/>
              </a:rPr>
              <a:t> для самых маленьких»</a:t>
            </a:r>
          </a:p>
          <a:p>
            <a:pPr algn="l">
              <a:defRPr/>
            </a:pPr>
            <a:r>
              <a:rPr lang="en-US" sz="1700" dirty="0" smtClean="0">
                <a:solidFill>
                  <a:schemeClr val="tx1"/>
                </a:solidFill>
                <a:latin typeface="Comic Sans MS" pitchFamily="66" charset="0"/>
              </a:rPr>
              <a:t>                      </a:t>
            </a:r>
            <a:r>
              <a:rPr lang="ru-RU" sz="1700" dirty="0" smtClean="0">
                <a:solidFill>
                  <a:schemeClr val="tx1"/>
                </a:solidFill>
                <a:latin typeface="Comic Sans MS" pitchFamily="66" charset="0"/>
              </a:rPr>
              <a:t>                    8.</a:t>
            </a:r>
            <a:r>
              <a:rPr lang="en-US" sz="1700" dirty="0" smtClean="0">
                <a:solidFill>
                  <a:schemeClr val="tx1"/>
                </a:solidFill>
                <a:latin typeface="Comic Sans MS" pitchFamily="66" charset="0"/>
              </a:rPr>
              <a:t>google.ru</a:t>
            </a:r>
            <a:endParaRPr lang="ru-RU" sz="1700" dirty="0" smtClean="0">
              <a:solidFill>
                <a:schemeClr val="tx1"/>
              </a:solidFill>
              <a:latin typeface="Comic Sans MS" pitchFamily="66" charset="0"/>
            </a:endParaRPr>
          </a:p>
          <a:p>
            <a:pPr algn="l">
              <a:defRPr/>
            </a:pPr>
            <a:endParaRPr lang="en-US" sz="1600" dirty="0" smtClean="0">
              <a:latin typeface="Comic Sans MS" pitchFamily="66" charset="0"/>
            </a:endParaRPr>
          </a:p>
          <a:p>
            <a:pPr algn="l">
              <a:defRPr/>
            </a:pPr>
            <a:r>
              <a:rPr lang="en-US" sz="1600" dirty="0" smtClean="0"/>
              <a:t>1</a:t>
            </a:r>
            <a:endParaRPr lang="ru-RU" sz="1600" dirty="0" smtClean="0">
              <a:latin typeface="Comic Sans MS" pitchFamily="66" charset="0"/>
            </a:endParaRPr>
          </a:p>
          <a:p>
            <a:pPr>
              <a:defRPr/>
            </a:pPr>
            <a:r>
              <a:rPr lang="ru-RU" dirty="0" smtClean="0"/>
              <a:t>.    </a:t>
            </a:r>
            <a:endParaRPr lang="ru-RU" sz="1600" dirty="0" smtClean="0">
              <a:latin typeface="Comic Sans MS" pitchFamily="66" charset="0"/>
            </a:endParaRPr>
          </a:p>
          <a:p>
            <a:pPr>
              <a:defRPr/>
            </a:pPr>
            <a:r>
              <a:rPr lang="ru-RU" sz="1600" dirty="0" smtClean="0">
                <a:latin typeface="Comic Sans MS" pitchFamily="66" charset="0"/>
              </a:rPr>
              <a:t>.</a:t>
            </a:r>
            <a:r>
              <a:rPr lang="ru-RU" sz="1600" dirty="0" smtClean="0"/>
              <a:t> .   .</a:t>
            </a:r>
          </a:p>
          <a:p>
            <a:pPr>
              <a:defRPr/>
            </a:pPr>
            <a:endParaRPr lang="en-US" sz="1600" dirty="0" smtClean="0">
              <a:latin typeface="Comic Sans MS" pitchFamily="66" charset="0"/>
            </a:endParaRPr>
          </a:p>
          <a:p>
            <a:pPr>
              <a:defRPr/>
            </a:pPr>
            <a:endParaRPr lang="ru-RU" sz="1600" dirty="0" smtClean="0">
              <a:latin typeface="Comic Sans MS" pitchFamily="66" charset="0"/>
            </a:endParaRPr>
          </a:p>
          <a:p>
            <a:pPr>
              <a:defRPr/>
            </a:pPr>
            <a:endParaRPr lang="ru-RU" sz="1600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9" name="Прямоугольник 2"/>
          <p:cNvSpPr>
            <a:spLocks noChangeArrowheads="1"/>
          </p:cNvSpPr>
          <p:nvPr/>
        </p:nvSpPr>
        <p:spPr bwMode="auto">
          <a:xfrm>
            <a:off x="2771800" y="2276872"/>
            <a:ext cx="6879109" cy="21236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6600" b="1" dirty="0">
                <a:solidFill>
                  <a:srgbClr val="FF0000"/>
                </a:solidFill>
                <a:latin typeface="Comic Sans MS" pitchFamily="66" charset="0"/>
                <a:ea typeface="+mj-ea"/>
                <a:cs typeface="+mj-cs"/>
              </a:rPr>
              <a:t>Спасибо за</a:t>
            </a:r>
            <a:r>
              <a:rPr lang="en-US" sz="6600" b="1" dirty="0">
                <a:solidFill>
                  <a:srgbClr val="FF0000"/>
                </a:solidFill>
                <a:latin typeface="Comic Sans MS" pitchFamily="66" charset="0"/>
                <a:ea typeface="+mj-ea"/>
                <a:cs typeface="+mj-cs"/>
              </a:rPr>
              <a:t> </a:t>
            </a:r>
            <a:r>
              <a:rPr lang="ru-RU" sz="6600" b="1" dirty="0">
                <a:solidFill>
                  <a:srgbClr val="FF0000"/>
                </a:solidFill>
                <a:latin typeface="Comic Sans MS" pitchFamily="66" charset="0"/>
                <a:ea typeface="+mj-ea"/>
                <a:cs typeface="+mj-cs"/>
              </a:rPr>
              <a:t>внимание!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243408"/>
            <a:ext cx="8229600" cy="7344816"/>
          </a:xfrm>
        </p:spPr>
        <p:txBody>
          <a:bodyPr/>
          <a:lstStyle/>
          <a:p>
            <a:r>
              <a:rPr lang="ru-RU" sz="3600" dirty="0">
                <a:latin typeface="Comic Sans MS" pitchFamily="66" charset="0"/>
              </a:rPr>
              <a:t>Цель </a:t>
            </a:r>
            <a:r>
              <a:rPr lang="ru-RU" sz="3600" dirty="0" smtClean="0">
                <a:latin typeface="Comic Sans MS" pitchFamily="66" charset="0"/>
              </a:rPr>
              <a:t>мероприятия</a:t>
            </a:r>
            <a:r>
              <a:rPr lang="ru-RU" sz="3600" dirty="0">
                <a:latin typeface="Comic Sans MS" pitchFamily="66" charset="0"/>
              </a:rPr>
              <a:t>. </a:t>
            </a:r>
            <a:br>
              <a:rPr lang="ru-RU" sz="3600" dirty="0">
                <a:latin typeface="Comic Sans MS" pitchFamily="66" charset="0"/>
              </a:rPr>
            </a:br>
            <a:r>
              <a:rPr lang="ru-RU" sz="2400" dirty="0">
                <a:latin typeface="Comic Sans MS" pitchFamily="66" charset="0"/>
              </a:rPr>
              <a:t> </a:t>
            </a:r>
            <a:br>
              <a:rPr lang="ru-RU" sz="2400" dirty="0">
                <a:latin typeface="Comic Sans MS" pitchFamily="66" charset="0"/>
              </a:rPr>
            </a:br>
            <a:r>
              <a:rPr lang="ru-RU" sz="2400" dirty="0" smtClean="0">
                <a:latin typeface="Comic Sans MS" pitchFamily="66" charset="0"/>
              </a:rPr>
              <a:t>Познакомить </a:t>
            </a:r>
            <a:r>
              <a:rPr lang="ru-RU" sz="2400" dirty="0">
                <a:latin typeface="Comic Sans MS" pitchFamily="66" charset="0"/>
              </a:rPr>
              <a:t>воспитателей с </a:t>
            </a:r>
            <a:r>
              <a:rPr lang="ru-RU" sz="2400" dirty="0" smtClean="0">
                <a:latin typeface="Comic Sans MS" pitchFamily="66" charset="0"/>
              </a:rPr>
              <a:t> </a:t>
            </a:r>
            <a:r>
              <a:rPr lang="ru-RU" sz="2400" dirty="0">
                <a:latin typeface="Comic Sans MS" pitchFamily="66" charset="0"/>
              </a:rPr>
              <a:t>приемами работы с дидактическим материалом </a:t>
            </a:r>
            <a:br>
              <a:rPr lang="ru-RU" sz="2400" dirty="0">
                <a:latin typeface="Comic Sans MS" pitchFamily="66" charset="0"/>
              </a:rPr>
            </a:br>
            <a:r>
              <a:rPr lang="ru-RU" sz="2400" dirty="0">
                <a:latin typeface="Comic Sans MS" pitchFamily="66" charset="0"/>
              </a:rPr>
              <a:t>- </a:t>
            </a:r>
            <a:r>
              <a:rPr lang="ru-RU" sz="2400" dirty="0" smtClean="0">
                <a:latin typeface="Comic Sans MS" pitchFamily="66" charset="0"/>
              </a:rPr>
              <a:t>логическими блоками </a:t>
            </a:r>
            <a:r>
              <a:rPr lang="ru-RU" sz="2400" dirty="0" err="1">
                <a:latin typeface="Comic Sans MS" pitchFamily="66" charset="0"/>
              </a:rPr>
              <a:t>Дьенеша</a:t>
            </a:r>
            <a:r>
              <a:rPr lang="ru-RU" sz="2400" dirty="0">
                <a:latin typeface="Comic Sans MS" pitchFamily="66" charset="0"/>
              </a:rPr>
              <a:t>. </a:t>
            </a:r>
            <a:br>
              <a:rPr lang="ru-RU" sz="2400" dirty="0">
                <a:latin typeface="Comic Sans MS" pitchFamily="66" charset="0"/>
              </a:rPr>
            </a:br>
            <a:r>
              <a:rPr lang="ru-RU" dirty="0"/>
              <a:t> </a:t>
            </a:r>
            <a:r>
              <a:rPr lang="ru-RU" sz="2400" dirty="0" smtClean="0">
                <a:latin typeface="Comic Sans MS" pitchFamily="66" charset="0"/>
              </a:rPr>
              <a:t>План </a:t>
            </a:r>
            <a:r>
              <a:rPr lang="ru-RU" sz="2400" dirty="0">
                <a:latin typeface="Comic Sans MS" pitchFamily="66" charset="0"/>
              </a:rPr>
              <a:t>проведения мастер-класса: </a:t>
            </a:r>
            <a:br>
              <a:rPr lang="ru-RU" sz="2400" dirty="0">
                <a:latin typeface="Comic Sans MS" pitchFamily="66" charset="0"/>
              </a:rPr>
            </a:br>
            <a:r>
              <a:rPr lang="ru-RU" sz="2400" dirty="0">
                <a:latin typeface="Comic Sans MS" pitchFamily="66" charset="0"/>
              </a:rPr>
              <a:t> </a:t>
            </a:r>
            <a:br>
              <a:rPr lang="ru-RU" sz="2400" dirty="0">
                <a:latin typeface="Comic Sans MS" pitchFamily="66" charset="0"/>
              </a:rPr>
            </a:br>
            <a:r>
              <a:rPr lang="ru-RU" sz="2400" dirty="0">
                <a:latin typeface="Comic Sans MS" pitchFamily="66" charset="0"/>
              </a:rPr>
              <a:t>1.Знакомство с блоками </a:t>
            </a:r>
            <a:r>
              <a:rPr lang="ru-RU" sz="2400" dirty="0" err="1">
                <a:latin typeface="Comic Sans MS" pitchFamily="66" charset="0"/>
              </a:rPr>
              <a:t>Дьенеша</a:t>
            </a:r>
            <a:r>
              <a:rPr lang="ru-RU" sz="2400" dirty="0">
                <a:latin typeface="Comic Sans MS" pitchFamily="66" charset="0"/>
              </a:rPr>
              <a:t>.                                                       </a:t>
            </a:r>
            <a:br>
              <a:rPr lang="ru-RU" sz="2400" dirty="0">
                <a:latin typeface="Comic Sans MS" pitchFamily="66" charset="0"/>
              </a:rPr>
            </a:br>
            <a:r>
              <a:rPr lang="ru-RU" sz="2400" dirty="0">
                <a:latin typeface="Comic Sans MS" pitchFamily="66" charset="0"/>
              </a:rPr>
              <a:t>2.Практические игры и упражнения с блоками.                                   </a:t>
            </a:r>
            <a:br>
              <a:rPr lang="ru-RU" sz="2400" dirty="0">
                <a:latin typeface="Comic Sans MS" pitchFamily="66" charset="0"/>
              </a:rPr>
            </a:br>
            <a:r>
              <a:rPr lang="ru-RU" sz="2400" dirty="0">
                <a:latin typeface="Comic Sans MS" pitchFamily="66" charset="0"/>
              </a:rPr>
              <a:t>3.Заключение. </a:t>
            </a:r>
            <a:br>
              <a:rPr lang="ru-RU" sz="2400" dirty="0">
                <a:latin typeface="Comic Sans MS" pitchFamily="66" charset="0"/>
              </a:rPr>
            </a:br>
            <a:endParaRPr lang="ru-RU" sz="2400" dirty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197635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title"/>
          </p:nvPr>
        </p:nvSpPr>
        <p:spPr>
          <a:xfrm>
            <a:off x="214313" y="1071563"/>
            <a:ext cx="6000750" cy="4214812"/>
          </a:xfrm>
        </p:spPr>
        <p:txBody>
          <a:bodyPr/>
          <a:lstStyle/>
          <a:p>
            <a:pPr eaLnBrk="1" hangingPunct="1">
              <a:defRPr/>
            </a:pPr>
            <a:r>
              <a:rPr lang="ru-RU" sz="36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Золтан</a:t>
            </a:r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Пал </a:t>
            </a:r>
            <a:r>
              <a:rPr lang="ru-RU" sz="36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Дьенеш</a:t>
            </a:r>
            <a:r>
              <a:rPr lang="ru-RU" sz="2000" dirty="0" smtClean="0"/>
              <a:t> </a:t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400" dirty="0" smtClean="0">
                <a:latin typeface="Comic Sans MS" pitchFamily="66" charset="0"/>
              </a:rPr>
              <a:t>(</a:t>
            </a:r>
            <a:r>
              <a:rPr lang="ru-RU" sz="2400" dirty="0" smtClean="0">
                <a:latin typeface="Comic Sans MS" pitchFamily="66" charset="0"/>
                <a:hlinkClick r:id="rId2" tooltip="Венгерский язык"/>
              </a:rPr>
              <a:t>венг.</a:t>
            </a:r>
            <a:r>
              <a:rPr lang="ru-RU" sz="2400" dirty="0" smtClean="0">
                <a:latin typeface="Comic Sans MS" pitchFamily="66" charset="0"/>
              </a:rPr>
              <a:t> </a:t>
            </a:r>
            <a:r>
              <a:rPr lang="ru-RU" sz="2400" i="1" dirty="0" err="1" smtClean="0">
                <a:latin typeface="Comic Sans MS" pitchFamily="66" charset="0"/>
              </a:rPr>
              <a:t>Zoltán</a:t>
            </a:r>
            <a:r>
              <a:rPr lang="ru-RU" sz="2400" i="1" dirty="0" smtClean="0">
                <a:latin typeface="Comic Sans MS" pitchFamily="66" charset="0"/>
              </a:rPr>
              <a:t> </a:t>
            </a:r>
            <a:r>
              <a:rPr lang="ru-RU" sz="2400" i="1" dirty="0" err="1" smtClean="0">
                <a:latin typeface="Comic Sans MS" pitchFamily="66" charset="0"/>
              </a:rPr>
              <a:t>Pál</a:t>
            </a:r>
            <a:r>
              <a:rPr lang="ru-RU" sz="2400" i="1" dirty="0" smtClean="0">
                <a:latin typeface="Comic Sans MS" pitchFamily="66" charset="0"/>
              </a:rPr>
              <a:t> </a:t>
            </a:r>
            <a:r>
              <a:rPr lang="ru-RU" sz="2400" i="1" dirty="0" err="1" smtClean="0">
                <a:latin typeface="Comic Sans MS" pitchFamily="66" charset="0"/>
              </a:rPr>
              <a:t>Dienes</a:t>
            </a:r>
            <a:r>
              <a:rPr lang="ru-RU" sz="2400" dirty="0" smtClean="0">
                <a:latin typeface="Comic Sans MS" pitchFamily="66" charset="0"/>
              </a:rPr>
              <a:t>; </a:t>
            </a:r>
            <a:r>
              <a:rPr lang="ru-RU" sz="2400" dirty="0" smtClean="0">
                <a:latin typeface="Comic Sans MS" pitchFamily="66" charset="0"/>
                <a:hlinkClick r:id="rId3" tooltip="1916 год"/>
              </a:rPr>
              <a:t>1916</a:t>
            </a:r>
            <a:r>
              <a:rPr lang="ru-RU" sz="2400" dirty="0" smtClean="0">
                <a:latin typeface="Comic Sans MS" pitchFamily="66" charset="0"/>
              </a:rPr>
              <a:t>—</a:t>
            </a:r>
            <a:r>
              <a:rPr lang="ru-RU" sz="2400" dirty="0" smtClean="0">
                <a:latin typeface="Comic Sans MS" pitchFamily="66" charset="0"/>
                <a:hlinkClick r:id="rId4" tooltip="2014 год"/>
              </a:rPr>
              <a:t>2014</a:t>
            </a:r>
            <a:r>
              <a:rPr lang="ru-RU" sz="2400" dirty="0" smtClean="0">
                <a:latin typeface="Comic Sans MS" pitchFamily="66" charset="0"/>
              </a:rPr>
              <a:t>) — венгерский математик, психолог и педагог, профессор </a:t>
            </a:r>
            <a:r>
              <a:rPr lang="ru-RU" sz="2400" dirty="0" err="1" smtClean="0">
                <a:latin typeface="Comic Sans MS" pitchFamily="66" charset="0"/>
                <a:hlinkClick r:id="rId5" tooltip="Шербрукский университет"/>
              </a:rPr>
              <a:t>Шербрукского</a:t>
            </a:r>
            <a:r>
              <a:rPr lang="ru-RU" sz="2400" dirty="0" smtClean="0">
                <a:latin typeface="Comic Sans MS" pitchFamily="66" charset="0"/>
                <a:hlinkClick r:id="rId5" tooltip="Шербрукский университет"/>
              </a:rPr>
              <a:t> университета</a:t>
            </a:r>
            <a:r>
              <a:rPr lang="ru-RU" sz="2400" dirty="0" smtClean="0">
                <a:latin typeface="Comic Sans MS" pitchFamily="66" charset="0"/>
              </a:rPr>
              <a:t>. Автор игрового подхода к развитию детей, идея которого заключается в освоении детьми элементарных математических понятий посредством увлекательных логических игр.</a:t>
            </a:r>
            <a:br>
              <a:rPr lang="ru-RU" sz="2400" dirty="0" smtClean="0">
                <a:latin typeface="Comic Sans MS" pitchFamily="66" charset="0"/>
              </a:rPr>
            </a:br>
            <a:r>
              <a:rPr lang="ru-RU" sz="2400" dirty="0" smtClean="0">
                <a:latin typeface="Comic Sans MS" pitchFamily="66" charset="0"/>
              </a:rPr>
              <a:t> Сайт:</a:t>
            </a:r>
            <a:r>
              <a:rPr lang="en-US" sz="2400" u="sng" dirty="0" smtClean="0">
                <a:latin typeface="Comic Sans MS" pitchFamily="66" charset="0"/>
                <a:hlinkClick r:id="rId6"/>
              </a:rPr>
              <a:t>zoltandienes.com</a:t>
            </a:r>
            <a:r>
              <a:rPr lang="en-US" sz="2000" dirty="0" smtClean="0">
                <a:latin typeface="Comic Sans MS" pitchFamily="66" charset="0"/>
              </a:rPr>
              <a:t/>
            </a:r>
            <a:br>
              <a:rPr lang="en-US" sz="2000" dirty="0" smtClean="0">
                <a:latin typeface="Comic Sans MS" pitchFamily="66" charset="0"/>
              </a:rPr>
            </a:br>
            <a:r>
              <a:rPr lang="ru-RU" sz="2000" dirty="0" smtClean="0">
                <a:latin typeface="Comic Sans MS" pitchFamily="66" charset="0"/>
              </a:rPr>
              <a:t/>
            </a:r>
            <a:br>
              <a:rPr lang="ru-RU" sz="2000" dirty="0" smtClean="0">
                <a:latin typeface="Comic Sans MS" pitchFamily="66" charset="0"/>
              </a:rPr>
            </a:br>
            <a:r>
              <a:rPr lang="ru-RU" sz="2000" dirty="0" smtClean="0">
                <a:latin typeface="Comic Sans MS" pitchFamily="66" charset="0"/>
              </a:rPr>
              <a:t/>
            </a:r>
            <a:br>
              <a:rPr lang="ru-RU" sz="2000" dirty="0" smtClean="0">
                <a:latin typeface="Comic Sans MS" pitchFamily="66" charset="0"/>
              </a:rPr>
            </a:br>
            <a:endParaRPr lang="ru-RU" sz="2000" dirty="0" smtClean="0">
              <a:latin typeface="Comic Sans MS" pitchFamily="66" charset="0"/>
            </a:endParaRPr>
          </a:p>
        </p:txBody>
      </p:sp>
      <p:pic>
        <p:nvPicPr>
          <p:cNvPr id="5123" name="Рисунок 2" descr="Zoltán_Pál_Dienes.jpg"/>
          <p:cNvPicPr>
            <a:picLocks noChangeAspect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6286500" y="285750"/>
            <a:ext cx="2616200" cy="370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2"/>
          <p:cNvPicPr/>
          <p:nvPr/>
        </p:nvPicPr>
        <p:blipFill>
          <a:blip r:embed="rId2"/>
          <a:stretch>
            <a:fillRect/>
          </a:stretch>
        </p:blipFill>
        <p:spPr>
          <a:xfrm>
            <a:off x="2051720" y="620688"/>
            <a:ext cx="5429250" cy="446265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Прямоугольник 3"/>
          <p:cNvSpPr>
            <a:spLocks noChangeArrowheads="1"/>
          </p:cNvSpPr>
          <p:nvPr/>
        </p:nvSpPr>
        <p:spPr bwMode="auto">
          <a:xfrm>
            <a:off x="357188" y="285750"/>
            <a:ext cx="8572500" cy="563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ru-RU" sz="2000" b="1" u="sng" dirty="0">
                <a:solidFill>
                  <a:srgbClr val="0070C0"/>
                </a:solidFill>
                <a:latin typeface="Comic Sans MS" pitchFamily="66" charset="0"/>
              </a:rPr>
              <a:t>Игры с логическими блоками </a:t>
            </a:r>
            <a:r>
              <a:rPr lang="ru-RU" sz="2000" b="1" u="sng" dirty="0" err="1">
                <a:solidFill>
                  <a:srgbClr val="0070C0"/>
                </a:solidFill>
                <a:latin typeface="Comic Sans MS" pitchFamily="66" charset="0"/>
              </a:rPr>
              <a:t>Дьенеша</a:t>
            </a:r>
            <a:r>
              <a:rPr lang="ru-RU" sz="2000" b="1" u="sng" dirty="0">
                <a:solidFill>
                  <a:srgbClr val="0070C0"/>
                </a:solidFill>
                <a:latin typeface="Comic Sans MS" pitchFamily="66" charset="0"/>
              </a:rPr>
              <a:t> позволяют:</a:t>
            </a:r>
            <a:endParaRPr lang="ru-RU" sz="2000" u="sng" dirty="0">
              <a:solidFill>
                <a:srgbClr val="0070C0"/>
              </a:solidFill>
              <a:latin typeface="Comic Sans MS" pitchFamily="66" charset="0"/>
            </a:endParaRPr>
          </a:p>
          <a:p>
            <a:pPr>
              <a:defRPr/>
            </a:pPr>
            <a:r>
              <a:rPr lang="ru-RU" sz="20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* Познакомить с формой, цветом, размером, толщиной объектов.</a:t>
            </a:r>
          </a:p>
          <a:p>
            <a:pPr>
              <a:defRPr/>
            </a:pPr>
            <a:r>
              <a:rPr lang="ru-RU" sz="20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* Развивать пространственные представления.</a:t>
            </a:r>
          </a:p>
          <a:p>
            <a:pPr>
              <a:defRPr/>
            </a:pPr>
            <a:r>
              <a:rPr lang="ru-RU" sz="20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* Развивать логическое мышление, представление о множестве, операции над множествами (сравнение, разбиение, классификация, абстрагирование, кодирование и декодирование инфор­мации).</a:t>
            </a:r>
          </a:p>
          <a:p>
            <a:pPr>
              <a:defRPr/>
            </a:pPr>
            <a:r>
              <a:rPr lang="ru-RU" sz="20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* Усвоить элементарные навыки алгоритмической культуры мышления.</a:t>
            </a:r>
          </a:p>
          <a:p>
            <a:pPr>
              <a:defRPr/>
            </a:pPr>
            <a:r>
              <a:rPr lang="ru-RU" sz="20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* Развивать умения выявлять свойства в объектах, называть их, обобщать объекты по их свойствам, объяснять сходства и различия объектов, обосновывать свои рассуждения.</a:t>
            </a:r>
          </a:p>
          <a:p>
            <a:pPr>
              <a:defRPr/>
            </a:pPr>
            <a:r>
              <a:rPr lang="ru-RU" sz="20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* Развивать познавательные процессы, мыслительные операции.</a:t>
            </a:r>
          </a:p>
          <a:p>
            <a:pPr>
              <a:defRPr/>
            </a:pPr>
            <a:r>
              <a:rPr lang="ru-RU" sz="20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* Воспитывать самостоятельность, инициативу, настойчивость в достижении цели.</a:t>
            </a:r>
          </a:p>
          <a:p>
            <a:pPr>
              <a:defRPr/>
            </a:pPr>
            <a:r>
              <a:rPr lang="ru-RU" sz="20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* Развивать творческие способности, воображение, фантазию, способности к моделированию и конструированию.</a:t>
            </a:r>
          </a:p>
          <a:p>
            <a:pPr>
              <a:defRPr/>
            </a:pPr>
            <a:r>
              <a:rPr lang="ru-RU" sz="20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* Развивать речь.</a:t>
            </a:r>
          </a:p>
          <a:p>
            <a:pPr>
              <a:defRPr/>
            </a:pPr>
            <a:r>
              <a:rPr lang="ru-RU" sz="20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* Успешно овладеть основами математики и информатики.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Прямоугольник 1"/>
          <p:cNvSpPr>
            <a:spLocks noChangeArrowheads="1"/>
          </p:cNvSpPr>
          <p:nvPr/>
        </p:nvSpPr>
        <p:spPr bwMode="auto">
          <a:xfrm>
            <a:off x="428625" y="285750"/>
            <a:ext cx="8215313" cy="27699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 dirty="0">
                <a:solidFill>
                  <a:srgbClr val="C00000"/>
                </a:solidFill>
                <a:latin typeface="Comic Sans MS" pitchFamily="66" charset="0"/>
                <a:ea typeface="Calibri" pitchFamily="34" charset="0"/>
                <a:cs typeface="Times New Roman" pitchFamily="18" charset="0"/>
              </a:rPr>
              <a:t>ФОРМЫ ОРГАНИЗАЦИИ РАБОТЫ С ЛОГИЧЕСКИМИ БЛОКАМИ ДЬЕНЕША</a:t>
            </a:r>
          </a:p>
          <a:p>
            <a:endParaRPr lang="ru-RU" b="1" dirty="0">
              <a:solidFill>
                <a:srgbClr val="C00000"/>
              </a:solidFill>
              <a:latin typeface="Comic Sans MS" pitchFamily="66" charset="0"/>
              <a:ea typeface="Calibri" pitchFamily="34" charset="0"/>
              <a:cs typeface="Times New Roman" pitchFamily="18" charset="0"/>
            </a:endParaRPr>
          </a:p>
          <a:p>
            <a:pPr eaLnBrk="0" hangingPunct="0">
              <a:buFont typeface="Wingdings" pitchFamily="2" charset="2"/>
              <a:buChar char="v"/>
            </a:pPr>
            <a:r>
              <a:rPr lang="ru-RU" sz="2000" dirty="0" smtClean="0">
                <a:latin typeface="Comic Sans MS" pitchFamily="66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000" dirty="0">
                <a:latin typeface="Comic Sans MS" pitchFamily="66" charset="0"/>
                <a:ea typeface="Calibri" pitchFamily="34" charset="0"/>
                <a:cs typeface="Times New Roman" pitchFamily="18" charset="0"/>
              </a:rPr>
              <a:t>Совместная и самостоятельная игровая деятельность (дидактические игры, настольно-печатные, подвижные, сюжетно-ролевые игры).</a:t>
            </a:r>
          </a:p>
          <a:p>
            <a:pPr eaLnBrk="0" hangingPunct="0">
              <a:buFont typeface="Wingdings" pitchFamily="2" charset="2"/>
              <a:buChar char="v"/>
            </a:pPr>
            <a:r>
              <a:rPr lang="ru-RU" sz="2000" dirty="0" smtClean="0">
                <a:latin typeface="Comic Sans MS" pitchFamily="66" charset="0"/>
                <a:ea typeface="Calibri" pitchFamily="34" charset="0"/>
                <a:cs typeface="Times New Roman" pitchFamily="18" charset="0"/>
              </a:rPr>
              <a:t> Занятия (комплексные, интегрированные), обеспечивающие наглядность, системность и доступность, смену деятельности. </a:t>
            </a:r>
          </a:p>
          <a:p>
            <a:pPr eaLnBrk="0" hangingPunct="0">
              <a:buFont typeface="Wingdings" pitchFamily="2" charset="2"/>
              <a:buChar char="v"/>
            </a:pPr>
            <a:endParaRPr lang="ru-RU" sz="2000" dirty="0">
              <a:latin typeface="Comic Sans MS" pitchFamily="66" charset="0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10243" name="Прямоугольник 2"/>
          <p:cNvSpPr>
            <a:spLocks noChangeArrowheads="1"/>
          </p:cNvSpPr>
          <p:nvPr/>
        </p:nvSpPr>
        <p:spPr bwMode="auto">
          <a:xfrm>
            <a:off x="214313" y="2500313"/>
            <a:ext cx="8643937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</a:t>
            </a:r>
            <a:r>
              <a:rPr lang="ru-RU" sz="20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) </a:t>
            </a:r>
            <a:r>
              <a:rPr lang="ru-RU" sz="2000" dirty="0">
                <a:latin typeface="Comic Sans MS" pitchFamily="66" charset="0"/>
                <a:ea typeface="Calibri" pitchFamily="34" charset="0"/>
                <a:cs typeface="Times New Roman" pitchFamily="18" charset="0"/>
              </a:rPr>
              <a:t>в подвижных играх (предметные ориентиры, обозначения домиков, дорожек, лабиринтов);</a:t>
            </a:r>
          </a:p>
          <a:p>
            <a:pPr eaLnBrk="0" hangingPunct="0"/>
            <a:r>
              <a:rPr lang="ru-RU" sz="2000" dirty="0">
                <a:latin typeface="Comic Sans MS" pitchFamily="66" charset="0"/>
                <a:ea typeface="Calibri" pitchFamily="34" charset="0"/>
                <a:cs typeface="Times New Roman" pitchFamily="18" charset="0"/>
              </a:rPr>
              <a:t>б) как настольно-печатные (изготовить карты к играм “Рассели жильцов”, “Найди место фигуре”);</a:t>
            </a:r>
          </a:p>
          <a:p>
            <a:pPr eaLnBrk="0" hangingPunct="0"/>
            <a:r>
              <a:rPr lang="ru-RU" sz="2000" dirty="0">
                <a:latin typeface="Comic Sans MS" pitchFamily="66" charset="0"/>
                <a:ea typeface="Calibri" pitchFamily="34" charset="0"/>
                <a:cs typeface="Times New Roman" pitchFamily="18" charset="0"/>
              </a:rPr>
              <a:t>в) в сюжетно-ролевых играх: “Магазин” - деньги обозначаются блоками. “Почта” - адрес на доме обозначается кодовыми карточками. Аналогично, “Поезд” - билеты, места. </a:t>
            </a:r>
          </a:p>
        </p:txBody>
      </p:sp>
      <p:sp>
        <p:nvSpPr>
          <p:cNvPr id="10244" name="Прямоугольник 3"/>
          <p:cNvSpPr>
            <a:spLocks noChangeArrowheads="1"/>
          </p:cNvSpPr>
          <p:nvPr/>
        </p:nvSpPr>
        <p:spPr bwMode="auto">
          <a:xfrm>
            <a:off x="1071563" y="4572000"/>
            <a:ext cx="8072437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buFont typeface="Wingdings" pitchFamily="2" charset="2"/>
              <a:buChar char="v"/>
            </a:pPr>
            <a:r>
              <a:rPr lang="ru-RU" sz="24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000" dirty="0">
                <a:latin typeface="Comic Sans MS" pitchFamily="66" charset="0"/>
                <a:ea typeface="Calibri" pitchFamily="34" charset="0"/>
                <a:cs typeface="Times New Roman" pitchFamily="18" charset="0"/>
              </a:rPr>
              <a:t>Вне занятий, в предметно-развивающей среде (ИЗО-деятельность, аппликация, режимные моменты, предметные ориентиры).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Прямоугольник 2"/>
          <p:cNvSpPr>
            <a:spLocks noChangeArrowheads="1"/>
          </p:cNvSpPr>
          <p:nvPr/>
        </p:nvSpPr>
        <p:spPr bwMode="auto">
          <a:xfrm>
            <a:off x="0" y="214313"/>
            <a:ext cx="9144000" cy="6002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254000" algn="ctr" eaLnBrk="0" hangingPunct="0"/>
            <a:r>
              <a:rPr lang="ru-RU" sz="2400" b="1">
                <a:solidFill>
                  <a:srgbClr val="603B14"/>
                </a:solidFill>
                <a:latin typeface="Comic Sans MS" pitchFamily="66" charset="0"/>
                <a:cs typeface="Times New Roman" pitchFamily="18" charset="0"/>
              </a:rPr>
              <a:t>Логические блоки Дьенеша представляют собой набор из </a:t>
            </a:r>
            <a:r>
              <a:rPr lang="ru-RU" sz="2400" b="1">
                <a:solidFill>
                  <a:srgbClr val="FF0000"/>
                </a:solidFill>
                <a:latin typeface="Comic Sans MS" pitchFamily="66" charset="0"/>
                <a:cs typeface="Times New Roman" pitchFamily="18" charset="0"/>
              </a:rPr>
              <a:t>48 геометрических фигур</a:t>
            </a:r>
            <a:r>
              <a:rPr lang="ru-RU" sz="2400" b="1">
                <a:solidFill>
                  <a:srgbClr val="603B14"/>
                </a:solidFill>
                <a:latin typeface="Comic Sans MS" pitchFamily="66" charset="0"/>
                <a:cs typeface="Times New Roman" pitchFamily="18" charset="0"/>
              </a:rPr>
              <a:t>: </a:t>
            </a:r>
          </a:p>
          <a:p>
            <a:pPr indent="254000" algn="just" eaLnBrk="0" hangingPunct="0"/>
            <a:endParaRPr lang="ru-RU" sz="2400" b="1">
              <a:solidFill>
                <a:srgbClr val="603B14"/>
              </a:solidFill>
              <a:latin typeface="Comic Sans MS" pitchFamily="66" charset="0"/>
            </a:endParaRPr>
          </a:p>
          <a:p>
            <a:pPr indent="254000" algn="just" eaLnBrk="0" hangingPunct="0"/>
            <a:endParaRPr lang="ru-RU" sz="2400" b="1">
              <a:solidFill>
                <a:srgbClr val="603B14"/>
              </a:solidFill>
              <a:latin typeface="Comic Sans MS" pitchFamily="66" charset="0"/>
            </a:endParaRPr>
          </a:p>
          <a:p>
            <a:pPr indent="254000" algn="just" eaLnBrk="0" hangingPunct="0"/>
            <a:r>
              <a:rPr lang="ru-RU" sz="2400" b="1">
                <a:solidFill>
                  <a:srgbClr val="603B14"/>
                </a:solidFill>
                <a:latin typeface="Comic Sans MS" pitchFamily="66" charset="0"/>
                <a:cs typeface="Times New Roman" pitchFamily="18" charset="0"/>
              </a:rPr>
              <a:t>а) четырех форм (круг, треугольник, квадрат, прямоугольник); </a:t>
            </a:r>
            <a:endParaRPr lang="ru-RU" sz="2400" b="1">
              <a:solidFill>
                <a:srgbClr val="603B14"/>
              </a:solidFill>
              <a:latin typeface="Comic Sans MS" pitchFamily="66" charset="0"/>
            </a:endParaRPr>
          </a:p>
          <a:p>
            <a:pPr indent="254000" algn="just" eaLnBrk="0" hangingPunct="0"/>
            <a:r>
              <a:rPr lang="ru-RU" sz="2400" b="1">
                <a:solidFill>
                  <a:srgbClr val="603B14"/>
                </a:solidFill>
                <a:latin typeface="Comic Sans MS" pitchFamily="66" charset="0"/>
                <a:cs typeface="Times New Roman" pitchFamily="18" charset="0"/>
              </a:rPr>
              <a:t>б) трёх цветов (красный, синий, желтый); </a:t>
            </a:r>
            <a:endParaRPr lang="ru-RU" sz="2400" b="1">
              <a:solidFill>
                <a:srgbClr val="603B14"/>
              </a:solidFill>
              <a:latin typeface="Comic Sans MS" pitchFamily="66" charset="0"/>
            </a:endParaRPr>
          </a:p>
          <a:p>
            <a:pPr indent="254000" algn="just" eaLnBrk="0" hangingPunct="0"/>
            <a:r>
              <a:rPr lang="ru-RU" sz="2400" b="1">
                <a:solidFill>
                  <a:srgbClr val="603B14"/>
                </a:solidFill>
                <a:latin typeface="Comic Sans MS" pitchFamily="66" charset="0"/>
                <a:cs typeface="Times New Roman" pitchFamily="18" charset="0"/>
              </a:rPr>
              <a:t>в) двух размеров (большой, маленький);</a:t>
            </a:r>
            <a:endParaRPr lang="ru-RU" sz="2400" b="1">
              <a:solidFill>
                <a:srgbClr val="603B14"/>
              </a:solidFill>
              <a:latin typeface="Comic Sans MS" pitchFamily="66" charset="0"/>
            </a:endParaRPr>
          </a:p>
          <a:p>
            <a:pPr indent="254000" algn="just" eaLnBrk="0" hangingPunct="0"/>
            <a:r>
              <a:rPr lang="ru-RU" sz="2400" b="1">
                <a:solidFill>
                  <a:srgbClr val="603B14"/>
                </a:solidFill>
                <a:latin typeface="Comic Sans MS" pitchFamily="66" charset="0"/>
                <a:cs typeface="Times New Roman" pitchFamily="18" charset="0"/>
              </a:rPr>
              <a:t>г) двух видов толщины (толстый, тонкий). </a:t>
            </a:r>
          </a:p>
          <a:p>
            <a:pPr indent="254000" algn="just" eaLnBrk="0" hangingPunct="0"/>
            <a:endParaRPr lang="ru-RU" sz="2400" b="1">
              <a:solidFill>
                <a:srgbClr val="603B14"/>
              </a:solidFill>
              <a:latin typeface="Comic Sans MS" pitchFamily="66" charset="0"/>
            </a:endParaRPr>
          </a:p>
          <a:p>
            <a:pPr indent="254000" algn="just" eaLnBrk="0" hangingPunct="0"/>
            <a:endParaRPr lang="ru-RU" sz="2400" b="1">
              <a:solidFill>
                <a:srgbClr val="603B14"/>
              </a:solidFill>
              <a:latin typeface="Comic Sans MS" pitchFamily="66" charset="0"/>
            </a:endParaRPr>
          </a:p>
          <a:p>
            <a:pPr indent="254000" algn="just" eaLnBrk="0" hangingPunct="0"/>
            <a:r>
              <a:rPr lang="ru-RU" sz="2400" b="1">
                <a:solidFill>
                  <a:srgbClr val="603B14"/>
                </a:solidFill>
                <a:latin typeface="Comic Sans MS" pitchFamily="66" charset="0"/>
                <a:cs typeface="Times New Roman" pitchFamily="18" charset="0"/>
              </a:rPr>
              <a:t>Каждая геометрическая фигура характеризуется четырьмя признаками: </a:t>
            </a:r>
          </a:p>
          <a:p>
            <a:pPr indent="254000" algn="ctr" eaLnBrk="0" hangingPunct="0"/>
            <a:r>
              <a:rPr lang="ru-RU" sz="2400" b="1">
                <a:solidFill>
                  <a:srgbClr val="FF0000"/>
                </a:solidFill>
                <a:latin typeface="Comic Sans MS" pitchFamily="66" charset="0"/>
                <a:cs typeface="Times New Roman" pitchFamily="18" charset="0"/>
              </a:rPr>
              <a:t>формой, цветом, размером,толщиной. </a:t>
            </a:r>
          </a:p>
          <a:p>
            <a:pPr indent="254000" algn="just" eaLnBrk="0" hangingPunct="0"/>
            <a:endParaRPr lang="ru-RU" sz="2400" b="1">
              <a:solidFill>
                <a:srgbClr val="603B14"/>
              </a:solidFill>
              <a:latin typeface="Comic Sans MS" pitchFamily="66" charset="0"/>
              <a:cs typeface="Times New Roman" pitchFamily="18" charset="0"/>
            </a:endParaRPr>
          </a:p>
          <a:p>
            <a:pPr indent="254000" algn="ctr" eaLnBrk="0" hangingPunct="0"/>
            <a:r>
              <a:rPr lang="ru-RU" sz="2400" b="1">
                <a:solidFill>
                  <a:srgbClr val="603B14"/>
                </a:solidFill>
                <a:latin typeface="Comic Sans MS" pitchFamily="66" charset="0"/>
                <a:cs typeface="Times New Roman" pitchFamily="18" charset="0"/>
              </a:rPr>
              <a:t>В наборе нет </a:t>
            </a:r>
            <a:r>
              <a:rPr lang="ru-RU" sz="2400" b="1">
                <a:solidFill>
                  <a:srgbClr val="FF0000"/>
                </a:solidFill>
                <a:latin typeface="Comic Sans MS" pitchFamily="66" charset="0"/>
                <a:cs typeface="Times New Roman" pitchFamily="18" charset="0"/>
              </a:rPr>
              <a:t>ни одной одинаковой </a:t>
            </a:r>
            <a:r>
              <a:rPr lang="ru-RU" sz="2400" b="1">
                <a:solidFill>
                  <a:srgbClr val="603B14"/>
                </a:solidFill>
                <a:latin typeface="Comic Sans MS" pitchFamily="66" charset="0"/>
                <a:cs typeface="Times New Roman" pitchFamily="18" charset="0"/>
              </a:rPr>
              <a:t>фигуры</a:t>
            </a:r>
            <a:endParaRPr lang="ru-RU" sz="240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1106</TotalTime>
  <Words>830</Words>
  <Application>Microsoft Office PowerPoint</Application>
  <PresentationFormat>Экран (4:3)</PresentationFormat>
  <Paragraphs>101</Paragraphs>
  <Slides>32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32</vt:i4>
      </vt:variant>
    </vt:vector>
  </HeadingPairs>
  <TitlesOfParts>
    <vt:vector size="39" baseType="lpstr">
      <vt:lpstr>Arial</vt:lpstr>
      <vt:lpstr>Bookman Old Style</vt:lpstr>
      <vt:lpstr>Calibri</vt:lpstr>
      <vt:lpstr>Comic Sans MS</vt:lpstr>
      <vt:lpstr>Times New Roman</vt:lpstr>
      <vt:lpstr>Wingdings</vt:lpstr>
      <vt:lpstr>Тема Office</vt:lpstr>
      <vt:lpstr>«Использование блоков Дьенеша для развития логического мышления у детей дошкольного возраста»   Подготовила:                           воспитатель Игнатьева  Е.В. МАДОУ ДС №155  г.Тюмень 2022 г</vt:lpstr>
      <vt:lpstr> «Без игры нет и не может быть полноценного умственного развития. Игра - это огромное светлое окно, через которое в духовный мир ребёнка вливается живительный поток представлений, понятий об окружающем мире. Игра - это искра, зажигающий огонек пытливости и любознательности» В. А. Сухомлинский.  </vt:lpstr>
      <vt:lpstr>Методика Дьенеша на основе логических блоков постепенно готовит детей к решению более сложных логических задач, возбуждает у ребенка живой интерес к обучению, расширяет его словарный запас и способствует интеллектуальному развитию ребенка.  Так незаметно, в игре дети овладевают и сложными мыслительными операциями и получают знания элементарных математических представлений.  </vt:lpstr>
      <vt:lpstr>Цель мероприятия.    Познакомить воспитателей с  приемами работы с дидактическим материалом  - логическими блоками Дьенеша.   План проведения мастер-класса:    1.Знакомство с блоками Дьенеша.                                                        2.Практические игры и упражнения с блоками.                                    3.Заключение.  </vt:lpstr>
      <vt:lpstr>Золтан Пал Дьенеш   (венг. Zoltán Pál Dienes; 1916—2014) — венгерский математик, психолог и педагог, профессор Шербрукского университета. Автор игрового подхода к развитию детей, идея которого заключается в освоении детьми элементарных математических понятий посредством увлекательных логических игр.  Сайт:zoltandienes.com 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            Занятия с детьми по блокам представляют собой фрагменты игровой деятельности в режимных моментах. Воспитатель может организовать их индивидуально или с небольшой группой детей утреннее или вечернее время как в совместной, так и в самостоятельной деятельности. Таким образом, пособие может быть полезно в работе с детьми воспитателям всех групп дошкольного возраста. </vt:lpstr>
      <vt:lpstr>                                              </vt:lpstr>
      <vt:lpstr> Д/и « Мои игрушки» Используя готовые печатные альбомы, выложить плоскостное изображение. Умение       детей      оперировать   полученными    знаниями   помогает в конструировании,       аппликации,  рисовании     по    образцу. .                                                 </vt:lpstr>
      <vt:lpstr>Игра «Раздели фигуры» (развитие умения группировать фигуры по величине) К детям в группу приходят две куклы (большая и маленькая), приносят коробки с фигурами. Дети знакомятся с куклами. Ведущая обращает внимание детей на то, что куклы разной величины, большая и маленькая. Ставит кукол рядом и просит показать большую и маленькую. Куклы предлагают детям поиграть фигурами. Блоки выкладываются на ковёр, ведущая предлагает детям взять фигуры в руки, рассмотреть и поиграть. После игры нужно собрать фигуры, в одну коробку - большие, а в другую - маленькие. Куклы просят помощи у детей. Ведущая предлагает в коробку к большой кукле собрать большие, а в коробку к маленькой маленькие. Куклы благодарят детей за помощь.   </vt:lpstr>
      <vt:lpstr>Игра «Большой – маленький» (умение соотносить величину предмета с движением) Если дети видят большой блок – поднимают руки вверх, маленький блок – приседают.   Игра «Мышки – норушки» (умение различать цвета) К детям в гости приходит мышка. Она просит детей помочь сделать запасы на зиму. Мышка очень любит зёрнышки жёлтого (красного) цвета. Дети выбирают из корзинки «зёрнышки» определённого цвета и приносят их в «норку» к мышке. </vt:lpstr>
      <vt:lpstr>Дидактическая игра «Найди клад»</vt:lpstr>
      <vt:lpstr>Следующий шаг – это развитие умения кодировать  информацию о фигурах с помощью логических символов. То есть, если до сих пор вы задавали ребенку условия для сортировки словами, то теперь малыш будет учиться устанавливать взаимосвязь между свойством блока и его графическим изображением.   Для такого варианта игры используют логические карточки со следующими обозначениями: </vt:lpstr>
      <vt:lpstr>Презентация PowerPoint</vt:lpstr>
      <vt:lpstr>Презентация PowerPoint</vt:lpstr>
      <vt:lpstr>Презентация PowerPoint</vt:lpstr>
      <vt:lpstr>С детьми среднего  и старшего школьного возраста используются более усложнённые варианты занятий.  Используются  символы для  кодирования  признаков.  А так же  вводятся карточки  «отрицания»  </vt:lpstr>
      <vt:lpstr>Презентация PowerPoint</vt:lpstr>
      <vt:lpstr>Дидактическая игра «Найди меня»  Ход игры: Дети делятся на две группы. Одна берет карточки, другая – блоки. Дети первой группы по очереди читают (раскодируют) карточки, ребенок из второй группы, у которого оказался соответствующий блок, выходит и показывает геометрическую фигуру.  Возможно использовать слова:  «Блоки, разные желтые, синие и красные.    Всем нам они знакомые, найдите меня!»    </vt:lpstr>
      <vt:lpstr>Особый раздел в методике Дьенеша отведен играм с обручами, которые так же начинаются с выполнения простых заданий и постепенно усложняются, позволяя педагогу развивать аналитическое мышление, гибкость ума и быстроту реакции у будущих школьников.     </vt:lpstr>
      <vt:lpstr>Игра с обручем «Посади клумбу» </vt:lpstr>
      <vt:lpstr>Презентация PowerPoint</vt:lpstr>
      <vt:lpstr>Развивающие блоки Дьенеша помогут сделать более захватывающим и занятие по физическому развитию. Организовать его можно как серию подвижных игр с геометрическими фигурами (последние используются в роли предметов-ориентиров, домиков или дорожек).</vt:lpstr>
      <vt:lpstr>Подвижная игра «Воробьи и автомобиль»</vt:lpstr>
      <vt:lpstr>Спортивные игры- эстафеты</vt:lpstr>
      <vt:lpstr>Опыт российских педагогов показал эффективность использования логических блоков как игрового материала в работе с детьми дошкольного и начального школьного возраста для:  • Ознакомления детей с геометрическими фигурами и формой предметов, размером; • Развития мыслительных умений: сравнивать, анализировать, классифицировать, обобщать, абстрагировать, кодировать и декодировать информацию; • Усвоения элементарных навыков алгоритмической культуры мышления; • Развития познавательных процессов восприятия памяти, внимания, воображения; • Развития творческих  и физических способностей.</vt:lpstr>
      <vt:lpstr>Литература</vt:lpstr>
      <vt:lpstr>Презентация PowerPoint</vt:lpstr>
    </vt:vector>
  </TitlesOfParts>
  <Company>HOME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Нетрадиционные развивающие игры (логические блоки Дьенеша) Подготовила: воспитатель Смирнова Н.С. </dc:title>
  <dc:creator>IRONMANN (AKA SHAMAN)</dc:creator>
  <cp:lastModifiedBy>Пользователь</cp:lastModifiedBy>
  <cp:revision>101</cp:revision>
  <cp:lastPrinted>2021-11-15T18:06:19Z</cp:lastPrinted>
  <dcterms:created xsi:type="dcterms:W3CDTF">2014-11-07T20:59:25Z</dcterms:created>
  <dcterms:modified xsi:type="dcterms:W3CDTF">2023-01-26T19:06:22Z</dcterms:modified>
</cp:coreProperties>
</file>