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34" autoAdjust="0"/>
    <p:restoredTop sz="94660"/>
  </p:normalViewPr>
  <p:slideViewPr>
    <p:cSldViewPr>
      <p:cViewPr>
        <p:scale>
          <a:sx n="50" d="100"/>
          <a:sy n="50" d="100"/>
        </p:scale>
        <p:origin x="-1478" y="-725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A68CEA29-C3DB-4EEB-8A60-39E6EAACE7BF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091D2F0C-F469-4E6F-A88B-8430DC783C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CEA29-C3DB-4EEB-8A60-39E6EAACE7BF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D2F0C-F469-4E6F-A88B-8430DC783C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CEA29-C3DB-4EEB-8A60-39E6EAACE7BF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D2F0C-F469-4E6F-A88B-8430DC783C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CEA29-C3DB-4EEB-8A60-39E6EAACE7BF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D2F0C-F469-4E6F-A88B-8430DC783C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CEA29-C3DB-4EEB-8A60-39E6EAACE7BF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D2F0C-F469-4E6F-A88B-8430DC783C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CEA29-C3DB-4EEB-8A60-39E6EAACE7BF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D2F0C-F469-4E6F-A88B-8430DC783C8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CEA29-C3DB-4EEB-8A60-39E6EAACE7BF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D2F0C-F469-4E6F-A88B-8430DC783C8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CEA29-C3DB-4EEB-8A60-39E6EAACE7BF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D2F0C-F469-4E6F-A88B-8430DC783C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CEA29-C3DB-4EEB-8A60-39E6EAACE7BF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D2F0C-F469-4E6F-A88B-8430DC783C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A68CEA29-C3DB-4EEB-8A60-39E6EAACE7BF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091D2F0C-F469-4E6F-A88B-8430DC783C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A68CEA29-C3DB-4EEB-8A60-39E6EAACE7BF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091D2F0C-F469-4E6F-A88B-8430DC783C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A68CEA29-C3DB-4EEB-8A60-39E6EAACE7BF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91D2F0C-F469-4E6F-A88B-8430DC783C8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Дары </a:t>
            </a:r>
            <a:r>
              <a:rPr lang="ru-RU" dirty="0" err="1" smtClean="0"/>
              <a:t>Фрёбеля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342900" lvl="0" indent="-34290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ts val="2000"/>
              <a:buNone/>
            </a:pPr>
            <a:r>
              <a:rPr lang="ru-RU" sz="20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Фридрих </a:t>
            </a:r>
            <a:r>
              <a:rPr lang="ru-RU" sz="2000" kern="0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Фрёбель</a:t>
            </a:r>
            <a:r>
              <a:rPr lang="ru-RU" sz="20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 известен как создатель первого </a:t>
            </a:r>
            <a:r>
              <a:rPr lang="ru-RU" sz="2000" kern="0" dirty="0" smtClean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учреждения для детей-детского сада. </a:t>
            </a:r>
            <a:endParaRPr lang="ru-RU" sz="3200" kern="0" dirty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  <a:p>
            <a:pPr marL="342900" lvl="0" indent="-342900"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SzPts val="2000"/>
              <a:buNone/>
            </a:pPr>
            <a:r>
              <a:rPr lang="ru-RU" sz="20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Ядром педагогики детского сада </a:t>
            </a:r>
            <a:r>
              <a:rPr lang="ru-RU" sz="2000" kern="0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Фрёбеля</a:t>
            </a:r>
            <a:r>
              <a:rPr lang="ru-RU" sz="20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была игра.</a:t>
            </a:r>
            <a:endParaRPr lang="ru-RU" sz="3200" kern="0" dirty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  <a:p>
            <a:pPr marL="342900" lvl="0" indent="-342900"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SzPts val="2000"/>
              <a:buNone/>
            </a:pPr>
            <a:r>
              <a:rPr lang="ru-RU" sz="20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Игру </a:t>
            </a:r>
            <a:r>
              <a:rPr lang="ru-RU" sz="2000" kern="0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Фрёбель</a:t>
            </a:r>
            <a:r>
              <a:rPr lang="ru-RU" sz="20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характеризовал как </a:t>
            </a:r>
            <a:r>
              <a:rPr lang="ru-RU" sz="2000" i="1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«высшую ступень детского развития»</a:t>
            </a:r>
            <a:r>
              <a:rPr lang="ru-RU" sz="20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. </a:t>
            </a:r>
          </a:p>
          <a:p>
            <a:pPr marL="342900" lvl="0" indent="-342900"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SzPts val="2000"/>
              <a:buNone/>
            </a:pPr>
            <a:r>
              <a:rPr lang="ru-RU" sz="20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   Он разработал теорию игры, собрал и методически прокомментировал </a:t>
            </a:r>
          </a:p>
          <a:p>
            <a:pPr marL="342900" lvl="0" indent="-342900"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SzPts val="2000"/>
              <a:buNone/>
            </a:pPr>
            <a:r>
              <a:rPr lang="ru-RU" sz="20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подвижные игры. </a:t>
            </a:r>
            <a:r>
              <a:rPr lang="ru-RU" sz="2000" kern="0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Фрёбель</a:t>
            </a:r>
            <a:r>
              <a:rPr lang="ru-RU" sz="20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 ввел разнообразные виды детской деятельности </a:t>
            </a:r>
          </a:p>
          <a:p>
            <a:pPr marL="342900" lvl="0" indent="-342900"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SzPts val="2000"/>
              <a:buNone/>
            </a:pPr>
            <a:r>
              <a:rPr lang="ru-RU" sz="20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и соединил их в определенную, строго регламентированную систему, </a:t>
            </a:r>
          </a:p>
          <a:p>
            <a:pPr marL="342900" lvl="0" indent="-342900"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SzPts val="2000"/>
              <a:buNone/>
            </a:pPr>
            <a:r>
              <a:rPr lang="ru-RU" sz="20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создал знаменитые </a:t>
            </a:r>
            <a:r>
              <a:rPr lang="ru-RU" sz="2000" i="1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«Дары»</a:t>
            </a:r>
            <a:r>
              <a:rPr lang="ru-RU" sz="20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 — пособие для развития навыков </a:t>
            </a:r>
          </a:p>
          <a:p>
            <a:pPr marL="342900" lvl="0" indent="-342900"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SzPts val="2000"/>
              <a:buNone/>
            </a:pPr>
            <a:r>
              <a:rPr lang="ru-RU" sz="20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конструирования в единстве с познанием формы, величины, размеров, </a:t>
            </a:r>
          </a:p>
          <a:p>
            <a:pPr marL="342900" lvl="0" indent="-342900"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SzPts val="2000"/>
              <a:buNone/>
            </a:pPr>
            <a:r>
              <a:rPr lang="ru-RU" sz="20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пространств отношений. Тесно связал развитие речи ребенка с его </a:t>
            </a:r>
          </a:p>
          <a:p>
            <a:pPr marL="342900" lvl="0" indent="-342900"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SzPts val="2000"/>
              <a:buNone/>
            </a:pPr>
            <a:r>
              <a:rPr lang="ru-RU" sz="20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деятельностью.</a:t>
            </a:r>
            <a:endParaRPr lang="ru-RU" sz="3200" kern="0" dirty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  <a:p>
            <a:pPr marL="342900" lvl="0" indent="-342900"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SzPts val="2000"/>
              <a:buNone/>
            </a:pPr>
            <a:r>
              <a:rPr lang="ru-RU" sz="20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   В своей работе с детьми в процессе познавательно-игровой деятельности </a:t>
            </a:r>
          </a:p>
          <a:p>
            <a:pPr marL="342900" lvl="0" indent="-342900"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SzPts val="2000"/>
              <a:buNone/>
            </a:pPr>
            <a:r>
              <a:rPr lang="ru-RU" sz="20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мы используем данное пособие. Следует отметить, что наборы из </a:t>
            </a:r>
          </a:p>
          <a:p>
            <a:pPr marL="342900" lvl="0" indent="-342900"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SzPts val="2000"/>
              <a:buNone/>
            </a:pPr>
            <a:r>
              <a:rPr lang="ru-RU" sz="20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данного пособия являются </a:t>
            </a:r>
            <a:r>
              <a:rPr lang="ru-RU" sz="2000" kern="0" dirty="0" smtClean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разновозрастными.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4578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dirty="0" smtClean="0"/>
              <a:t>Дар 11-цветные геометрические тела (куб, шар, цилиндр, полуцилиндр, призма).</a:t>
            </a:r>
          </a:p>
          <a:p>
            <a:pPr marL="0" indent="0">
              <a:buNone/>
            </a:pPr>
            <a:r>
              <a:rPr lang="ru-RU" sz="1800" dirty="0" smtClean="0"/>
              <a:t>Развиваются навыки сортировки, сравнения, выполнения по образцу. Тренирует мелкую моторику, что стимулируют отделы головного мозга, отвечающие за речевую деятельность.</a:t>
            </a:r>
            <a:endParaRPr lang="ru-RU" sz="1800" dirty="0"/>
          </a:p>
        </p:txBody>
      </p:sp>
      <p:pic>
        <p:nvPicPr>
          <p:cNvPr id="2050" name="Picture 2" descr="C:\Users\1\Desktop\dary-frebelya-korobka-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861048"/>
            <a:ext cx="2643113" cy="1929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00891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908721"/>
            <a:ext cx="6196405" cy="324036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1800" b="1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Дар 12 (J2) «Мозаика Шнуровка»</a:t>
            </a:r>
            <a:r>
              <a:rPr lang="ru-RU" sz="18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/>
            </a:r>
            <a:br>
              <a:rPr lang="ru-RU" sz="18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</a:br>
            <a:r>
              <a:rPr lang="ru-RU" sz="18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Включает мозаичное поле, деревянные  цветные фишки на ножке и  шнурки разного цвета.</a:t>
            </a:r>
            <a:br>
              <a:rPr lang="ru-RU" sz="18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</a:br>
            <a:r>
              <a:rPr lang="ru-RU" sz="18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    </a:t>
            </a:r>
            <a:r>
              <a:rPr lang="ru-RU" sz="1800" b="1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Дар 13 (5B) «Башенки»</a:t>
            </a:r>
            <a:r>
              <a:rPr lang="ru-RU" sz="18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/>
            </a:r>
            <a:br>
              <a:rPr lang="ru-RU" sz="18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</a:br>
            <a:r>
              <a:rPr lang="ru-RU" sz="18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    </a:t>
            </a:r>
            <a:r>
              <a:rPr lang="ru-RU" sz="1800" b="1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Дар</a:t>
            </a:r>
            <a:r>
              <a:rPr lang="ru-RU" sz="18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ru-RU" sz="1800" b="1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14 (5Р) «Арки и цифры»</a:t>
            </a:r>
            <a:br>
              <a:rPr lang="ru-RU" sz="1800" b="1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</a:br>
            <a:r>
              <a:rPr lang="ru-RU" sz="1800" u="sng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Благодаря этим Дарам ребенок:</a:t>
            </a:r>
            <a:r>
              <a:rPr lang="ru-RU" sz="18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/>
            </a:r>
            <a:br>
              <a:rPr lang="ru-RU" sz="18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</a:br>
            <a:r>
              <a:rPr lang="ru-RU" sz="18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• Изучает комбинацию форм и цветов;</a:t>
            </a:r>
            <a:br>
              <a:rPr lang="ru-RU" sz="18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</a:br>
            <a:r>
              <a:rPr lang="ru-RU" sz="18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• Развивает сенсомоторные навыки, умение действовать самостоятельно или по заданному образцу;</a:t>
            </a:r>
            <a:br>
              <a:rPr lang="ru-RU" sz="18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</a:br>
            <a:r>
              <a:rPr lang="ru-RU" sz="18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• Подготавливает руки к письму;</a:t>
            </a:r>
            <a:br>
              <a:rPr lang="ru-RU" sz="18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</a:br>
            <a:r>
              <a:rPr lang="ru-RU" sz="18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• Развивает сенсомоторные навыки</a:t>
            </a:r>
            <a:r>
              <a:rPr lang="ru-RU" sz="1800" kern="0" dirty="0" smtClean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.</a:t>
            </a:r>
          </a:p>
          <a:p>
            <a:pPr marL="0" indent="0">
              <a:buNone/>
            </a:pPr>
            <a:r>
              <a:rPr lang="ru-RU" sz="18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/>
            </a:r>
            <a:br>
              <a:rPr lang="ru-RU" sz="18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</a:br>
            <a:endParaRPr lang="ru-RU" dirty="0"/>
          </a:p>
        </p:txBody>
      </p:sp>
      <p:pic>
        <p:nvPicPr>
          <p:cNvPr id="5" name="Google Shape;159;p24" descr="12.jpg"/>
          <p:cNvPicPr preferRelativeResize="0">
            <a:picLocks/>
          </p:cNvPicPr>
          <p:nvPr/>
        </p:nvPicPr>
        <p:blipFill rotWithShape="1">
          <a:blip r:embed="rId2">
            <a:alphaModFix/>
          </a:blip>
          <a:srcRect l="6667"/>
          <a:stretch/>
        </p:blipFill>
        <p:spPr>
          <a:xfrm>
            <a:off x="304800" y="3733800"/>
            <a:ext cx="3200400" cy="228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157;p24" descr="13.jpg"/>
          <p:cNvPicPr preferRelativeResize="0"/>
          <p:nvPr/>
        </p:nvPicPr>
        <p:blipFill rotWithShape="1">
          <a:blip r:embed="rId3">
            <a:alphaModFix/>
          </a:blip>
          <a:srcRect l="15556" r="22221"/>
          <a:stretch/>
        </p:blipFill>
        <p:spPr>
          <a:xfrm>
            <a:off x="3362960" y="3565071"/>
            <a:ext cx="2504440" cy="268332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160;p24" descr="14.jpg"/>
          <p:cNvPicPr preferRelativeResize="0"/>
          <p:nvPr/>
        </p:nvPicPr>
        <p:blipFill rotWithShape="1">
          <a:blip r:embed="rId4">
            <a:alphaModFix/>
          </a:blip>
          <a:srcRect l="6666" r="6667"/>
          <a:stretch/>
        </p:blipFill>
        <p:spPr>
          <a:xfrm>
            <a:off x="5486400" y="3657599"/>
            <a:ext cx="3322320" cy="25556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7750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Математика: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C:\Users\1\Desktop\IMG_20211108_14421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0808" y="3111123"/>
            <a:ext cx="2016224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\Desktop\IMG_20211108_14462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109" y="3096507"/>
            <a:ext cx="1787473" cy="1340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1599" y="3111122"/>
            <a:ext cx="1767985" cy="132598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1871" y="4751416"/>
            <a:ext cx="1979711" cy="148478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488" y="4751416"/>
            <a:ext cx="2051720" cy="1538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722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Чтение и русский язык: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06026" y="4697091"/>
            <a:ext cx="1620090" cy="21601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7531" y="2724476"/>
            <a:ext cx="1648445" cy="219792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940152" y="847109"/>
            <a:ext cx="2232248" cy="297633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499992" y="3641642"/>
            <a:ext cx="1944216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82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89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052736"/>
            <a:ext cx="6196405" cy="4670333"/>
          </a:xfrm>
        </p:spPr>
        <p:txBody>
          <a:bodyPr>
            <a:normAutofit fontScale="85000" lnSpcReduction="20000"/>
          </a:bodyPr>
          <a:lstStyle/>
          <a:p>
            <a:pPr marL="342900" lvl="0" indent="-342900" algn="ctr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ts val="2000"/>
              <a:buNone/>
            </a:pPr>
            <a:r>
              <a:rPr lang="ru-RU" sz="20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В составе набора 14 модулей (даров</a:t>
            </a:r>
            <a:r>
              <a:rPr lang="ru-RU" sz="2000" kern="0" dirty="0" smtClean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) и шесть методических пособий</a:t>
            </a:r>
            <a:endParaRPr lang="ru-RU" sz="2000" kern="0" dirty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  <a:p>
            <a:pPr marL="342900" lvl="0" indent="-342900" algn="ctr">
              <a:lnSpc>
                <a:spcPct val="150000"/>
              </a:lnSpc>
              <a:spcBef>
                <a:spcPts val="280"/>
              </a:spcBef>
              <a:buClr>
                <a:srgbClr val="000000"/>
              </a:buClr>
              <a:buSzPts val="1400"/>
              <a:buFont typeface="Arial"/>
              <a:buChar char="•"/>
            </a:pPr>
            <a:r>
              <a:rPr lang="ru-RU" sz="14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Модуль 1 «Шерстяные мячики»</a:t>
            </a:r>
            <a:endParaRPr lang="ru-RU" sz="3200" kern="0" dirty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  <a:p>
            <a:pPr marL="342900" lvl="0" indent="-342900" algn="ctr">
              <a:lnSpc>
                <a:spcPct val="150000"/>
              </a:lnSpc>
              <a:spcBef>
                <a:spcPts val="280"/>
              </a:spcBef>
              <a:buClr>
                <a:srgbClr val="000000"/>
              </a:buClr>
              <a:buSzPts val="1400"/>
              <a:buFont typeface="Arial"/>
              <a:buChar char="•"/>
            </a:pPr>
            <a:r>
              <a:rPr lang="ru-RU" sz="14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Модуль 2 «Основные тела»</a:t>
            </a:r>
            <a:endParaRPr lang="ru-RU" sz="3200" kern="0" dirty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  <a:p>
            <a:pPr marL="342900" lvl="0" indent="-342900" algn="ctr">
              <a:lnSpc>
                <a:spcPct val="150000"/>
              </a:lnSpc>
              <a:spcBef>
                <a:spcPts val="280"/>
              </a:spcBef>
              <a:buClr>
                <a:srgbClr val="000000"/>
              </a:buClr>
              <a:buSzPts val="1400"/>
              <a:buFont typeface="Arial"/>
              <a:buChar char="•"/>
            </a:pPr>
            <a:r>
              <a:rPr lang="ru-RU" sz="14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Модуль 3 «Куб из кубиков»</a:t>
            </a:r>
            <a:endParaRPr lang="ru-RU" sz="3200" kern="0" dirty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  <a:p>
            <a:pPr marL="342900" lvl="0" indent="-342900" algn="ctr">
              <a:lnSpc>
                <a:spcPct val="150000"/>
              </a:lnSpc>
              <a:spcBef>
                <a:spcPts val="280"/>
              </a:spcBef>
              <a:buClr>
                <a:srgbClr val="000000"/>
              </a:buClr>
              <a:buSzPts val="1400"/>
              <a:buFont typeface="Arial"/>
              <a:buChar char="•"/>
            </a:pPr>
            <a:r>
              <a:rPr lang="ru-RU" sz="14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Модуль 4 «Куб из брусков»</a:t>
            </a:r>
            <a:endParaRPr lang="ru-RU" sz="3200" kern="0" dirty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  <a:p>
            <a:pPr marL="342900" lvl="0" indent="-342900" algn="ctr">
              <a:lnSpc>
                <a:spcPct val="150000"/>
              </a:lnSpc>
              <a:spcBef>
                <a:spcPts val="280"/>
              </a:spcBef>
              <a:buClr>
                <a:srgbClr val="000000"/>
              </a:buClr>
              <a:buSzPts val="1400"/>
              <a:buFont typeface="Arial"/>
              <a:buChar char="•"/>
            </a:pPr>
            <a:r>
              <a:rPr lang="ru-RU" sz="14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Модуль 5 «Кубики и призмы»</a:t>
            </a:r>
            <a:endParaRPr lang="ru-RU" sz="3200" kern="0" dirty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  <a:p>
            <a:pPr marL="342900" lvl="0" indent="-342900" algn="ctr">
              <a:lnSpc>
                <a:spcPct val="150000"/>
              </a:lnSpc>
              <a:spcBef>
                <a:spcPts val="280"/>
              </a:spcBef>
              <a:buClr>
                <a:srgbClr val="000000"/>
              </a:buClr>
              <a:buSzPts val="1400"/>
              <a:buFont typeface="Arial"/>
              <a:buChar char="•"/>
            </a:pPr>
            <a:r>
              <a:rPr lang="ru-RU" sz="14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Модуль 6 «Кубики, столбики, кирпичики»</a:t>
            </a:r>
            <a:endParaRPr lang="ru-RU" sz="3200" kern="0" dirty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  <a:p>
            <a:pPr marL="342900" lvl="0" indent="-342900" algn="ctr">
              <a:lnSpc>
                <a:spcPct val="150000"/>
              </a:lnSpc>
              <a:spcBef>
                <a:spcPts val="280"/>
              </a:spcBef>
              <a:buClr>
                <a:srgbClr val="000000"/>
              </a:buClr>
              <a:buSzPts val="1400"/>
              <a:buFont typeface="Arial"/>
              <a:buChar char="•"/>
            </a:pPr>
            <a:r>
              <a:rPr lang="ru-RU" sz="14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Модуль 7 «Цветные фигуры»</a:t>
            </a:r>
            <a:endParaRPr lang="ru-RU" sz="3200" kern="0" dirty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  <a:p>
            <a:pPr marL="342900" lvl="0" indent="-342900" algn="ctr">
              <a:lnSpc>
                <a:spcPct val="150000"/>
              </a:lnSpc>
              <a:spcBef>
                <a:spcPts val="280"/>
              </a:spcBef>
              <a:buClr>
                <a:srgbClr val="000000"/>
              </a:buClr>
              <a:buSzPts val="1400"/>
              <a:buFont typeface="Arial"/>
              <a:buChar char="•"/>
            </a:pPr>
            <a:r>
              <a:rPr lang="ru-RU" sz="14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Модуль 8 «Палочки»</a:t>
            </a:r>
            <a:endParaRPr lang="ru-RU" sz="3200" kern="0" dirty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  <a:p>
            <a:pPr marL="342900" lvl="0" indent="-342900" algn="ctr">
              <a:lnSpc>
                <a:spcPct val="150000"/>
              </a:lnSpc>
              <a:spcBef>
                <a:spcPts val="280"/>
              </a:spcBef>
              <a:buClr>
                <a:srgbClr val="000000"/>
              </a:buClr>
              <a:buSzPts val="1400"/>
              <a:buFont typeface="Arial"/>
              <a:buChar char="•"/>
            </a:pPr>
            <a:r>
              <a:rPr lang="ru-RU" sz="14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Модуль 9 «Кольца и полукольца»</a:t>
            </a:r>
            <a:endParaRPr lang="ru-RU" sz="3200" kern="0" dirty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  <a:p>
            <a:pPr marL="342900" lvl="0" indent="-342900" algn="ctr">
              <a:lnSpc>
                <a:spcPct val="150000"/>
              </a:lnSpc>
              <a:spcBef>
                <a:spcPts val="280"/>
              </a:spcBef>
              <a:buClr>
                <a:srgbClr val="000000"/>
              </a:buClr>
              <a:buSzPts val="1400"/>
              <a:buFont typeface="Arial"/>
              <a:buChar char="•"/>
            </a:pPr>
            <a:r>
              <a:rPr lang="ru-RU" sz="14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Модуль 10 «Фишки»</a:t>
            </a:r>
            <a:endParaRPr lang="ru-RU" sz="3200" kern="0" dirty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  <a:p>
            <a:pPr marL="342900" lvl="0" indent="-342900" algn="ctr">
              <a:lnSpc>
                <a:spcPct val="150000"/>
              </a:lnSpc>
              <a:spcBef>
                <a:spcPts val="280"/>
              </a:spcBef>
              <a:buClr>
                <a:srgbClr val="000000"/>
              </a:buClr>
              <a:buSzPts val="1400"/>
              <a:buFont typeface="Arial"/>
              <a:buChar char="•"/>
            </a:pPr>
            <a:r>
              <a:rPr lang="ru-RU" sz="14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Модуль 11 (J1) «Цветные тела»</a:t>
            </a:r>
            <a:endParaRPr lang="ru-RU" sz="3200" kern="0" dirty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  <a:p>
            <a:pPr marL="342900" lvl="0" indent="-342900" algn="ctr">
              <a:lnSpc>
                <a:spcPct val="150000"/>
              </a:lnSpc>
              <a:spcBef>
                <a:spcPts val="280"/>
              </a:spcBef>
              <a:buClr>
                <a:srgbClr val="000000"/>
              </a:buClr>
              <a:buSzPts val="1400"/>
              <a:buFont typeface="Arial"/>
              <a:buChar char="•"/>
            </a:pPr>
            <a:r>
              <a:rPr lang="ru-RU" sz="14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Модуль 12 (J2) «Мозаика. Шнуровка»</a:t>
            </a:r>
            <a:endParaRPr lang="ru-RU" sz="3200" kern="0" dirty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  <a:p>
            <a:pPr marL="342900" lvl="0" indent="-342900" algn="ctr">
              <a:lnSpc>
                <a:spcPct val="150000"/>
              </a:lnSpc>
              <a:spcBef>
                <a:spcPts val="280"/>
              </a:spcBef>
              <a:buClr>
                <a:srgbClr val="000000"/>
              </a:buClr>
              <a:buSzPts val="1400"/>
              <a:buFont typeface="Arial"/>
              <a:buChar char="•"/>
            </a:pPr>
            <a:r>
              <a:rPr lang="ru-RU" sz="14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Модуль 13 (5B) «Башенки»</a:t>
            </a:r>
            <a:endParaRPr lang="ru-RU" sz="3200" kern="0" dirty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  <a:p>
            <a:pPr marL="342900" lvl="0" indent="-342900" algn="ctr">
              <a:lnSpc>
                <a:spcPct val="150000"/>
              </a:lnSpc>
              <a:spcBef>
                <a:spcPts val="280"/>
              </a:spcBef>
              <a:buClr>
                <a:srgbClr val="000000"/>
              </a:buClr>
              <a:buSzPts val="1400"/>
              <a:buFont typeface="Arial"/>
              <a:buChar char="•"/>
            </a:pPr>
            <a:r>
              <a:rPr lang="ru-RU" sz="14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Модуль 14 (5Р) «Арки и цифры»</a:t>
            </a:r>
            <a:endParaRPr lang="ru-RU" sz="3200" kern="0" dirty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638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800" b="1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Первый</a:t>
            </a:r>
            <a:r>
              <a:rPr lang="ru-RU" sz="18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дар — это небольшие мягкие мячи разных цветов (это дает ребенку первые представления о форме и помогает научиться отличать цвета). Кроме того, раскачивая мяч, можно выучить направления (влево, в право, вниз и вверх) и узнать о присутствии/отсутствии </a:t>
            </a:r>
            <a:r>
              <a:rPr lang="ru-RU" sz="1800" kern="0" dirty="0" smtClean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предмета. Развивается пространственное мышление и мелкая моторика.</a:t>
            </a:r>
            <a:r>
              <a:rPr lang="ru-RU" sz="18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/>
            </a:r>
            <a:br>
              <a:rPr lang="ru-RU" sz="18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</a:br>
            <a:endParaRPr lang="ru-RU" dirty="0"/>
          </a:p>
        </p:txBody>
      </p:sp>
      <p:pic>
        <p:nvPicPr>
          <p:cNvPr id="4" name="Google Shape;111;p17" descr="Frebel_gifts_1.jpeg"/>
          <p:cNvPicPr preferRelativeResize="0">
            <a:picLocks/>
          </p:cNvPicPr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644008" y="3861048"/>
            <a:ext cx="3312368" cy="21602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0687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7944" y="817582"/>
            <a:ext cx="3992324" cy="4627642"/>
          </a:xfrm>
        </p:spPr>
        <p:txBody>
          <a:bodyPr>
            <a:normAutofit/>
          </a:bodyPr>
          <a:lstStyle/>
          <a:p>
            <a:pPr algn="l"/>
            <a:r>
              <a:rPr lang="ru-RU" sz="16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Шар-символ движения</a:t>
            </a:r>
            <a:br>
              <a:rPr lang="ru-RU" sz="16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</a:br>
            <a:r>
              <a:rPr lang="ru-RU" sz="16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Куб-символ покоя.</a:t>
            </a:r>
            <a:br>
              <a:rPr lang="ru-RU" sz="16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</a:br>
            <a:r>
              <a:rPr lang="ru-RU" sz="16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Цилиндр-совмещает свойства куба и цилиндра.</a:t>
            </a:r>
            <a:br>
              <a:rPr lang="ru-RU" sz="16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</a:br>
            <a:r>
              <a:rPr lang="ru-RU" sz="16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Эти три предмета и составляют </a:t>
            </a:r>
            <a:r>
              <a:rPr lang="ru-RU" sz="1600" b="1" i="1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второй</a:t>
            </a:r>
            <a:r>
              <a:rPr lang="ru-RU" sz="1600" i="1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дар</a:t>
            </a:r>
            <a:r>
              <a:rPr lang="ru-RU" sz="16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.</a:t>
            </a:r>
            <a:br>
              <a:rPr lang="ru-RU" sz="16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</a:br>
            <a:r>
              <a:rPr lang="ru-RU" sz="16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   Здесь уже нет цвета , здесь в полной мере выступают форма тела, поверхность, грани, углы. Они знакомят с предметами в жизни</a:t>
            </a:r>
            <a:r>
              <a:rPr lang="ru-RU" sz="1600" kern="0" dirty="0" smtClean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.</a:t>
            </a:r>
            <a:br>
              <a:rPr lang="ru-RU" sz="1600" kern="0" dirty="0" smtClean="0">
                <a:solidFill>
                  <a:srgbClr val="000000"/>
                </a:solidFill>
                <a:latin typeface="Calibri"/>
                <a:cs typeface="Calibri"/>
                <a:sym typeface="Calibri"/>
              </a:rPr>
            </a:br>
            <a:r>
              <a:rPr lang="ru-RU" sz="1600" kern="0" dirty="0" smtClean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Цель игры:</a:t>
            </a:r>
            <a:br>
              <a:rPr lang="ru-RU" sz="1600" kern="0" dirty="0" smtClean="0">
                <a:solidFill>
                  <a:srgbClr val="000000"/>
                </a:solidFill>
                <a:latin typeface="Calibri"/>
                <a:cs typeface="Calibri"/>
                <a:sym typeface="Calibri"/>
              </a:rPr>
            </a:br>
            <a:r>
              <a:rPr lang="ru-RU" sz="1600" kern="0" dirty="0" smtClean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Знакомство с формами и свойствами. Развитие исследовательских навыков.</a:t>
            </a:r>
            <a:br>
              <a:rPr lang="ru-RU" sz="1600" kern="0" dirty="0" smtClean="0">
                <a:solidFill>
                  <a:srgbClr val="000000"/>
                </a:solidFill>
                <a:latin typeface="Calibri"/>
                <a:cs typeface="Calibri"/>
                <a:sym typeface="Calibri"/>
              </a:rPr>
            </a:br>
            <a:endParaRPr lang="ru-RU" dirty="0"/>
          </a:p>
        </p:txBody>
      </p:sp>
      <p:pic>
        <p:nvPicPr>
          <p:cNvPr id="4" name="Google Shape;117;p18" descr="froebel_gift_2.jpg"/>
          <p:cNvPicPr preferRelativeResize="0">
            <a:picLocks noGrp="1"/>
          </p:cNvPicPr>
          <p:nvPr>
            <p:ph idx="1"/>
          </p:nvPr>
        </p:nvPicPr>
        <p:blipFill rotWithShape="1">
          <a:blip r:embed="rId2">
            <a:alphaModFix/>
          </a:blip>
          <a:srcRect/>
          <a:stretch/>
        </p:blipFill>
        <p:spPr>
          <a:xfrm>
            <a:off x="971600" y="2204864"/>
            <a:ext cx="2286000" cy="23774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4435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dirty="0">
                <a:solidFill>
                  <a:prstClr val="black"/>
                </a:solidFill>
                <a:latin typeface="Constantia"/>
                <a:ea typeface="+mj-ea"/>
                <a:cs typeface="+mj-cs"/>
              </a:rPr>
              <a:t>Начиная с </a:t>
            </a:r>
            <a:r>
              <a:rPr lang="ru-RU" sz="2000" b="1" dirty="0">
                <a:solidFill>
                  <a:prstClr val="black"/>
                </a:solidFill>
                <a:latin typeface="Constantia"/>
                <a:ea typeface="+mj-ea"/>
                <a:cs typeface="+mj-cs"/>
              </a:rPr>
              <a:t>третьего</a:t>
            </a:r>
            <a:r>
              <a:rPr lang="ru-RU" sz="2000" dirty="0">
                <a:solidFill>
                  <a:prstClr val="black"/>
                </a:solidFill>
                <a:latin typeface="Constantia"/>
                <a:ea typeface="+mj-ea"/>
                <a:cs typeface="+mj-cs"/>
              </a:rPr>
              <a:t> дара ребенок все более углубляется во взаимоотношения между отдельными частями, составляющими единое целое (куб, разделенный на разное количество частей), подходя к такому понятию, как число, наиболее трудно усваиваемому детьми.</a:t>
            </a:r>
            <a:endParaRPr lang="ru-RU" dirty="0"/>
          </a:p>
        </p:txBody>
      </p:sp>
      <p:pic>
        <p:nvPicPr>
          <p:cNvPr id="4" name="Google Shape;123;p19" descr="FR-Модуль-Куб-из-кубиков-600x600.jpg"/>
          <p:cNvPicPr preferRelativeResize="0">
            <a:picLocks/>
          </p:cNvPicPr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690019" y="4244181"/>
            <a:ext cx="2170014" cy="18819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37713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/>
              <a:t>Дары 4,5,6: </a:t>
            </a:r>
            <a:br>
              <a:rPr lang="ru-RU" sz="2200" dirty="0" smtClean="0"/>
            </a:br>
            <a:r>
              <a:rPr lang="ru-RU" sz="2200" dirty="0" smtClean="0"/>
              <a:t>-куб, разбитый на 8 частей</a:t>
            </a:r>
            <a:br>
              <a:rPr lang="ru-RU" sz="2200" dirty="0" smtClean="0"/>
            </a:br>
            <a:r>
              <a:rPr lang="ru-RU" sz="2200" dirty="0" smtClean="0"/>
              <a:t>-на 27 частей(9 на более мелкие)</a:t>
            </a:r>
            <a:br>
              <a:rPr lang="ru-RU" sz="2200" dirty="0" smtClean="0"/>
            </a:br>
            <a:r>
              <a:rPr lang="ru-RU" sz="2200" dirty="0" smtClean="0"/>
              <a:t>-на 27 (многие на другие фигуры)</a:t>
            </a:r>
            <a:br>
              <a:rPr lang="ru-RU" sz="2200" dirty="0" smtClean="0"/>
            </a:br>
            <a:endParaRPr lang="ru-RU" sz="2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4725144"/>
            <a:ext cx="6196405" cy="997924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dirty="0" smtClean="0"/>
              <a:t>Цели: </a:t>
            </a:r>
          </a:p>
          <a:p>
            <a:pPr marL="0" indent="0">
              <a:buNone/>
            </a:pPr>
            <a:r>
              <a:rPr lang="ru-RU" dirty="0" smtClean="0"/>
              <a:t>-понимание целого и частей</a:t>
            </a:r>
          </a:p>
          <a:p>
            <a:pPr marL="0" indent="0">
              <a:buNone/>
            </a:pPr>
            <a:r>
              <a:rPr lang="ru-RU" dirty="0" smtClean="0"/>
              <a:t>-знакомство с понятиями квадрата, треугольника</a:t>
            </a:r>
          </a:p>
          <a:p>
            <a:pPr marL="0" indent="0">
              <a:buNone/>
            </a:pPr>
            <a:r>
              <a:rPr lang="ru-RU" dirty="0" smtClean="0"/>
              <a:t>-развитие воображения и пространственного мышления</a:t>
            </a:r>
          </a:p>
          <a:p>
            <a:pPr marL="0" indent="0">
              <a:buNone/>
            </a:pPr>
            <a:r>
              <a:rPr lang="ru-RU" dirty="0" smtClean="0"/>
              <a:t>-развитие зрительно-моторной координации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</a:t>
            </a:r>
          </a:p>
          <a:p>
            <a:endParaRPr lang="ru-RU" dirty="0"/>
          </a:p>
        </p:txBody>
      </p:sp>
      <p:pic>
        <p:nvPicPr>
          <p:cNvPr id="4" name="Google Shape;129;p20" descr="Развивающие игрушки: дары Фребеля"/>
          <p:cNvPicPr preferRelativeResize="0">
            <a:picLocks/>
          </p:cNvPicPr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55576" y="2204864"/>
            <a:ext cx="2209800" cy="2459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130;p20" descr="Развивающие игрушки: дары Фребеля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31840" y="1946737"/>
            <a:ext cx="2379345" cy="271748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131;p20" descr="Развивающие игрушки: дары Фребеля"/>
          <p:cNvPicPr preferRelativeResize="0"/>
          <p:nvPr/>
        </p:nvPicPr>
        <p:blipFill rotWithShape="1">
          <a:blip r:embed="rId4">
            <a:alphaModFix/>
          </a:blip>
          <a:srcRect t="22378" b="22027"/>
          <a:stretch/>
        </p:blipFill>
        <p:spPr>
          <a:xfrm>
            <a:off x="5652120" y="3064024"/>
            <a:ext cx="2514600" cy="1600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60863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836712"/>
            <a:ext cx="6196405" cy="2592287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b="1" dirty="0"/>
              <a:t>7 дар - «Цветные фигуры</a:t>
            </a:r>
            <a:r>
              <a:rPr lang="ru-RU" b="1" dirty="0" smtClean="0"/>
              <a:t>»</a:t>
            </a:r>
          </a:p>
          <a:p>
            <a:pPr marL="0" indent="0">
              <a:buNone/>
            </a:pPr>
            <a:r>
              <a:rPr lang="ru-RU" b="1" dirty="0" smtClean="0"/>
              <a:t>Подготавливает ребенку к изображению, рисованию.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Включает цветные круги, полукруги, треугольники (равносторонние, прямоугольные равнобедренные, тупоугольные равнобедренные, прямоугольные разносторонние) и квадратики.</a:t>
            </a:r>
            <a:br>
              <a:rPr lang="ru-RU" dirty="0"/>
            </a:br>
            <a:r>
              <a:rPr lang="ru-RU" dirty="0"/>
              <a:t>     С этим Даром ребенок:</a:t>
            </a:r>
            <a:br>
              <a:rPr lang="ru-RU" dirty="0"/>
            </a:br>
            <a:r>
              <a:rPr lang="ru-RU" dirty="0"/>
              <a:t>• Изучает различные плоскостные геометрические фигуры;</a:t>
            </a:r>
            <a:br>
              <a:rPr lang="ru-RU" dirty="0"/>
            </a:br>
            <a:r>
              <a:rPr lang="ru-RU" dirty="0"/>
              <a:t>• Тренирует мелкую моторику рук, развивает зрительно-моторную координацию;</a:t>
            </a:r>
            <a:br>
              <a:rPr lang="ru-RU" dirty="0"/>
            </a:br>
            <a:r>
              <a:rPr lang="ru-RU" dirty="0"/>
              <a:t>• Развивает речевые способности и игровую деятельность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Используется как демонстрация изображения как заместителя реальных объектов.</a:t>
            </a:r>
          </a:p>
          <a:p>
            <a:pPr marL="0" indent="0">
              <a:buNone/>
            </a:pPr>
            <a:r>
              <a:rPr lang="ru-RU" dirty="0" smtClean="0"/>
              <a:t>Развивает воображение.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Google Shape;137;p21" descr="50b5628922aeeb005f69c82239326eaa.jpg"/>
          <p:cNvPicPr preferRelativeResize="0">
            <a:picLocks/>
          </p:cNvPicPr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91880" y="3284984"/>
            <a:ext cx="2592288" cy="25922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5891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800" b="1" dirty="0"/>
              <a:t>8</a:t>
            </a:r>
            <a:r>
              <a:rPr lang="ru-RU" sz="1800" b="1" dirty="0" smtClean="0"/>
              <a:t> и 9 дары-демонстрирует линию прямую и кривую </a:t>
            </a:r>
            <a:r>
              <a:rPr lang="ru-RU" sz="1800" dirty="0" smtClean="0"/>
              <a:t>и вводит понятие длины.</a:t>
            </a:r>
          </a:p>
          <a:p>
            <a:pPr marL="0" indent="0">
              <a:buNone/>
            </a:pPr>
            <a:r>
              <a:rPr lang="ru-RU" sz="1800" dirty="0" smtClean="0"/>
              <a:t>Материал </a:t>
            </a:r>
            <a:r>
              <a:rPr lang="ru-RU" sz="1800" dirty="0"/>
              <a:t>развивает моторные навыки, переводит математические способности на новый уровень, развивает воображение. Происходит </a:t>
            </a:r>
            <a:r>
              <a:rPr lang="ru-RU" sz="1800" dirty="0" smtClean="0"/>
              <a:t>подготовка руки </a:t>
            </a:r>
            <a:r>
              <a:rPr lang="ru-RU" sz="1800" dirty="0"/>
              <a:t>к письму.</a:t>
            </a:r>
            <a:r>
              <a:rPr lang="ru-RU" sz="1800" dirty="0" smtClean="0"/>
              <a:t>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Google Shape;143;p22" descr="8.jpg"/>
          <p:cNvPicPr preferRelativeResize="0">
            <a:picLocks/>
          </p:cNvPicPr>
          <p:nvPr/>
        </p:nvPicPr>
        <p:blipFill rotWithShape="1">
          <a:blip r:embed="rId2">
            <a:alphaModFix/>
          </a:blip>
          <a:srcRect l="7168" t="8064" r="6805"/>
          <a:stretch/>
        </p:blipFill>
        <p:spPr>
          <a:xfrm>
            <a:off x="1043608" y="4235326"/>
            <a:ext cx="3657600" cy="260588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144;p22" descr="Dary-frebelya-4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36096" y="3789040"/>
            <a:ext cx="2286000" cy="2286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3446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2060848"/>
            <a:ext cx="6196405" cy="3603812"/>
          </a:xfrm>
        </p:spPr>
        <p:txBody>
          <a:bodyPr/>
          <a:lstStyle/>
          <a:p>
            <a:pPr marL="0" indent="0">
              <a:buNone/>
            </a:pPr>
            <a:r>
              <a:rPr lang="ru-RU" sz="1400" b="1" dirty="0" smtClean="0"/>
              <a:t>Дар 10-демонстрирует, что линия состоит из точек.</a:t>
            </a:r>
          </a:p>
          <a:p>
            <a:pPr marL="0" indent="0">
              <a:buNone/>
            </a:pPr>
            <a:r>
              <a:rPr lang="ru-RU" sz="1400" dirty="0" smtClean="0"/>
              <a:t>Цель:</a:t>
            </a:r>
          </a:p>
          <a:p>
            <a:pPr marL="0" indent="0">
              <a:buNone/>
            </a:pPr>
            <a:r>
              <a:rPr lang="ru-RU" sz="1400" dirty="0" smtClean="0"/>
              <a:t>-развивает моторные навыки, координацию, мелкую моторику. Переводит математические способности на новый уровень. </a:t>
            </a:r>
          </a:p>
          <a:p>
            <a:pPr marL="0" indent="0">
              <a:buNone/>
            </a:pPr>
            <a:r>
              <a:rPr lang="ru-RU" sz="1400" dirty="0" smtClean="0"/>
              <a:t>Ребенок может переходить к изобразительной деятельности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 descr="C:\Users\1\Desktop\10da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695776"/>
            <a:ext cx="2664296" cy="2297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8662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290</TotalTime>
  <Words>382</Words>
  <Application>Microsoft Office PowerPoint</Application>
  <PresentationFormat>Экран (4:3)</PresentationFormat>
  <Paragraphs>56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Кнопка</vt:lpstr>
      <vt:lpstr>Дары Фрёбеля</vt:lpstr>
      <vt:lpstr>Презентация PowerPoint</vt:lpstr>
      <vt:lpstr>Презентация PowerPoint</vt:lpstr>
      <vt:lpstr>Шар-символ движения Куб-символ покоя. Цилиндр-совмещает свойства куба и цилиндра.  Эти три предмета и составляют второй дар.     Здесь уже нет цвета , здесь в полной мере выступают форма тела, поверхность, грани, углы. Они знакомят с предметами в жизни. Цель игры: Знакомство с формами и свойствами. Развитие исследовательских навыков. </vt:lpstr>
      <vt:lpstr>  </vt:lpstr>
      <vt:lpstr>Дары 4,5,6:  -куб, разбитый на 8 частей -на 27 частей(9 на более мелкие) -на 27 (многие на другие фигуры)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Дары Фрёбеля</dc:title>
  <dc:creator>1</dc:creator>
  <cp:lastModifiedBy>1</cp:lastModifiedBy>
  <cp:revision>17</cp:revision>
  <dcterms:created xsi:type="dcterms:W3CDTF">2021-11-07T15:46:00Z</dcterms:created>
  <dcterms:modified xsi:type="dcterms:W3CDTF">2021-11-08T16:44:25Z</dcterms:modified>
</cp:coreProperties>
</file>