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6" r:id="rId12"/>
    <p:sldId id="267" r:id="rId13"/>
    <p:sldId id="273" r:id="rId14"/>
    <p:sldId id="271" r:id="rId15"/>
    <p:sldId id="272" r:id="rId16"/>
    <p:sldId id="274" r:id="rId17"/>
    <p:sldId id="269" r:id="rId18"/>
    <p:sldId id="257" r:id="rId19"/>
  </p:sldIdLst>
  <p:sldSz cx="12192000" cy="6858000"/>
  <p:notesSz cx="6832600" cy="996315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22" autoAdjust="0"/>
    <p:restoredTop sz="94660"/>
  </p:normalViewPr>
  <p:slideViewPr>
    <p:cSldViewPr snapToGrid="0">
      <p:cViewPr varScale="1">
        <p:scale>
          <a:sx n="73" d="100"/>
          <a:sy n="73" d="100"/>
        </p:scale>
        <p:origin x="-62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5F54-105E-4723-8A4B-F3CDDCBD48DF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7C6-E77A-42B8-B7FF-D25E6FAA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482370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5F54-105E-4723-8A4B-F3CDDCBD48DF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7C6-E77A-42B8-B7FF-D25E6FAA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195806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5F54-105E-4723-8A4B-F3CDDCBD48DF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7C6-E77A-42B8-B7FF-D25E6FAA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000730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5F54-105E-4723-8A4B-F3CDDCBD48DF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7C6-E77A-42B8-B7FF-D25E6FAA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3556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5F54-105E-4723-8A4B-F3CDDCBD48DF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7C6-E77A-42B8-B7FF-D25E6FAA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0424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5F54-105E-4723-8A4B-F3CDDCBD48DF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7C6-E77A-42B8-B7FF-D25E6FAA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39331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5F54-105E-4723-8A4B-F3CDDCBD48DF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7C6-E77A-42B8-B7FF-D25E6FAA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063605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5F54-105E-4723-8A4B-F3CDDCBD48DF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7C6-E77A-42B8-B7FF-D25E6FAA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75855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5F54-105E-4723-8A4B-F3CDDCBD48DF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7C6-E77A-42B8-B7FF-D25E6FAA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024504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5F54-105E-4723-8A4B-F3CDDCBD48DF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7C6-E77A-42B8-B7FF-D25E6FAA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89777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35F54-105E-4723-8A4B-F3CDDCBD48DF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457C6-E77A-42B8-B7FF-D25E6FAA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3103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B35F54-105E-4723-8A4B-F3CDDCBD48DF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3457C6-E77A-42B8-B7FF-D25E6FAA61D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73388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okrschool@list.ru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okrschool.ru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mage.jimcdn.com/app/cms/image/transf/none/path/s089fe10371126f5c/backgroundarea/i0c6fdf25162609c6/version/1541341091/imag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55812" y="220990"/>
            <a:ext cx="11049000" cy="4740754"/>
          </a:xfrm>
        </p:spPr>
        <p:txBody>
          <a:bodyPr>
            <a:normAutofit fontScale="90000"/>
          </a:bodyPr>
          <a:lstStyle/>
          <a:p>
            <a:r>
              <a:rPr lang="ru-RU" sz="1600" b="1" dirty="0" smtClean="0">
                <a:latin typeface="+mn-lt"/>
              </a:rPr>
              <a:t>МУНИЦИПАЛЬНОЕ БЮДЖЕТНОЕ ОБЩЕОБРАЗОВАТЕЛЬНОЕ УЧРЕЖДЕНИЕ</a:t>
            </a:r>
            <a:br>
              <a:rPr lang="ru-RU" sz="1600" b="1" dirty="0" smtClean="0">
                <a:latin typeface="+mn-lt"/>
              </a:rPr>
            </a:br>
            <a:r>
              <a:rPr lang="ru-RU" sz="1600" b="1" dirty="0" smtClean="0">
                <a:latin typeface="+mn-lt"/>
              </a:rPr>
              <a:t>«ПОКРОВСКАЯ СРЕДНЯЯ ОБЩЕОБРАЗОВАТЕЛЬНАЯ ШКОЛА»</a:t>
            </a:r>
            <a:r>
              <a:rPr lang="ru-RU" sz="1600" dirty="0" smtClean="0">
                <a:latin typeface="+mn-lt"/>
              </a:rPr>
              <a:t/>
            </a:r>
            <a:br>
              <a:rPr lang="ru-RU" sz="1600" dirty="0" smtClean="0">
                <a:latin typeface="+mn-lt"/>
              </a:rPr>
            </a:br>
            <a:r>
              <a:rPr lang="ru-RU" sz="1600" b="1" dirty="0" smtClean="0">
                <a:latin typeface="+mn-lt"/>
              </a:rPr>
              <a:t>РУЗСКОГО ГОРОДСКОГО ОКРУГА  МОСКОВСКОЙ ОБЛАСТИ</a:t>
            </a:r>
            <a:r>
              <a:rPr lang="ru-RU" sz="1600" dirty="0" smtClean="0">
                <a:latin typeface="+mn-lt"/>
              </a:rPr>
              <a:t/>
            </a:r>
            <a:br>
              <a:rPr lang="ru-RU" sz="1600" dirty="0" smtClean="0">
                <a:latin typeface="+mn-lt"/>
              </a:rPr>
            </a:br>
            <a:r>
              <a:rPr lang="ru-RU" sz="1600" b="1" dirty="0" smtClean="0">
                <a:latin typeface="+mn-lt"/>
              </a:rPr>
              <a:t>(МБОУ «ПОКРОВСКАЯ СОШ») </a:t>
            </a:r>
            <a:r>
              <a:rPr lang="ru-RU" sz="1600" dirty="0" smtClean="0">
                <a:latin typeface="+mn-lt"/>
              </a:rPr>
              <a:t/>
            </a:r>
            <a:br>
              <a:rPr lang="ru-RU" sz="16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>143121, Московская область, Рузский район, с. Покровское, ул. Мира, д. 1А</a:t>
            </a:r>
            <a:br>
              <a:rPr lang="ru-RU" sz="1600" dirty="0" smtClean="0">
                <a:latin typeface="+mn-lt"/>
              </a:rPr>
            </a:br>
            <a:r>
              <a:rPr lang="ru-RU" sz="1600" dirty="0" smtClean="0">
                <a:latin typeface="+mn-lt"/>
              </a:rPr>
              <a:t>Тел. 8-496-27-61-349, </a:t>
            </a:r>
            <a:r>
              <a:rPr lang="en-US" sz="1600" dirty="0" smtClean="0">
                <a:latin typeface="+mn-lt"/>
              </a:rPr>
              <a:t>e</a:t>
            </a:r>
            <a:r>
              <a:rPr lang="ru-RU" sz="1600" dirty="0" smtClean="0">
                <a:latin typeface="+mn-lt"/>
              </a:rPr>
              <a:t>-</a:t>
            </a:r>
            <a:r>
              <a:rPr lang="en-US" sz="1600" dirty="0" smtClean="0">
                <a:latin typeface="+mn-lt"/>
              </a:rPr>
              <a:t>mail</a:t>
            </a:r>
            <a:r>
              <a:rPr lang="ru-RU" sz="1600" dirty="0" smtClean="0">
                <a:latin typeface="+mn-lt"/>
              </a:rPr>
              <a:t>: </a:t>
            </a:r>
            <a:r>
              <a:rPr lang="en-US" sz="1600" u="sng" dirty="0" err="1" smtClean="0">
                <a:latin typeface="+mn-lt"/>
                <a:hlinkClick r:id="rId3"/>
              </a:rPr>
              <a:t>pokrschool</a:t>
            </a:r>
            <a:r>
              <a:rPr lang="ru-RU" sz="1600" u="sng" dirty="0" smtClean="0">
                <a:latin typeface="+mn-lt"/>
                <a:hlinkClick r:id="rId3"/>
              </a:rPr>
              <a:t>@</a:t>
            </a:r>
            <a:r>
              <a:rPr lang="en-US" sz="1600" u="sng" dirty="0" smtClean="0">
                <a:latin typeface="+mn-lt"/>
                <a:hlinkClick r:id="rId3"/>
              </a:rPr>
              <a:t>list</a:t>
            </a:r>
            <a:r>
              <a:rPr lang="ru-RU" sz="1600" u="sng" dirty="0" smtClean="0">
                <a:latin typeface="+mn-lt"/>
                <a:hlinkClick r:id="rId3"/>
              </a:rPr>
              <a:t>.</a:t>
            </a:r>
            <a:r>
              <a:rPr lang="en-US" sz="1600" u="sng" dirty="0" err="1" smtClean="0">
                <a:latin typeface="+mn-lt"/>
                <a:hlinkClick r:id="rId3"/>
              </a:rPr>
              <a:t>ru</a:t>
            </a:r>
            <a:r>
              <a:rPr lang="ru-RU" sz="1600" dirty="0" smtClean="0">
                <a:latin typeface="+mn-lt"/>
              </a:rPr>
              <a:t>, сайт: </a:t>
            </a:r>
            <a:r>
              <a:rPr lang="en-US" sz="1600" u="sng" dirty="0" smtClean="0">
                <a:latin typeface="+mn-lt"/>
                <a:hlinkClick r:id="rId4"/>
              </a:rPr>
              <a:t>http</a:t>
            </a:r>
            <a:r>
              <a:rPr lang="ru-RU" sz="1600" u="sng" dirty="0" smtClean="0">
                <a:latin typeface="+mn-lt"/>
                <a:hlinkClick r:id="rId4"/>
              </a:rPr>
              <a:t>://</a:t>
            </a:r>
            <a:r>
              <a:rPr lang="en-US" sz="1600" u="sng" dirty="0" err="1" smtClean="0">
                <a:latin typeface="+mn-lt"/>
                <a:hlinkClick r:id="rId4"/>
              </a:rPr>
              <a:t>pokrschool</a:t>
            </a:r>
            <a:r>
              <a:rPr lang="ru-RU" sz="1600" u="sng" dirty="0" smtClean="0">
                <a:latin typeface="+mn-lt"/>
                <a:hlinkClick r:id="rId4"/>
              </a:rPr>
              <a:t>.</a:t>
            </a:r>
            <a:r>
              <a:rPr lang="en-US" sz="1600" u="sng" dirty="0" err="1" smtClean="0">
                <a:latin typeface="+mn-lt"/>
                <a:hlinkClick r:id="rId4"/>
              </a:rPr>
              <a:t>ru</a:t>
            </a:r>
            <a:r>
              <a:rPr lang="ru-RU" sz="1600" u="sng" dirty="0" smtClean="0">
                <a:latin typeface="+mn-lt"/>
                <a:hlinkClick r:id="rId4"/>
              </a:rPr>
              <a:t>/</a:t>
            </a:r>
            <a:r>
              <a:rPr lang="ru-RU" sz="1600" dirty="0" smtClean="0">
                <a:latin typeface="+mn-lt"/>
              </a:rPr>
              <a:t>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Консультация для педагогов на тему: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«Инновационные формы работы по развитию речи дошкольников»</a:t>
            </a:r>
            <a:br>
              <a:rPr lang="ru-RU" sz="28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7030A0"/>
                </a:solidFill>
                <a:latin typeface="Impact" panose="020B0806030902050204" pitchFamily="34" charset="0"/>
              </a:rPr>
              <a:t/>
            </a:r>
            <a:br>
              <a:rPr lang="ru-RU" sz="4800" dirty="0" smtClean="0">
                <a:solidFill>
                  <a:srgbClr val="7030A0"/>
                </a:solidFill>
                <a:latin typeface="Impact" panose="020B0806030902050204" pitchFamily="34" charset="0"/>
              </a:rPr>
            </a:br>
            <a:endParaRPr lang="ru-RU" sz="5400" dirty="0">
              <a:solidFill>
                <a:srgbClr val="7030A0"/>
              </a:solidFill>
              <a:latin typeface="Impact" panose="020B080603090205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816788" y="4377128"/>
            <a:ext cx="3375212" cy="2064013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Подготовила:                                                                                                        старший воспитатель                                                                                                     Балабанова Г. В.</a:t>
            </a:r>
          </a:p>
          <a:p>
            <a:r>
              <a:rPr lang="ru-RU" dirty="0" smtClean="0"/>
              <a:t> </a:t>
            </a:r>
          </a:p>
          <a:p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139252" y="622969"/>
            <a:ext cx="11052748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-26979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endParaRPr kumimoji="0" lang="ru-RU" sz="1050" b="0" i="0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180975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00100" algn="l"/>
              </a:tabLst>
            </a:pPr>
            <a:endParaRPr kumimoji="0" lang="ru-RU" sz="105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28424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60433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77471" y="618566"/>
            <a:ext cx="11147612" cy="5970493"/>
          </a:xfrm>
        </p:spPr>
        <p:txBody>
          <a:bodyPr>
            <a:no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французского языка переводится как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ru-RU" sz="2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строк»,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пятистрочная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строфа стихотворения. Правила составления </a:t>
            </a:r>
            <a:r>
              <a:rPr lang="ru-RU" sz="24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первая строка – одно слово, обычно существительное, отражающее главную идею.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вторая строка – два слова, прилагательные, описывающие основную мысль.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третья строка – три слова, глаголы, описывающие действия в рамках темы.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четвертая строка – фраза из нескольких слов, показывающая отношение к теме.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пятая строка – слова, связанные с первым, отражающие сущность темы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 </a:t>
            </a:r>
            <a:r>
              <a:rPr lang="ru-RU" sz="24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        1. Кукла.</a:t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2. Красивая, любимая.</a:t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3. Стоит, сидит, улыбается.</a:t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4. Моя кукла самая красивая.</a:t>
            </a:r>
            <a:b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            5. Игрушка.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8303250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85046" y="389966"/>
            <a:ext cx="10569388" cy="6723530"/>
          </a:xfrm>
        </p:spPr>
        <p:txBody>
          <a:bodyPr>
            <a:normAutofit fontScale="90000"/>
          </a:bodyPr>
          <a:lstStyle/>
          <a:p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Графические схемы</a:t>
            </a:r>
            <a:r>
              <a:rPr lang="ru-RU" sz="27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помогают детям более конкретно ощутить границы слов и их раздельное написание. В этой работе можно использовать различные картинки и предметы. В первую очередь, дети учатся составлять по картинкам простое нераспространенное предложение разной структуры (подлежащее + сказуемое, сказуемое + подлежащее), а также простые нераспространенные предложения с однородными подлежащими и сказуемыми. Завершается работа формированием умения строить распространенное предложение разных структур, опираясь на сюжетные картинки, вопросы, схемы и т. д., а затем сокращать их до первоначально вида простого двусоставного, нераспространенного предложения</a:t>
            </a: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Интеллектуальные карты</a:t>
            </a:r>
            <a:r>
              <a:rPr lang="ru-RU" sz="2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уникальный и простой метод запоминания информации. Регулярное использование интеллектуальных карт позволяет сделать привычным использование образов. Метод интеллектуальных карт дает возможность фокусироваться на теме, проводить целенаправленную работу по формированию словаря и связной речи.</a:t>
            </a:r>
            <a:r>
              <a:rPr lang="ru-RU" dirty="0"/>
              <a:t/>
            </a:r>
            <a:br>
              <a:rPr lang="ru-RU" dirty="0"/>
            </a:b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841077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806" y="0"/>
            <a:ext cx="11712388" cy="6273053"/>
          </a:xfrm>
        </p:spPr>
        <p:txBody>
          <a:bodyPr>
            <a:normAutofit/>
          </a:bodyPr>
          <a:lstStyle/>
          <a:p>
            <a:pPr fontAlgn="base"/>
            <a:r>
              <a:rPr lang="ru-RU" sz="27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2700" b="1" i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(сенсорно-графических схем) на занятиях по развитию связной речи, позволяет детям эффективнее воспринимать и перерабатывать зрительную информацию, так как наглядный материал у дошкольников усваивается лучше. Их используют: для обогащения словарного запаса, при обучении составлению рассказов, при пересказах художественной литературы, при отгадывании и загадывании загадок, при заучивании стихов.</a:t>
            </a:r>
            <a:b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Мнемотаблицы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особенно эффективны при разучивании стихотворений: на каждое слово или маленькое словосочетание придумывается картинка (изображение); таким образом, все стихотворение зарисовывается схематически. После этого ребенок по памяти, используя графическое изображение, воспроизводит стихотворение целиком. На начальном этапе взрослый предлагает готовую план-схему, а по мере обучения ребенок также активно включается в процесс создания своей схемы</a:t>
            </a: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80590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wedge/>
      </p:transition>
    </mc:Choice>
    <mc:Fallback>
      <p:transition spd="slow"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9698" name="Picture 2" descr="C:\Users\IVAN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15875"/>
            <a:ext cx="12203113" cy="682466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839449" y="179883"/>
            <a:ext cx="10702977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Коллаж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(разновидность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мнемотаблиц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) – это лист картона, где изображены буквы, цифры, геометрические фигуры, различные картинки, но связанные они все между собой одной целью. Цель коллажа – расширение словарного запаса, образного восприятия, развитие устной речи, умения связно говорить, рассказывать.</a:t>
            </a:r>
            <a:endParaRPr lang="ru-RU" sz="2000" dirty="0"/>
          </a:p>
        </p:txBody>
      </p:sp>
      <p:pic>
        <p:nvPicPr>
          <p:cNvPr id="5" name="Picture 10" descr="Клипарт по мотивам сказки  &quot;Репка&quot;"/>
          <p:cNvPicPr>
            <a:picLocks noChangeAspect="1" noChangeArrowheads="1"/>
          </p:cNvPicPr>
          <p:nvPr/>
        </p:nvPicPr>
        <p:blipFill>
          <a:blip r:embed="rId3" cstate="print"/>
          <a:srcRect r="72" b="-49"/>
          <a:stretch>
            <a:fillRect/>
          </a:stretch>
        </p:blipFill>
        <p:spPr bwMode="auto">
          <a:xfrm>
            <a:off x="1918740" y="1678898"/>
            <a:ext cx="7420131" cy="499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54128" cy="1325563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Арт-терапия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– это  специализированная форма психотерапии, основанная  на искусстве, в первую очередь изобразительной и творческой деятельности.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C:\Users\IVAN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15875"/>
            <a:ext cx="12203113" cy="682466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04734" y="374754"/>
            <a:ext cx="1134755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Арт-терапия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– это специализированная форма психотерапии, основанная на искусстве, в первую очередь изобразительной и творческой деятельности. Раскрывая свои творческие замыслы в лепке из соленого теста,  ребенок испытывает состояние покоя и мышечное расслабление, это приводит к естественной раскованности при свободном речевом общении.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8674" name="Picture 2" descr="C:\Users\IVAN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15875"/>
            <a:ext cx="12203113" cy="682466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79490" y="284813"/>
            <a:ext cx="10583054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Конструкторы ЛЕГО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  широко используются в ДОУ. Созданные постройки из ЛЕГО можно использовать в играх-театрализациях,  в которых содержание, роли, игровые действия обусловлены сюжетом и содержанием того или иного литературного произведения, сказки и т. д., а также имеются элементы творчества.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IVAN\Pictures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763" y="15875"/>
            <a:ext cx="12203113" cy="6824663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494674" y="209862"/>
            <a:ext cx="10882859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  –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в переводе с английского языка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 означает «книга на коленях». Это папка или другая прочная картонная основа, на которую наклеены маленькие книжки (мини книжки - простые и фигурные, в виде кармашков, гармошек, белочек, стрелочек и т.д.),  в которых организован и записан изучаемый материал.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Лэпбук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cs typeface="Times New Roman" pitchFamily="18" charset="0"/>
              </a:rPr>
              <a:t> не как средство обучения, а как особая форма организации учебного материала.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2" descr="C:\Users\Юрий\Desktop\картинки для лепбука\detsad-108674-14490012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4439" y="2773180"/>
            <a:ext cx="4931763" cy="35361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2" descr="C:\Users\Юрий\Desktop\картинки для лепбука\12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90937" y="2773180"/>
            <a:ext cx="5351489" cy="34456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1">
                <a:lumMod val="5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12191999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9411" y="806823"/>
            <a:ext cx="9202271" cy="497541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 отметить, что создание условий для речевого развития ребенка является очень важным аспектом в работе, как дошкольного образовательного учреждения, так и в воспитании ребенка вне его. Создавая условия для речевого развития дошкольника, педагог помогает ребенку усовершенствовать речь, для комфортного общения со сверстниками и взрослыми людьми. Богатый словарный запас, грамматически правильная речь являются залогом будущего обучения дошкольника.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" name="Picture 2" descr="https://static7.depositphotos.com/1007989/760/i/950/depositphotos_7601306-stock-photo-puppeteer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24844" y="4840284"/>
            <a:ext cx="2866838" cy="20177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258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wedge/>
      </p:transition>
    </mc:Choice>
    <mc:Fallback>
      <p:transition spd="slow">
        <p:wedg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1"/>
            <a:ext cx="12193058" cy="6809525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1039906" y="97093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внимание!!!</a:t>
            </a:r>
            <a:endParaRPr lang="ru-RU" sz="6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4" name="Picture 4" descr="https://im0-tub-ru.yandex.net/i?id=4b333192a47209f2f3f15645368797d4-l&amp;n=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32911" y="2291212"/>
            <a:ext cx="5960914" cy="39858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5149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1"/>
            <a:ext cx="12192000" cy="734297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1911926" y="1012053"/>
            <a:ext cx="9615055" cy="4549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Одним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из основных показателей уровня развития умственных способностей ребёнка, считается богатство его речи, поэтому взрослым важно поддержать и обеспечить развитие умственных и речевых способностей дошкольников.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 fontAlgn="base">
              <a:lnSpc>
                <a:spcPct val="107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В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настоящее время, в соответствии с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ФГОС ДО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 структуре общеобразовательной программы дошкольного воспитания образовательная область «Развитие речи» предполагает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37003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295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5801" y="232238"/>
            <a:ext cx="11349318" cy="5593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владение речью как средством общения и культуры;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обогащение активного словаря;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связной, грамматически правильной диалогической  и монологической речи;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речевого творчества;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звуковой и интонационной культуры речи, фонематического слуха;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знакомство с книжной культурой, детской литературой, понимание на слух текстов различных жанров детской литературы;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fontAlgn="base">
              <a:lnSpc>
                <a:spcPct val="107000"/>
              </a:lnSpc>
              <a:spcAft>
                <a:spcPts val="0"/>
              </a:spcAft>
              <a:buSzPts val="1000"/>
              <a:buFont typeface="Wingdings" panose="05000000000000000000" pitchFamily="2" charset="2"/>
              <a:buChar char="v"/>
              <a:tabLst>
                <a:tab pos="457200" algn="l"/>
              </a:tabLst>
            </a:pP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звуковой аналитико-синтетической активности как предпосылки обучения грамоте.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03188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044082" cy="7253882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425389" y="256787"/>
            <a:ext cx="10766611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Речь – неотъемлемая часть социального бытия людей, необходимое условие существования человеческого общества. Почти 70% времени, когда человек бодрствует, он посвящает говорению, слушанию, чтению, письму – четырем основным видам речевой деятельности</a:t>
            </a:r>
            <a:r>
              <a:rPr lang="ru-RU" sz="3200" dirty="0" smtClean="0">
                <a:solidFill>
                  <a:srgbClr val="002060"/>
                </a:solidFill>
              </a:rPr>
              <a:t>.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задачи развития речи: </a:t>
            </a:r>
          </a:p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оспитание звуковой культуры речи, обогащение и активизация словаря, формирование грамматического строя речи, обучение связной речи решаются на протяжении всего дошкольного возраста. В последнее время все чаще поднимается вопрос о применении инновационных технологий в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ОУ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так как внедрение инноваций в работу образовательного учреждения – важнейшее условие совершенствования и реформирования системы дошкольного образования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613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295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18565"/>
            <a:ext cx="11734800" cy="6535270"/>
          </a:xfrm>
        </p:spPr>
        <p:txBody>
          <a:bodyPr>
            <a:noAutofit/>
          </a:bodyPr>
          <a:lstStyle/>
          <a:p>
            <a:pPr fontAlgn="base"/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Использование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воспитательно-образовательном процессе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ОУ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педагогических технологий, таких как, обучение в сотрудничестве, проектная методика, интерактивное взаимодействие, использование новых информационных технологий, помогают нам реализовать личностно-ориентированный подход к детям, обеспечивая индивидуализацию и дифференциацию педагогического процесса с учетом их способностей и уровня развития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Инновационные 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– это система методов, способов, приёмов обучения, воспитательных средств, направленных на достижение позитивного результата за счёт динамичных изменений в личностном развитии ребёнка в 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современных </a:t>
            </a:r>
            <a:r>
              <a:rPr lang="ru-RU" sz="2800" b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социокультурных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условиях</a:t>
            </a: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9355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wipe/>
      </p:transition>
    </mc:Choice>
    <mc:Fallback>
      <p:transition spd="slow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044082" cy="725388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3908" y="1259173"/>
            <a:ext cx="9129010" cy="5598827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Педагогические   инновации   могут  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либо изменять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процессы  воспитания   и  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обучения, либо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совершенствовать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Инновационные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технологии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сочетают    прогрессивные </a:t>
            </a:r>
            <a:r>
              <a:rPr lang="ru-RU" sz="3200" b="1" dirty="0" err="1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креативные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технологии   и   стереотипные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элементы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образования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доказавшие   свою </a:t>
            </a:r>
            <a:r>
              <a:rPr lang="ru-RU" sz="32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эффективность </a:t>
            </a:r>
            <a:r>
              <a:rPr lang="ru-RU" sz="3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в   процессе    педагогической деятельности.</a:t>
            </a:r>
            <a: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2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559347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354" y="887506"/>
            <a:ext cx="11376212" cy="4679576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Большую роль в развитии речи детей играет и современная предметно-развивающая среда. При создании речевой зоны надо обратить внимание на игры, пособия и материалы. Важно, чтобы они были направлены на развитие всех сторон речи: произносительную, грамматический строй, развитие словаря, слоговую структуру и связную речь. Для этого надо использовать наборы дидактических, предметных и сюжетных картинок по основным лексическим темам, комплекты игрушек, печатные дидактические игры.</a:t>
            </a:r>
            <a:r>
              <a:rPr lang="ru-RU" b="1" dirty="0"/>
              <a:t/>
            </a:r>
            <a:br>
              <a:rPr lang="ru-RU" b="1" dirty="0"/>
            </a:b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xmlns="" val="1833059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750">
        <p:diamond/>
      </p:transition>
    </mc:Choice>
    <mc:Fallback>
      <p:transition spd="slow">
        <p:diamond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2" descr="http://900igr.net/datai/doshkolnoe-obrazovanie/Trudovoe-vospitanie-detej/0001-002-Rasshirenie-nravstvennykh-predstavlenij-cherez-oznakomlenie-s-trudo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429524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36494" y="204104"/>
            <a:ext cx="4966447" cy="31879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развитии речи большую роль играет </a:t>
            </a: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ознакомление с художественной литературой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 группах должны быть организованы книжные уголки и «Полочка умных книг», в которых хранятся детские книги, хрестоматии произведений, картинки для составления рассказов, иллюстрации по темам, интересующим детей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96000" y="377672"/>
            <a:ext cx="6096000" cy="3363293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base">
              <a:lnSpc>
                <a:spcPct val="107000"/>
              </a:lnSpc>
              <a:spcAft>
                <a:spcPts val="0"/>
              </a:spcAft>
            </a:pPr>
            <a:r>
              <a:rPr lang="ru-RU" sz="20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Использовать театрализацию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– самый любимый и используемый вид деятельности, который способствует развитию речи, творческой инициативы и фантазии. Театрально-игровая деятельность обогащает детей в целом новыми впечатлениями, знаниями, умениями, развивает интерес к литературе, театру, формирует диалогическую, эмоционально-насыщенную речь, активизирует словарь, способствует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нравственно-</a:t>
            </a:r>
            <a:r>
              <a:rPr lang="en-US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эстетическому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воспитанию каждого ребенка.</a:t>
            </a:r>
            <a:endParaRPr lang="ru-RU" sz="2000" b="1" dirty="0">
              <a:solidFill>
                <a:srgbClr val="00206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683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"/>
            <a:ext cx="12191999" cy="685799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30799" y="1789950"/>
            <a:ext cx="6295091" cy="4147407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активное </a:t>
            </a: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восприятие речи и порождающим самостоятельную речевую деятельность. Все организованные игры, в том числе и пальчиковые, сопровождаемые речью, превращаются в своеобразные маленькие спектакли. Они так увлекают малышей и приносят им столько пользы</a:t>
            </a: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/>
              <a:t/>
            </a:r>
            <a:br>
              <a:rPr lang="ru-RU" dirty="0"/>
            </a:br>
            <a:r>
              <a:rPr lang="ru-RU" sz="27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эффективных методов развития речи ребенка, который позволяет быстро получить результат, является работа над созданием нерифмованного стихотворения – </a:t>
            </a:r>
            <a:r>
              <a:rPr lang="ru-RU" sz="27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синквейна</a:t>
            </a:r>
            <a:r>
              <a:rPr lang="ru-RU" sz="27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27052" y="1083014"/>
            <a:ext cx="11508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Игра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один из лучших способов развития речи и мышления детей. Она доставляет ребенку удовольствие и радость, а эти чувства являются сильнейшим средством,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стимулирующим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1958495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</TotalTime>
  <Words>507</Words>
  <Application>Microsoft Office PowerPoint</Application>
  <PresentationFormat>Произвольный</PresentationFormat>
  <Paragraphs>33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МУНИЦИПАЛЬНОЕ БЮДЖЕТНОЕ ОБЩЕОБРАЗОВАТЕЛЬНОЕ УЧРЕЖДЕНИЕ «ПОКРОВСКАЯ СРЕДНЯЯ ОБЩЕОБРАЗОВАТЕЛЬНАЯ ШКОЛА» РУЗСКОГО ГОРОДСКОГО ОКРУГА  МОСКОВСКОЙ ОБЛАСТИ (МБОУ «ПОКРОВСКАЯ СОШ»)  143121, Московская область, Рузский район, с. Покровское, ул. Мира, д. 1А Тел. 8-496-27-61-349, e-mail: pokrschool@list.ru, сайт: http://pokrschool.ru/      Консультация для педагогов на тему: «Инновационные формы работы по развитию речи дошкольников»  </vt:lpstr>
      <vt:lpstr>Слайд 2</vt:lpstr>
      <vt:lpstr>Слайд 3</vt:lpstr>
      <vt:lpstr>Слайд 4</vt:lpstr>
      <vt:lpstr>      Использование в воспитательно-образовательном процессе ОУ современных педагогических технологий, таких как, обучение в сотрудничестве, проектная методика, интерактивное взаимодействие, использование новых информационных технологий, помогают нам реализовать личностно-ориентированный подход к детям, обеспечивая индивидуализацию и дифференциацию педагогического процесса с учетом их способностей и уровня развития.      Инновационные технологии – это система методов, способов, приёмов обучения, воспитательных средств, направленных на достижение позитивного результата за счёт динамичных изменений в личностном развитии ребёнка в современных социокультурных условиях.   </vt:lpstr>
      <vt:lpstr>    Педагогические   инновации   могут   либо изменять   процессы  воспитания   и   обучения, либо   совершенствовать.     Инновационные технологии    сочетают    прогрессивные креативные   технологии   и   стереотипные элементы   образования,   доказавшие   свою эффективность   в   процессе    педагогической деятельности.    </vt:lpstr>
      <vt:lpstr> Большую роль в развитии речи детей играет и современная предметно-развивающая среда. При создании речевой зоны надо обратить внимание на игры, пособия и материалы. Важно, чтобы они были направлены на развитие всех сторон речи: произносительную, грамматический строй, развитие словаря, слоговую структуру и связную речь. Для этого надо использовать наборы дидактических, предметных и сюжетных картинок по основным лексическим темам, комплекты игрушек, печатные дидактические игры. </vt:lpstr>
      <vt:lpstr>Слайд 8</vt:lpstr>
      <vt:lpstr>активное восприятие речи и порождающим самостоятельную речевую деятельность. Все организованные игры, в том числе и пальчиковые, сопровождаемые речью, превращаются в своеобразные маленькие спектакли. Они так увлекают малышей и приносят им столько пользы. Одним из эффективных методов развития речи ребенка, который позволяет быстро получить результат, является работа над созданием нерифмованного стихотворения – синквейна.</vt:lpstr>
      <vt:lpstr>Синквейн с французского языка переводится как     «пять строк», пятистрочная строфа стихотворения. Правила составления синквейна: первая строка – одно слово, обычно существительное, отражающее главную идею. вторая строка – два слова, прилагательные, описывающие основную мысль. третья строка – три слова, глаголы, описывающие действия в рамках темы. четвертая строка – фраза из нескольких слов, показывающая отношение к теме. пятая строка – слова, связанные с первым, отражающие сущность темы.                                         Пример синквейна:         1. Кукла.                                                                                   2. Красивая, любимая.                                                                                   3. Стоит, сидит, улыбается.                                                                                   4. Моя кукла самая красивая.                                                                                   5. Игрушка.  </vt:lpstr>
      <vt:lpstr>Графические схемы помогают детям более конкретно ощутить границы слов и их раздельное написание. В этой работе можно использовать различные картинки и предметы. В первую очередь, дети учатся составлять по картинкам простое нераспространенное предложение разной структуры (подлежащее + сказуемое, сказуемое + подлежащее), а также простые нераспространенные предложения с однородными подлежащими и сказуемыми. Завершается работа формированием умения строить распространенное предложение разных структур, опираясь на сюжетные картинки, вопросы, схемы и т. д., а затем сокращать их до первоначально вида простого двусоставного, нераспространенного предложения.  Интеллектуальные карты – это уникальный и простой метод запоминания информации. Регулярное использование интеллектуальных карт позволяет сделать привычным использование образов. Метод интеллектуальных карт дает возможность фокусироваться на теме, проводить целенаправленную работу по формированию словаря и связной речи.  </vt:lpstr>
      <vt:lpstr>Использование мнемотаблиц (сенсорно-графических схем) на занятиях по развитию связной речи, позволяет детям эффективнее воспринимать и перерабатывать зрительную информацию, так как наглядный материал у дошкольников усваивается лучше. Их используют: для обогащения словарного запаса, при обучении составлению рассказов, при пересказах художественной литературы, при отгадывании и загадывании загадок, при заучивании стихов. Мнемотаблицы особенно эффективны при разучивании стихотворений: на каждое слово или маленькое словосочетание придумывается картинка (изображение); таким образом, все стихотворение зарисовывается схематически. После этого ребенок по памяти, используя графическое изображение, воспроизводит стихотворение целиком. На начальном этапе взрослый предлагает готовую план-схему, а по мере обучения ребенок также активно включается в процесс создания своей схемы.</vt:lpstr>
      <vt:lpstr>Слайд 13</vt:lpstr>
      <vt:lpstr>Арт-терапия – это  специализированная форма психотерапии, основанная  на искусстве, в первую очередь изобразительной и творческой деятельности. </vt:lpstr>
      <vt:lpstr>Слайд 15</vt:lpstr>
      <vt:lpstr>Слайд 16</vt:lpstr>
      <vt:lpstr>Необходимо отметить, что создание условий для речевого развития ребенка является очень важным аспектом в работе, как дошкольного образовательного учреждения, так и в воспитании ребенка вне его. Создавая условия для речевого развития дошкольника, педагог помогает ребенку усовершенствовать речь, для комфортного общения со сверстниками и взрослыми людьми. Богатый словарный запас, грамматически правильная речь являются залогом будущего обучения дошкольника. 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 инновационных технологии в речевом развитии детей</dc:title>
  <dc:creator>Admin</dc:creator>
  <cp:lastModifiedBy>ДС</cp:lastModifiedBy>
  <cp:revision>48</cp:revision>
  <dcterms:created xsi:type="dcterms:W3CDTF">2018-12-11T11:39:52Z</dcterms:created>
  <dcterms:modified xsi:type="dcterms:W3CDTF">2023-01-22T10:27:11Z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1280612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S9.1.2</vt:lpwstr>
  </property>
</Properties>
</file>