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74" r:id="rId5"/>
    <p:sldId id="275" r:id="rId6"/>
    <p:sldId id="276" r:id="rId7"/>
    <p:sldId id="283" r:id="rId8"/>
    <p:sldId id="284" r:id="rId9"/>
    <p:sldId id="277" r:id="rId10"/>
    <p:sldId id="278" r:id="rId11"/>
    <p:sldId id="279" r:id="rId12"/>
    <p:sldId id="280" r:id="rId13"/>
    <p:sldId id="281" r:id="rId14"/>
    <p:sldId id="282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CCFF"/>
    <a:srgbClr val="3399FF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93810-A189-4BB9-BA1E-11901461E7D1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5BB2-2476-4158-9521-7FF1EBEEB9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2200" b="1" dirty="0" smtClean="0">
                <a:latin typeface="Constantia" pitchFamily="18" charset="0"/>
                <a:cs typeface="Andalus" pitchFamily="18" charset="-78"/>
              </a:rPr>
              <a:t>МБУ ДО </a:t>
            </a:r>
            <a:r>
              <a:rPr lang="ru-RU" sz="2200" b="1" dirty="0" err="1" smtClean="0">
                <a:latin typeface="Constantia" pitchFamily="18" charset="0"/>
                <a:cs typeface="Andalus" pitchFamily="18" charset="-78"/>
              </a:rPr>
              <a:t>ЦРТДиЮ</a:t>
            </a:r>
            <a:r>
              <a:rPr lang="ru-RU" sz="2200" b="1" dirty="0" smtClean="0">
                <a:latin typeface="Constantia" pitchFamily="18" charset="0"/>
                <a:cs typeface="Andalus" pitchFamily="18" charset="-78"/>
              </a:rPr>
              <a:t> им. А. Гайдара</a:t>
            </a:r>
            <a:r>
              <a:rPr lang="ru-RU" sz="1600" b="1" i="1" dirty="0">
                <a:latin typeface="Constantia" pitchFamily="18" charset="0"/>
                <a:cs typeface="Andalus" pitchFamily="18" charset="-78"/>
              </a:rPr>
              <a:t/>
            </a:r>
            <a:br>
              <a:rPr lang="ru-RU" sz="1600" b="1" i="1" dirty="0">
                <a:latin typeface="Constantia" pitchFamily="18" charset="0"/>
                <a:cs typeface="Andalus" pitchFamily="18" charset="-78"/>
              </a:rPr>
            </a:br>
            <a:r>
              <a:rPr lang="ru-RU" sz="3600" b="1" i="1" dirty="0" smtClean="0">
                <a:latin typeface="Constantia" pitchFamily="18" charset="0"/>
                <a:cs typeface="Andalus" pitchFamily="18" charset="-78"/>
              </a:rPr>
              <a:t>«Пасхальные </a:t>
            </a:r>
            <a:r>
              <a:rPr lang="ru-RU" sz="3600" b="1" i="1" dirty="0" err="1" smtClean="0">
                <a:latin typeface="Constantia" pitchFamily="18" charset="0"/>
                <a:cs typeface="Andalus" pitchFamily="18" charset="-78"/>
              </a:rPr>
              <a:t>писанки</a:t>
            </a:r>
            <a:r>
              <a:rPr lang="ru-RU" sz="3600" b="1" i="1" dirty="0" smtClean="0">
                <a:latin typeface="Constantia" pitchFamily="18" charset="0"/>
                <a:cs typeface="Andalus" pitchFamily="18" charset="-78"/>
              </a:rPr>
              <a:t>»</a:t>
            </a:r>
            <a:r>
              <a:rPr lang="ru-RU" b="1" i="1" dirty="0" smtClean="0">
                <a:latin typeface="Constantia" pitchFamily="18" charset="0"/>
              </a:rPr>
              <a:t/>
            </a:r>
            <a:br>
              <a:rPr lang="ru-RU" b="1" i="1" dirty="0" smtClean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928802"/>
            <a:ext cx="8643998" cy="464347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endParaRPr lang="ru-RU" sz="2000" b="1" dirty="0"/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endParaRPr lang="ru-RU" sz="2000" b="1" dirty="0"/>
          </a:p>
          <a:p>
            <a:pPr algn="ctr">
              <a:buNone/>
            </a:pPr>
            <a:endParaRPr lang="ru-RU" sz="2000" b="1" dirty="0" smtClean="0"/>
          </a:p>
          <a:p>
            <a:pPr>
              <a:buNone/>
            </a:pPr>
            <a:endParaRPr lang="ru-RU" sz="2000" b="1" dirty="0">
              <a:latin typeface="Constantia" pitchFamily="18" charset="0"/>
            </a:endParaRPr>
          </a:p>
          <a:p>
            <a:pPr>
              <a:buNone/>
            </a:pPr>
            <a:endParaRPr lang="ru-RU" sz="2000" b="1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Constantia" pitchFamily="18" charset="0"/>
              </a:rPr>
              <a:t>                                                                    </a:t>
            </a:r>
            <a:r>
              <a:rPr lang="ru-RU" b="1" dirty="0" smtClean="0">
                <a:latin typeface="Constantia" pitchFamily="18" charset="0"/>
              </a:rPr>
              <a:t>  </a:t>
            </a:r>
            <a:r>
              <a:rPr lang="ru-RU" sz="4400" b="1" dirty="0" smtClean="0">
                <a:latin typeface="Constantia" pitchFamily="18" charset="0"/>
              </a:rPr>
              <a:t> </a:t>
            </a:r>
            <a:r>
              <a:rPr lang="ru-RU" sz="4400" b="1" dirty="0" smtClean="0">
                <a:latin typeface="Constantia" pitchFamily="18" charset="0"/>
              </a:rPr>
              <a:t>                 В</a:t>
            </a:r>
            <a:r>
              <a:rPr lang="ru-RU" sz="4400" b="1" dirty="0" smtClean="0">
                <a:latin typeface="Constantia" pitchFamily="18" charset="0"/>
              </a:rPr>
              <a:t>ыполнила:</a:t>
            </a:r>
          </a:p>
          <a:p>
            <a:pPr>
              <a:buNone/>
            </a:pPr>
            <a:r>
              <a:rPr lang="ru-RU" sz="4400" b="1" dirty="0" smtClean="0">
                <a:latin typeface="Constantia" pitchFamily="18" charset="0"/>
              </a:rPr>
              <a:t>                                                                      педагог </a:t>
            </a:r>
          </a:p>
          <a:p>
            <a:pPr>
              <a:buNone/>
            </a:pPr>
            <a:r>
              <a:rPr lang="ru-RU" sz="4400" b="1" dirty="0" smtClean="0">
                <a:latin typeface="Constantia" pitchFamily="18" charset="0"/>
              </a:rPr>
              <a:t>                                                                      дополнительного </a:t>
            </a:r>
          </a:p>
          <a:p>
            <a:pPr>
              <a:buNone/>
            </a:pPr>
            <a:r>
              <a:rPr lang="ru-RU" sz="4400" b="1" dirty="0" smtClean="0">
                <a:latin typeface="Constantia" pitchFamily="18" charset="0"/>
              </a:rPr>
              <a:t>                                                                      образования</a:t>
            </a:r>
          </a:p>
          <a:p>
            <a:pPr>
              <a:buNone/>
            </a:pPr>
            <a:r>
              <a:rPr lang="ru-RU" sz="4400" b="1" dirty="0" smtClean="0">
                <a:latin typeface="Constantia" pitchFamily="18" charset="0"/>
              </a:rPr>
              <a:t>                                                                      </a:t>
            </a:r>
            <a:r>
              <a:rPr lang="ru-RU" sz="4400" b="1" dirty="0" err="1" smtClean="0">
                <a:latin typeface="Constantia" pitchFamily="18" charset="0"/>
              </a:rPr>
              <a:t>Сахароварова</a:t>
            </a:r>
            <a:r>
              <a:rPr lang="ru-RU" sz="4400" b="1" dirty="0" smtClean="0">
                <a:latin typeface="Constantia" pitchFamily="18" charset="0"/>
              </a:rPr>
              <a:t> </a:t>
            </a:r>
            <a:r>
              <a:rPr lang="ru-RU" sz="4400" b="1" dirty="0" smtClean="0">
                <a:latin typeface="Constantia" pitchFamily="18" charset="0"/>
              </a:rPr>
              <a:t>М.Н.    </a:t>
            </a:r>
          </a:p>
          <a:p>
            <a:pPr>
              <a:buNone/>
            </a:pP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endParaRPr lang="ru-RU" sz="2200" dirty="0" smtClean="0">
              <a:latin typeface="Constantia" pitchFamily="18" charset="0"/>
            </a:endParaRPr>
          </a:p>
          <a:p>
            <a:pPr>
              <a:buNone/>
            </a:pPr>
            <a:endParaRPr lang="ru-RU" sz="2200" dirty="0">
              <a:latin typeface="Constantia" pitchFamily="18" charset="0"/>
            </a:endParaRPr>
          </a:p>
          <a:p>
            <a:pPr>
              <a:buNone/>
            </a:pPr>
            <a:endParaRPr lang="ru-RU" sz="2200" dirty="0" smtClean="0">
              <a:latin typeface="Constantia" pitchFamily="18" charset="0"/>
            </a:endParaRPr>
          </a:p>
          <a:p>
            <a:pPr>
              <a:buNone/>
            </a:pPr>
            <a:endParaRPr lang="ru-RU" sz="2200" dirty="0" smtClean="0">
              <a:latin typeface="Constantia" pitchFamily="18" charset="0"/>
            </a:endParaRPr>
          </a:p>
          <a:p>
            <a:pPr>
              <a:buNone/>
            </a:pPr>
            <a:endParaRPr lang="ru-RU" sz="2200" dirty="0">
              <a:latin typeface="Constantia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Constantia" pitchFamily="18" charset="0"/>
              </a:rPr>
              <a:t>  г. Арзамас</a:t>
            </a:r>
          </a:p>
          <a:p>
            <a:pPr algn="ctr">
              <a:buNone/>
            </a:pPr>
            <a:endParaRPr lang="ru-RU" sz="2000" dirty="0"/>
          </a:p>
        </p:txBody>
      </p:sp>
      <p:pic>
        <p:nvPicPr>
          <p:cNvPr id="1026" name="Picture 2" descr="C:\Users\пк\Desktop\Пасхальные писанки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3429024" cy="407196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800" b="1" dirty="0" smtClean="0">
                <a:latin typeface="Constantia" pitchFamily="18" charset="0"/>
              </a:rPr>
              <a:t>Пасхальные </a:t>
            </a:r>
            <a:r>
              <a:rPr lang="ru-RU" sz="2800" b="1" i="1" dirty="0" err="1" smtClean="0">
                <a:latin typeface="Constantia" pitchFamily="18" charset="0"/>
              </a:rPr>
              <a:t>писанки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Создание разноцветных </a:t>
            </a:r>
            <a:r>
              <a:rPr lang="ru-RU" sz="2400" b="1" dirty="0" err="1" smtClean="0">
                <a:latin typeface="Constantia" pitchFamily="18" charset="0"/>
              </a:rPr>
              <a:t>писанок</a:t>
            </a:r>
            <a:r>
              <a:rPr lang="ru-RU" sz="2400" b="1" dirty="0" smtClean="0">
                <a:latin typeface="Constantia" pitchFamily="18" charset="0"/>
              </a:rPr>
              <a:t> — традиция, которой уже около тысячи лет</a:t>
            </a:r>
          </a:p>
          <a:p>
            <a:pPr algn="ctr">
              <a:buNone/>
            </a:pPr>
            <a:endParaRPr lang="ru-RU" sz="2000" b="1" dirty="0" smtClean="0"/>
          </a:p>
          <a:p>
            <a:pPr algn="ctr">
              <a:buNone/>
            </a:pPr>
            <a:r>
              <a:rPr lang="ru-RU" sz="2000" i="1" dirty="0" smtClean="0">
                <a:latin typeface="Constantia" pitchFamily="18" charset="0"/>
              </a:rPr>
              <a:t>Функцию </a:t>
            </a:r>
            <a:r>
              <a:rPr lang="ru-RU" sz="2000" b="1" i="1" dirty="0" smtClean="0">
                <a:latin typeface="Constantia" pitchFamily="18" charset="0"/>
              </a:rPr>
              <a:t>«пера» </a:t>
            </a:r>
            <a:r>
              <a:rPr lang="ru-RU" sz="2000" i="1" dirty="0" smtClean="0">
                <a:latin typeface="Constantia" pitchFamily="18" charset="0"/>
              </a:rPr>
              <a:t>в этом процессе чаще всего выполняла обыкновенная </a:t>
            </a:r>
          </a:p>
          <a:p>
            <a:pPr algn="ctr">
              <a:buNone/>
            </a:pPr>
            <a:r>
              <a:rPr lang="ru-RU" sz="2000" i="1" dirty="0" smtClean="0">
                <a:latin typeface="Constantia" pitchFamily="18" charset="0"/>
              </a:rPr>
              <a:t>иголка или булавка. Существовали также специальные инструменты </a:t>
            </a:r>
          </a:p>
          <a:p>
            <a:pPr algn="ctr">
              <a:buNone/>
            </a:pPr>
            <a:r>
              <a:rPr lang="ru-RU" sz="2000" i="1" dirty="0" smtClean="0">
                <a:latin typeface="Constantia" pitchFamily="18" charset="0"/>
              </a:rPr>
              <a:t>из маленькой палочки с заостренным металлическим наконечником. </a:t>
            </a:r>
          </a:p>
          <a:p>
            <a:pPr algn="ctr">
              <a:buNone/>
            </a:pPr>
            <a:endParaRPr lang="ru-RU" sz="2000" i="1" dirty="0" smtClean="0">
              <a:latin typeface="Constantia" pitchFamily="18" charset="0"/>
            </a:endParaRPr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Традиционные </a:t>
            </a:r>
            <a:r>
              <a:rPr lang="ru-RU" sz="2000" b="1" i="1" dirty="0" smtClean="0">
                <a:latin typeface="Constantia" pitchFamily="18" charset="0"/>
              </a:rPr>
              <a:t>красители</a:t>
            </a:r>
            <a:r>
              <a:rPr lang="ru-RU" sz="2000" i="1" dirty="0" smtClean="0">
                <a:latin typeface="Constantia" pitchFamily="18" charset="0"/>
              </a:rPr>
              <a:t>, как правило, имели </a:t>
            </a:r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растительное происхождение: </a:t>
            </a:r>
          </a:p>
          <a:p>
            <a:pPr algn="r">
              <a:buNone/>
            </a:pPr>
            <a:r>
              <a:rPr lang="ru-RU" sz="2000" b="1" i="1" dirty="0" smtClean="0">
                <a:latin typeface="Constantia" pitchFamily="18" charset="0"/>
              </a:rPr>
              <a:t>красный</a:t>
            </a:r>
            <a:r>
              <a:rPr lang="ru-RU" sz="2000" i="1" dirty="0" smtClean="0">
                <a:latin typeface="Constantia" pitchFamily="18" charset="0"/>
              </a:rPr>
              <a:t> цвет давала луковая шелуха, </a:t>
            </a:r>
          </a:p>
          <a:p>
            <a:pPr algn="r">
              <a:buNone/>
            </a:pPr>
            <a:r>
              <a:rPr lang="ru-RU" sz="2000" b="1" i="1" dirty="0" smtClean="0">
                <a:latin typeface="Constantia" pitchFamily="18" charset="0"/>
              </a:rPr>
              <a:t>зеленый</a:t>
            </a:r>
            <a:r>
              <a:rPr lang="ru-RU" sz="2000" i="1" dirty="0" smtClean="0">
                <a:latin typeface="Constantia" pitchFamily="18" charset="0"/>
              </a:rPr>
              <a:t> изготавливался из пророщенной ржи, </a:t>
            </a:r>
          </a:p>
          <a:p>
            <a:pPr algn="r">
              <a:buNone/>
            </a:pPr>
            <a:r>
              <a:rPr lang="ru-RU" sz="2000" b="1" i="1" dirty="0" err="1" smtClean="0">
                <a:latin typeface="Constantia" pitchFamily="18" charset="0"/>
              </a:rPr>
              <a:t>розовый</a:t>
            </a:r>
            <a:r>
              <a:rPr lang="ru-RU" sz="2000" i="1" dirty="0" smtClean="0">
                <a:latin typeface="Constantia" pitchFamily="18" charset="0"/>
              </a:rPr>
              <a:t> получали из свекольного сока, </a:t>
            </a:r>
          </a:p>
          <a:p>
            <a:pPr algn="r">
              <a:buNone/>
            </a:pPr>
            <a:r>
              <a:rPr lang="ru-RU" sz="2000" b="1" i="1" dirty="0" smtClean="0">
                <a:latin typeface="Constantia" pitchFamily="18" charset="0"/>
              </a:rPr>
              <a:t>желтый</a:t>
            </a:r>
            <a:r>
              <a:rPr lang="ru-RU" sz="2000" i="1" dirty="0" smtClean="0">
                <a:latin typeface="Constantia" pitchFamily="18" charset="0"/>
              </a:rPr>
              <a:t> — из яблоневой коры.</a:t>
            </a:r>
          </a:p>
          <a:p>
            <a:pPr algn="ctr">
              <a:buNone/>
            </a:pPr>
            <a:endParaRPr lang="ru-RU" sz="2600" b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071942"/>
            <a:ext cx="285755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800" b="1" dirty="0" smtClean="0">
                <a:latin typeface="Constantia" pitchFamily="18" charset="0"/>
              </a:rPr>
              <a:t>Пасхальные </a:t>
            </a:r>
            <a:r>
              <a:rPr lang="ru-RU" sz="2800" b="1" i="1" dirty="0" err="1" smtClean="0">
                <a:latin typeface="Constantia" pitchFamily="18" charset="0"/>
              </a:rPr>
              <a:t>писанки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Создание разноцветных </a:t>
            </a:r>
            <a:r>
              <a:rPr lang="ru-RU" sz="2400" b="1" dirty="0" err="1" smtClean="0">
                <a:latin typeface="Constantia" pitchFamily="18" charset="0"/>
              </a:rPr>
              <a:t>писанок</a:t>
            </a:r>
            <a:r>
              <a:rPr lang="ru-RU" sz="2400" b="1" dirty="0" smtClean="0">
                <a:latin typeface="Constantia" pitchFamily="18" charset="0"/>
              </a:rPr>
              <a:t> — традиция, которой уже около тысячи лет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r>
              <a:rPr lang="ru-RU" sz="2000" i="1" dirty="0" smtClean="0">
                <a:latin typeface="Constantia" pitchFamily="18" charset="0"/>
              </a:rPr>
              <a:t>В  росписи могут быть использованы как геометрические фигуры, так и элементы растительного и животного мира. 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600" b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</p:txBody>
      </p:sp>
      <p:pic>
        <p:nvPicPr>
          <p:cNvPr id="25602" name="Picture 2" descr="C:\Users\пк\Desktop\Пасхальные писанки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786190"/>
            <a:ext cx="1800225" cy="2543175"/>
          </a:xfrm>
          <a:prstGeom prst="rect">
            <a:avLst/>
          </a:prstGeom>
          <a:noFill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714752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214686"/>
            <a:ext cx="26098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800" b="1" dirty="0" smtClean="0">
                <a:latin typeface="Constantia" pitchFamily="18" charset="0"/>
              </a:rPr>
              <a:t>Пасхальные </a:t>
            </a:r>
            <a:r>
              <a:rPr lang="ru-RU" sz="2800" b="1" i="1" dirty="0" err="1" smtClean="0">
                <a:latin typeface="Constantia" pitchFamily="18" charset="0"/>
              </a:rPr>
              <a:t>писанки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Создание разноцветных </a:t>
            </a:r>
            <a:r>
              <a:rPr lang="ru-RU" sz="2400" b="1" dirty="0" err="1" smtClean="0">
                <a:latin typeface="Constantia" pitchFamily="18" charset="0"/>
              </a:rPr>
              <a:t>писанок</a:t>
            </a:r>
            <a:r>
              <a:rPr lang="ru-RU" sz="2400" b="1" dirty="0" smtClean="0">
                <a:latin typeface="Constantia" pitchFamily="18" charset="0"/>
              </a:rPr>
              <a:t> — традиция, которой уже около тысячи лет</a:t>
            </a:r>
          </a:p>
          <a:p>
            <a:pPr algn="ctr">
              <a:buNone/>
            </a:pPr>
            <a:endParaRPr lang="ru-RU" sz="2400" b="1" dirty="0" smtClean="0">
              <a:latin typeface="Constantia" pitchFamily="18" charset="0"/>
            </a:endParaRPr>
          </a:p>
          <a:p>
            <a:pPr algn="r">
              <a:buNone/>
            </a:pPr>
            <a:r>
              <a:rPr lang="ru-RU" sz="2000" i="1" dirty="0" err="1" smtClean="0">
                <a:latin typeface="Constantia" pitchFamily="18" charset="0"/>
              </a:rPr>
              <a:t>Писанки</a:t>
            </a:r>
            <a:r>
              <a:rPr lang="ru-RU" sz="2000" i="1" dirty="0" smtClean="0">
                <a:latin typeface="Constantia" pitchFamily="18" charset="0"/>
              </a:rPr>
              <a:t> изготавливали в основном из </a:t>
            </a:r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гусиных, утиных и куриных яиц. </a:t>
            </a:r>
            <a:endParaRPr lang="ru-RU" sz="2000" i="1" dirty="0" smtClean="0"/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В последнее время часто используются </a:t>
            </a:r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пасхальные яйца, выполненные из </a:t>
            </a:r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разнообразных материалов: дерева, войлока, </a:t>
            </a:r>
          </a:p>
          <a:p>
            <a:pPr algn="r">
              <a:buNone/>
            </a:pPr>
            <a:r>
              <a:rPr lang="ru-RU" sz="2000" i="1" dirty="0" err="1" smtClean="0">
                <a:latin typeface="Constantia" pitchFamily="18" charset="0"/>
              </a:rPr>
              <a:t>пенополистирола</a:t>
            </a:r>
            <a:r>
              <a:rPr lang="ru-RU" sz="2000" i="1" dirty="0" smtClean="0">
                <a:latin typeface="Constantia" pitchFamily="18" charset="0"/>
              </a:rPr>
              <a:t> и т.д.</a:t>
            </a:r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Для росписи применяются современные краски, </a:t>
            </a:r>
          </a:p>
          <a:p>
            <a:pPr algn="r">
              <a:buNone/>
            </a:pPr>
            <a:r>
              <a:rPr lang="ru-RU" sz="2000" i="1" dirty="0" smtClean="0">
                <a:latin typeface="Constantia" pitchFamily="18" charset="0"/>
              </a:rPr>
              <a:t>для оформления различные элементы декора.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    Многообразие техник свидетельствует о том, что традиция создавать </a:t>
            </a:r>
            <a:r>
              <a:rPr lang="ru-RU" sz="2400" b="1" dirty="0" err="1" smtClean="0">
                <a:latin typeface="Constantia" pitchFamily="18" charset="0"/>
              </a:rPr>
              <a:t>писанки</a:t>
            </a:r>
            <a:r>
              <a:rPr lang="ru-RU" sz="2400" b="1" dirty="0" smtClean="0">
                <a:latin typeface="Constantia" pitchFamily="18" charset="0"/>
              </a:rPr>
              <a:t> до сих пор популярна и распространена</a:t>
            </a:r>
            <a:r>
              <a:rPr lang="ru-RU" sz="2000" b="1" dirty="0" smtClean="0">
                <a:latin typeface="Constantia" pitchFamily="18" charset="0"/>
              </a:rPr>
              <a:t> 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600" b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</p:txBody>
      </p:sp>
      <p:pic>
        <p:nvPicPr>
          <p:cNvPr id="26626" name="Picture 2" descr="C:\Users\пк\Desktop\Пасхальные писанки\images (1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285992"/>
            <a:ext cx="278608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800" b="1" dirty="0" smtClean="0">
                <a:latin typeface="Constantia" pitchFamily="18" charset="0"/>
              </a:rPr>
              <a:t>Пасхальные </a:t>
            </a:r>
            <a:r>
              <a:rPr lang="ru-RU" sz="2800" b="1" i="1" dirty="0" err="1" smtClean="0">
                <a:latin typeface="Constantia" pitchFamily="18" charset="0"/>
              </a:rPr>
              <a:t>писанки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b="1" dirty="0" smtClean="0">
                <a:latin typeface="Constantia" pitchFamily="18" charset="0"/>
              </a:rPr>
              <a:t>В нашей местности большой популярностью пользовались деревянные </a:t>
            </a:r>
            <a:r>
              <a:rPr lang="ru-RU" sz="2800" b="1" dirty="0" err="1" smtClean="0">
                <a:latin typeface="Constantia" pitchFamily="18" charset="0"/>
              </a:rPr>
              <a:t>писанки</a:t>
            </a:r>
            <a:endParaRPr lang="ru-RU" sz="2800" b="1" dirty="0" smtClean="0">
              <a:latin typeface="Constantia" pitchFamily="18" charset="0"/>
            </a:endParaRP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Из истории: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«В городе Горьком, - писал историк искусства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М. Л. Ильин, - на воскресном базаре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(лучше всего в так называемое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'Вербное воскресенье', за неделю до Пасхи)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на колхозных рынках вы обнаружите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подлинные россыпи, иначе не назовешь,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замечательного народного искусства.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То будут деревянные расписные яйца, …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и многое другое, покрытое поразительно яркой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'химически-анилиновой' росписью… 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Она подлинное современное детище искусства нашего народа, живое, красивое, яркое'.»</a:t>
            </a:r>
          </a:p>
          <a:p>
            <a:pPr algn="ctr">
              <a:buNone/>
            </a:pPr>
            <a:r>
              <a:rPr lang="ru-RU" sz="3100" i="1" dirty="0" smtClean="0">
                <a:latin typeface="Constantia" pitchFamily="18" charset="0"/>
              </a:rPr>
              <a:t> </a:t>
            </a:r>
            <a:r>
              <a:rPr lang="ru-RU" sz="2800" b="1" dirty="0" smtClean="0">
                <a:latin typeface="Constantia" pitchFamily="18" charset="0"/>
              </a:rPr>
              <a:t>Многообразие техник свидетельствует о том, что традиция создавать </a:t>
            </a:r>
            <a:r>
              <a:rPr lang="ru-RU" sz="2800" b="1" dirty="0" err="1" smtClean="0">
                <a:latin typeface="Constantia" pitchFamily="18" charset="0"/>
              </a:rPr>
              <a:t>писанки</a:t>
            </a:r>
            <a:r>
              <a:rPr lang="ru-RU" sz="2800" b="1" dirty="0" smtClean="0">
                <a:latin typeface="Constantia" pitchFamily="18" charset="0"/>
              </a:rPr>
              <a:t> до сих пор популярна и распространена</a:t>
            </a:r>
            <a:r>
              <a:rPr lang="ru-RU" sz="2800" b="1" dirty="0" smtClean="0"/>
              <a:t> 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600" b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207170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800" b="1" dirty="0" smtClean="0">
                <a:latin typeface="Constantia" pitchFamily="18" charset="0"/>
              </a:rPr>
              <a:t>Моя </a:t>
            </a:r>
            <a:r>
              <a:rPr lang="ru-RU" sz="2800" b="1" dirty="0" err="1" smtClean="0">
                <a:latin typeface="Constantia" pitchFamily="18" charset="0"/>
              </a:rPr>
              <a:t>писанка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85789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b="1" dirty="0" smtClean="0"/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Из современных материалов: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деревянное яйцо,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акриловые краски,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акриловый лак,</a:t>
            </a:r>
          </a:p>
          <a:p>
            <a:pPr algn="r">
              <a:buNone/>
            </a:pPr>
            <a:r>
              <a:rPr lang="ru-RU" sz="2400" i="1" dirty="0" smtClean="0">
                <a:latin typeface="Constantia" pitchFamily="18" charset="0"/>
              </a:rPr>
              <a:t>кисть</a:t>
            </a:r>
          </a:p>
          <a:p>
            <a:pPr algn="r">
              <a:buNone/>
            </a:pPr>
            <a:endParaRPr lang="ru-RU" sz="2400" i="1" dirty="0" smtClean="0"/>
          </a:p>
          <a:p>
            <a:pPr algn="r">
              <a:buNone/>
            </a:pPr>
            <a:endParaRPr lang="ru-RU" sz="2400" i="1" dirty="0" smtClean="0"/>
          </a:p>
          <a:p>
            <a:pPr algn="r">
              <a:buNone/>
            </a:pPr>
            <a:endParaRPr lang="ru-RU" sz="2400" i="1" dirty="0" smtClean="0"/>
          </a:p>
          <a:p>
            <a:pPr algn="ctr">
              <a:buNone/>
            </a:pPr>
            <a:r>
              <a:rPr lang="ru-RU" sz="2400" b="1" i="1" dirty="0" smtClean="0">
                <a:latin typeface="Constantia" pitchFamily="18" charset="0"/>
              </a:rPr>
              <a:t>… и вдохновение</a:t>
            </a:r>
          </a:p>
          <a:p>
            <a:pPr algn="ctr">
              <a:buNone/>
            </a:pPr>
            <a:r>
              <a:rPr lang="ru-RU" sz="2400" i="1" dirty="0" smtClean="0">
                <a:latin typeface="Constantia" pitchFamily="18" charset="0"/>
              </a:rPr>
              <a:t> </a:t>
            </a:r>
            <a:r>
              <a:rPr lang="ru-RU" sz="2400" b="1" i="1" dirty="0" smtClean="0">
                <a:latin typeface="Constantia" pitchFamily="18" charset="0"/>
              </a:rPr>
              <a:t>Сложно, кропотливо, но очень увлекательно!</a:t>
            </a:r>
            <a:endParaRPr lang="ru-RU" sz="2400" b="1" dirty="0" smtClean="0">
              <a:latin typeface="Constantia" pitchFamily="18" charset="0"/>
            </a:endParaRP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600" b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</p:txBody>
      </p:sp>
      <p:pic>
        <p:nvPicPr>
          <p:cNvPr id="29698" name="Picture 2" descr="C:\Users\пк\Desktop\Пасхальные писанки\IMG_0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307183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85884"/>
          </a:xfrm>
        </p:spPr>
        <p:txBody>
          <a:bodyPr>
            <a:normAutofit/>
          </a:bodyPr>
          <a:lstStyle/>
          <a:p>
            <a:r>
              <a:rPr lang="ru-RU" sz="3100" b="1" i="1" dirty="0" smtClean="0">
                <a:latin typeface="Constantia" pitchFamily="18" charset="0"/>
                <a:cs typeface="Arial" pitchFamily="34" charset="0"/>
              </a:rPr>
              <a:t>Желаю творческих успехов!</a:t>
            </a:r>
            <a:r>
              <a:rPr lang="ru-RU" sz="2700" b="1" dirty="0" smtClean="0">
                <a:latin typeface="Constantia" pitchFamily="18" charset="0"/>
              </a:rPr>
              <a:t/>
            </a:r>
            <a:br>
              <a:rPr lang="ru-RU" sz="2700" b="1" dirty="0" smtClean="0">
                <a:latin typeface="Constantia" pitchFamily="18" charset="0"/>
              </a:rPr>
            </a:br>
            <a:endParaRPr lang="ru-RU" sz="2700" b="1" i="1" dirty="0"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643182"/>
            <a:ext cx="2643206" cy="172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64305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572008"/>
            <a:ext cx="257176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42844" y="5500702"/>
            <a:ext cx="57150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Constantia" pitchFamily="18" charset="0"/>
              </a:rPr>
              <a:t>Попробуйте создать свою </a:t>
            </a:r>
            <a:r>
              <a:rPr lang="ru-RU" sz="2400" b="1" dirty="0" err="1" smtClean="0">
                <a:latin typeface="Constantia" pitchFamily="18" charset="0"/>
              </a:rPr>
              <a:t>писанку</a:t>
            </a:r>
            <a:r>
              <a:rPr lang="ru-RU" sz="2400" b="1" dirty="0" smtClean="0">
                <a:latin typeface="Constantia" pitchFamily="18" charset="0"/>
              </a:rPr>
              <a:t>!</a:t>
            </a:r>
            <a:br>
              <a:rPr lang="ru-RU" sz="2400" b="1" dirty="0" smtClean="0">
                <a:latin typeface="Constantia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ransition advClick="0" advTm="9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Constantia" pitchFamily="18" charset="0"/>
              </a:rPr>
              <a:t>Пасхальное яйцо - известный русский сувенир</a:t>
            </a:r>
            <a:endParaRPr lang="ru-RU" sz="2800" b="1" i="1" dirty="0">
              <a:latin typeface="Constantia" pitchFamily="18" charset="0"/>
            </a:endParaRPr>
          </a:p>
        </p:txBody>
      </p:sp>
      <p:pic>
        <p:nvPicPr>
          <p:cNvPr id="2051" name="Picture 3" descr="C:\Users\пк\Desktop\Пасхальные писанки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71612"/>
            <a:ext cx="3571900" cy="3071834"/>
          </a:xfrm>
          <a:prstGeom prst="rect">
            <a:avLst/>
          </a:prstGeom>
          <a:noFill/>
        </p:spPr>
      </p:pic>
      <p:pic>
        <p:nvPicPr>
          <p:cNvPr id="2052" name="Picture 4" descr="C:\Users\пк\Desktop\Пасхальные писанки\images (1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000372"/>
            <a:ext cx="3571900" cy="307181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688" y="214290"/>
            <a:ext cx="8858312" cy="1143008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                                                 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/>
              <a:t> </a:t>
            </a:r>
            <a:r>
              <a:rPr lang="ru-RU" sz="3100" b="1" dirty="0" smtClean="0">
                <a:latin typeface="Constantia" pitchFamily="18" charset="0"/>
              </a:rPr>
              <a:t>В окрашивании яиц есть свои «жанры», то есть способы украсить </a:t>
            </a:r>
            <a:r>
              <a:rPr lang="ru-RU" sz="3100" b="1" i="1" dirty="0" smtClean="0">
                <a:latin typeface="Constantia" pitchFamily="18" charset="0"/>
              </a:rPr>
              <a:t>пасхальное</a:t>
            </a:r>
            <a:r>
              <a:rPr lang="ru-RU" sz="3100" b="1" dirty="0" smtClean="0">
                <a:latin typeface="Constantia" pitchFamily="18" charset="0"/>
              </a:rPr>
              <a:t> яйцо </a:t>
            </a:r>
            <a:r>
              <a:rPr lang="ru-RU" sz="2700" b="1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dirty="0" smtClean="0">
                <a:latin typeface="Arial" pitchFamily="34" charset="0"/>
                <a:cs typeface="Arial" pitchFamily="34" charset="0"/>
              </a:rPr>
            </a:br>
            <a:endParaRPr lang="ru-RU" sz="24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85728"/>
            <a:ext cx="87154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2800" b="1" i="1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ru-RU" sz="2800" b="1" i="1" dirty="0" smtClean="0">
                <a:latin typeface="Constantia" pitchFamily="18" charset="0"/>
                <a:cs typeface="Arial" pitchFamily="34" charset="0"/>
              </a:rPr>
            </a:br>
            <a:endParaRPr lang="ru-RU" sz="2800" dirty="0">
              <a:latin typeface="Constantia" pitchFamily="18" charset="0"/>
            </a:endParaRPr>
          </a:p>
        </p:txBody>
      </p:sp>
      <p:pic>
        <p:nvPicPr>
          <p:cNvPr id="3074" name="Picture 2" descr="C:\Users\пк\Desktop\Пасхальные писанки\images (16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3714776" cy="2571768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85720" y="1643050"/>
            <a:ext cx="857256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Древнейшими считаются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крашенки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lang="ru-RU" sz="2400" b="1" dirty="0" smtClean="0">
                <a:latin typeface="Constantia" pitchFamily="18" charset="0"/>
              </a:rPr>
              <a:t>яйца, окрашенные в один цвет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onstantia" pitchFamily="18" charset="0"/>
              </a:rPr>
              <a:t>Наши предки для украшения обматывали их листьями дуба, березы, крапивы, травы, обвязывали нитками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3082" name="Picture 10" descr="C:\Users\пк\Desktop\Пасхальные писанки\images (1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714620"/>
            <a:ext cx="3714776" cy="25003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9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100" b="1" dirty="0" smtClean="0">
                <a:latin typeface="Constantia" pitchFamily="18" charset="0"/>
              </a:rPr>
              <a:t>В окрашивании яиц есть свои «жанры», то есть способы украсить </a:t>
            </a:r>
            <a:r>
              <a:rPr lang="ru-RU" sz="3100" b="1" i="1" dirty="0" smtClean="0">
                <a:latin typeface="Constantia" pitchFamily="18" charset="0"/>
              </a:rPr>
              <a:t>пасхальное</a:t>
            </a:r>
            <a:r>
              <a:rPr lang="ru-RU" sz="3100" b="1" dirty="0" smtClean="0">
                <a:latin typeface="Constantia" pitchFamily="18" charset="0"/>
              </a:rPr>
              <a:t> яйцо </a:t>
            </a:r>
            <a:endParaRPr lang="ru-RU" sz="31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Яйца с разноцветными точками именуют </a:t>
            </a:r>
            <a:r>
              <a:rPr lang="ru-RU" sz="2400" b="1" i="1" dirty="0" err="1" smtClean="0">
                <a:latin typeface="Constantia" pitchFamily="18" charset="0"/>
              </a:rPr>
              <a:t>крапанками</a:t>
            </a:r>
            <a:endParaRPr lang="ru-RU" i="1" dirty="0">
              <a:latin typeface="Constantia" pitchFamily="18" charset="0"/>
            </a:endParaRPr>
          </a:p>
        </p:txBody>
      </p:sp>
      <p:pic>
        <p:nvPicPr>
          <p:cNvPr id="20483" name="Picture 3" descr="C:\Users\пк\Desktop\Пасхальные писанки\images (1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428868"/>
            <a:ext cx="5857915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100" b="1" dirty="0" smtClean="0">
                <a:latin typeface="Constantia" pitchFamily="18" charset="0"/>
              </a:rPr>
              <a:t>В окрашивании яиц есть свои «жанры», то есть способы украсить </a:t>
            </a:r>
            <a:r>
              <a:rPr lang="ru-RU" sz="3100" b="1" i="1" dirty="0" smtClean="0">
                <a:latin typeface="Constantia" pitchFamily="18" charset="0"/>
              </a:rPr>
              <a:t>пасхальное</a:t>
            </a:r>
            <a:r>
              <a:rPr lang="ru-RU" sz="3100" b="1" dirty="0" smtClean="0">
                <a:latin typeface="Constantia" pitchFamily="18" charset="0"/>
              </a:rPr>
              <a:t> яйцо </a:t>
            </a:r>
            <a:endParaRPr lang="ru-RU" sz="31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err="1" smtClean="0">
                <a:latin typeface="Constantia" pitchFamily="18" charset="0"/>
              </a:rPr>
              <a:t>Драпанка</a:t>
            </a:r>
            <a:r>
              <a:rPr lang="ru-RU" sz="2400" b="1" dirty="0" smtClean="0">
                <a:latin typeface="Constantia" pitchFamily="18" charset="0"/>
              </a:rPr>
              <a:t> — это одноцветное яйцо с выцарапанным узором</a:t>
            </a:r>
          </a:p>
          <a:p>
            <a:pPr algn="ctr">
              <a:buNone/>
            </a:pPr>
            <a:endParaRPr lang="ru-RU" sz="2400" b="1" i="1" dirty="0"/>
          </a:p>
        </p:txBody>
      </p:sp>
      <p:pic>
        <p:nvPicPr>
          <p:cNvPr id="21507" name="Picture 3" descr="C:\Users\пк\Desktop\Пасхальные писанки\images (2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71744"/>
            <a:ext cx="535785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 </a:t>
            </a:r>
            <a:r>
              <a:rPr lang="ru-RU" sz="3100" b="1" dirty="0" smtClean="0">
                <a:latin typeface="Constantia" pitchFamily="18" charset="0"/>
              </a:rPr>
              <a:t>В окрашивании яиц есть свои «жанры», то есть способы украсить </a:t>
            </a:r>
            <a:r>
              <a:rPr lang="ru-RU" sz="3100" b="1" i="1" dirty="0" smtClean="0">
                <a:latin typeface="Constantia" pitchFamily="18" charset="0"/>
              </a:rPr>
              <a:t>пасхальное</a:t>
            </a:r>
            <a:r>
              <a:rPr lang="ru-RU" sz="3100" b="1" dirty="0" smtClean="0">
                <a:latin typeface="Constantia" pitchFamily="18" charset="0"/>
              </a:rPr>
              <a:t> яйцо </a:t>
            </a:r>
            <a:endParaRPr lang="ru-RU" sz="31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Яйца с рисунком или узором  — это </a:t>
            </a:r>
            <a:r>
              <a:rPr lang="ru-RU" sz="2400" b="1" i="1" dirty="0" err="1" smtClean="0">
                <a:latin typeface="Constantia" pitchFamily="18" charset="0"/>
              </a:rPr>
              <a:t>писанки</a:t>
            </a:r>
            <a:r>
              <a:rPr lang="ru-RU" sz="2400" b="1" dirty="0" smtClean="0">
                <a:latin typeface="Constantia" pitchFamily="18" charset="0"/>
              </a:rPr>
              <a:t>. Они самые красивые, их даже можно назвать произведениями искусства </a:t>
            </a:r>
          </a:p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(остановимся именно на них)</a:t>
            </a:r>
          </a:p>
          <a:p>
            <a:pPr algn="ctr">
              <a:buNone/>
            </a:pPr>
            <a:endParaRPr lang="ru-RU" sz="2400" b="1" i="1" dirty="0" smtClean="0"/>
          </a:p>
          <a:p>
            <a:pPr algn="ctr">
              <a:buNone/>
            </a:pPr>
            <a:endParaRPr lang="ru-RU" sz="2400" b="1" i="1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071810"/>
            <a:ext cx="507209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800" b="1" dirty="0" err="1" smtClean="0">
                <a:latin typeface="Constantia" pitchFamily="18" charset="0"/>
              </a:rPr>
              <a:t>Писанка</a:t>
            </a:r>
            <a:endParaRPr lang="ru-RU" sz="28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>
                <a:latin typeface="Constantia" pitchFamily="18" charset="0"/>
              </a:rPr>
              <a:t>ПИСАНКА - расписное яйцо или его имитация </a:t>
            </a:r>
          </a:p>
          <a:p>
            <a:pPr algn="ctr">
              <a:buNone/>
            </a:pPr>
            <a:r>
              <a:rPr lang="ru-RU" sz="2000" i="1" dirty="0" smtClean="0">
                <a:latin typeface="Constantia" pitchFamily="18" charset="0"/>
              </a:rPr>
              <a:t>Обычай расписывать яйца восходит к языческим временам, позднее перешел в обряд празднования христианской Пасхи.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Еще в дохристианские времена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разные культуры окрашивали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поверхность яиц, чтобы отметить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наступление весны и праздновать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пробуждение природы от зимнего сна.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Яйцо — символ будущей жизни —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декорировали мотивами, которые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ассоциировались с плодородием природы.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Примерами подобных орнаментов </a:t>
            </a:r>
          </a:p>
          <a:p>
            <a:pPr>
              <a:buNone/>
            </a:pPr>
            <a:r>
              <a:rPr lang="ru-RU" sz="2000" i="1" dirty="0" smtClean="0">
                <a:latin typeface="Constantia" pitchFamily="18" charset="0"/>
              </a:rPr>
              <a:t>могут служить солнечные или цветочные узоры.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400" b="1" i="1" dirty="0"/>
          </a:p>
        </p:txBody>
      </p:sp>
      <p:pic>
        <p:nvPicPr>
          <p:cNvPr id="28674" name="Picture 2" descr="C:\Users\пк\Desktop\Пасхальные писанки\images (2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786058"/>
            <a:ext cx="242889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nstantia" pitchFamily="18" charset="0"/>
              </a:rPr>
              <a:t> </a:t>
            </a:r>
            <a:r>
              <a:rPr lang="ru-RU" sz="2800" b="1" dirty="0" err="1" smtClean="0">
                <a:latin typeface="Constantia" pitchFamily="18" charset="0"/>
              </a:rPr>
              <a:t>Писанка</a:t>
            </a:r>
            <a:endParaRPr lang="ru-RU" sz="28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71504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b="1" dirty="0" smtClean="0">
                <a:latin typeface="Constantia" pitchFamily="18" charset="0"/>
              </a:rPr>
              <a:t>ПИСАНКА - расписное яйцо или его имитация </a:t>
            </a:r>
            <a:endParaRPr lang="ru-RU" sz="2600" i="1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2200" i="1" dirty="0" smtClean="0">
                <a:latin typeface="Constantia" pitchFamily="18" charset="0"/>
              </a:rPr>
              <a:t>      </a:t>
            </a:r>
            <a:r>
              <a:rPr lang="ru-RU" sz="2200" i="1" dirty="0" err="1" smtClean="0">
                <a:latin typeface="Constantia" pitchFamily="18" charset="0"/>
              </a:rPr>
              <a:t>Писанкой</a:t>
            </a:r>
            <a:r>
              <a:rPr lang="ru-RU" sz="2200" i="1" dirty="0" smtClean="0">
                <a:latin typeface="Constantia" pitchFamily="18" charset="0"/>
              </a:rPr>
              <a:t> называется яйцо, украшенное сюжетным или орнаментальным узором согласно традиционным образцам, передававшимся из поколения в поколение на протяжении всей нашей истории. </a:t>
            </a:r>
          </a:p>
          <a:p>
            <a:pPr>
              <a:buNone/>
            </a:pPr>
            <a:endParaRPr lang="ru-RU" sz="2200" i="1" dirty="0" smtClean="0">
              <a:latin typeface="Constantia" pitchFamily="18" charset="0"/>
            </a:endParaRPr>
          </a:p>
          <a:p>
            <a:pPr>
              <a:buNone/>
            </a:pPr>
            <a:endParaRPr lang="ru-RU" sz="2200" i="1" dirty="0" smtClean="0">
              <a:latin typeface="Constantia" pitchFamily="18" charset="0"/>
            </a:endParaRPr>
          </a:p>
          <a:p>
            <a:pPr>
              <a:buNone/>
            </a:pPr>
            <a:endParaRPr lang="ru-RU" sz="2200" i="1" dirty="0" smtClean="0">
              <a:latin typeface="Constantia" pitchFamily="18" charset="0"/>
            </a:endParaRPr>
          </a:p>
          <a:p>
            <a:pPr algn="r">
              <a:buNone/>
            </a:pPr>
            <a:endParaRPr lang="ru-RU" sz="2200" i="1" dirty="0" smtClean="0">
              <a:latin typeface="Constantia" pitchFamily="18" charset="0"/>
            </a:endParaRPr>
          </a:p>
          <a:p>
            <a:pPr algn="r">
              <a:buNone/>
            </a:pPr>
            <a:endParaRPr lang="ru-RU" sz="2200" i="1" dirty="0" smtClean="0">
              <a:latin typeface="Constantia" pitchFamily="18" charset="0"/>
            </a:endParaRPr>
          </a:p>
          <a:p>
            <a:pPr algn="r">
              <a:buNone/>
            </a:pPr>
            <a:endParaRPr lang="ru-RU" sz="2200" i="1" dirty="0" smtClean="0">
              <a:latin typeface="Constantia" pitchFamily="18" charset="0"/>
            </a:endParaRPr>
          </a:p>
          <a:p>
            <a:pPr algn="r">
              <a:buNone/>
            </a:pPr>
            <a:r>
              <a:rPr lang="ru-RU" sz="2200" i="1" dirty="0" smtClean="0">
                <a:latin typeface="Constantia" pitchFamily="18" charset="0"/>
              </a:rPr>
              <a:t>В старину каждая женщина умела расписывать яйца, создавать </a:t>
            </a:r>
            <a:r>
              <a:rPr lang="ru-RU" sz="2200" i="1" dirty="0" err="1" smtClean="0">
                <a:latin typeface="Constantia" pitchFamily="18" charset="0"/>
              </a:rPr>
              <a:t>писанки</a:t>
            </a:r>
            <a:r>
              <a:rPr lang="ru-RU" sz="2200" i="1" dirty="0" smtClean="0">
                <a:latin typeface="Constantia" pitchFamily="18" charset="0"/>
              </a:rPr>
              <a:t>. Славянки добывали краску из коры, кореньев, лепестков цветов и листьев деревьев. Мастерицы не придумывали узоры, они перерисовывали их с </a:t>
            </a:r>
            <a:r>
              <a:rPr lang="ru-RU" sz="2200" i="1" dirty="0" err="1" smtClean="0">
                <a:latin typeface="Constantia" pitchFamily="18" charset="0"/>
              </a:rPr>
              <a:t>писанок</a:t>
            </a:r>
            <a:r>
              <a:rPr lang="ru-RU" sz="2200" i="1" dirty="0" smtClean="0">
                <a:latin typeface="Constantia" pitchFamily="18" charset="0"/>
              </a:rPr>
              <a:t> прошлого. Это действо считалось священным, поэтому никто кроме самой женщины не имел права прикасаться к предметам, причастным к творению </a:t>
            </a:r>
            <a:r>
              <a:rPr lang="ru-RU" sz="2200" i="1" dirty="0" err="1" smtClean="0">
                <a:latin typeface="Constantia" pitchFamily="18" charset="0"/>
              </a:rPr>
              <a:t>писанок</a:t>
            </a:r>
            <a:r>
              <a:rPr lang="ru-RU" sz="2200" i="1" dirty="0" smtClean="0">
                <a:latin typeface="Constantia" pitchFamily="18" charset="0"/>
              </a:rPr>
              <a:t>. </a:t>
            </a:r>
            <a:r>
              <a:rPr lang="ru-RU" sz="2200" i="1" dirty="0" err="1" smtClean="0">
                <a:latin typeface="Constantia" pitchFamily="18" charset="0"/>
              </a:rPr>
              <a:t>Писанки</a:t>
            </a:r>
            <a:r>
              <a:rPr lang="ru-RU" sz="2200" i="1" dirty="0" smtClean="0">
                <a:latin typeface="Constantia" pitchFamily="18" charset="0"/>
              </a:rPr>
              <a:t> наделяли и магическими свойствами.</a:t>
            </a:r>
          </a:p>
          <a:p>
            <a:pPr algn="ctr">
              <a:buNone/>
            </a:pPr>
            <a:endParaRPr lang="ru-RU" sz="2000" i="1" dirty="0" smtClean="0"/>
          </a:p>
          <a:p>
            <a:pPr algn="ctr">
              <a:buNone/>
            </a:pPr>
            <a:endParaRPr lang="ru-RU" sz="2400" b="1" i="1" dirty="0"/>
          </a:p>
        </p:txBody>
      </p:sp>
      <p:pic>
        <p:nvPicPr>
          <p:cNvPr id="30722" name="Picture 2" descr="C:\Users\пк\Desktop\Пасхальные писанки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428868"/>
            <a:ext cx="4143404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</a:t>
            </a:r>
            <a:r>
              <a:rPr lang="ru-RU" sz="2800" b="1" dirty="0" smtClean="0">
                <a:latin typeface="Constantia" pitchFamily="18" charset="0"/>
              </a:rPr>
              <a:t>Пасхальные </a:t>
            </a:r>
            <a:r>
              <a:rPr lang="ru-RU" sz="2800" b="1" i="1" dirty="0" err="1" smtClean="0">
                <a:latin typeface="Constantia" pitchFamily="18" charset="0"/>
              </a:rPr>
              <a:t>писанки</a:t>
            </a:r>
            <a:endParaRPr lang="ru-RU" sz="2800" i="1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7400" b="1" dirty="0" smtClean="0">
                <a:latin typeface="Constantia" pitchFamily="18" charset="0"/>
              </a:rPr>
              <a:t>Создание разноцветных </a:t>
            </a:r>
            <a:r>
              <a:rPr lang="ru-RU" sz="7400" b="1" dirty="0" err="1" smtClean="0">
                <a:latin typeface="Constantia" pitchFamily="18" charset="0"/>
              </a:rPr>
              <a:t>писанок</a:t>
            </a:r>
            <a:r>
              <a:rPr lang="ru-RU" sz="7400" b="1" dirty="0" smtClean="0">
                <a:latin typeface="Constantia" pitchFamily="18" charset="0"/>
              </a:rPr>
              <a:t> — традиция, которой уже около тысячи лет. Слово «</a:t>
            </a:r>
            <a:r>
              <a:rPr lang="ru-RU" sz="7400" b="1" dirty="0" err="1" smtClean="0">
                <a:latin typeface="Constantia" pitchFamily="18" charset="0"/>
              </a:rPr>
              <a:t>писанка</a:t>
            </a:r>
            <a:r>
              <a:rPr lang="ru-RU" sz="7400" b="1" dirty="0" smtClean="0">
                <a:latin typeface="Constantia" pitchFamily="18" charset="0"/>
              </a:rPr>
              <a:t>» (</a:t>
            </a:r>
            <a:r>
              <a:rPr lang="ru-RU" sz="7400" b="1" dirty="0" err="1" smtClean="0">
                <a:latin typeface="Constantia" pitchFamily="18" charset="0"/>
              </a:rPr>
              <a:t>pisanka</a:t>
            </a:r>
            <a:r>
              <a:rPr lang="ru-RU" sz="7400" b="1" dirty="0" smtClean="0">
                <a:latin typeface="Constantia" pitchFamily="18" charset="0"/>
              </a:rPr>
              <a:t>) происходит от глагола «писать»</a:t>
            </a:r>
          </a:p>
          <a:p>
            <a:pPr algn="ctr">
              <a:buNone/>
            </a:pPr>
            <a:endParaRPr lang="ru-RU" sz="2600" b="1" dirty="0" smtClean="0"/>
          </a:p>
          <a:p>
            <a:pPr algn="ctr">
              <a:buNone/>
            </a:pPr>
            <a:endParaRPr lang="ru-RU" sz="2600" b="1" dirty="0" smtClean="0"/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В старину, когда нарабатывались первые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методы создания этих пасхальных украшений,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поверхность яйца покрывали расплавленным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воском при помощи специального пера. Казалось,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что художник пишет на скорлупе. Затем яйцо,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покрытое разнообразными узорами,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опускали в окрашенную воду (теплую или холодную).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Через короткое время, когда скорлупа пропитывалась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красителем, яйцо вынимали и немного подогревали, </a:t>
            </a:r>
          </a:p>
          <a:p>
            <a:pPr algn="r">
              <a:buNone/>
            </a:pPr>
            <a:r>
              <a:rPr lang="ru-RU" sz="6200" i="1" dirty="0" smtClean="0">
                <a:latin typeface="Constantia" pitchFamily="18" charset="0"/>
              </a:rPr>
              <a:t>чтобы без труда убрать воск. 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 algn="ctr">
              <a:buNone/>
            </a:pPr>
            <a:r>
              <a:rPr lang="ru-RU" sz="7400" b="1" i="1" dirty="0" smtClean="0">
                <a:latin typeface="Constantia" pitchFamily="18" charset="0"/>
              </a:rPr>
              <a:t>Таким образом можно получить светлые узоры на цветном, более темном фоне</a:t>
            </a:r>
            <a:endParaRPr lang="ru-RU" sz="7400" dirty="0">
              <a:latin typeface="Constantia" pitchFamily="18" charset="0"/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207170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</TotalTime>
  <Words>724</Words>
  <Application>Microsoft Office PowerPoint</Application>
  <PresentationFormat>Экран (4:3)</PresentationFormat>
  <Paragraphs>153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МБУ ДО ЦРТДиЮ им. А. Гайдара «Пасхальные писанки» </vt:lpstr>
      <vt:lpstr>Пасхальное яйцо - известный русский сувенир</vt:lpstr>
      <vt:lpstr>                                                     В окрашивании яиц есть свои «жанры», то есть способы украсить пасхальное яйцо   </vt:lpstr>
      <vt:lpstr> В окрашивании яиц есть свои «жанры», то есть способы украсить пасхальное яйцо </vt:lpstr>
      <vt:lpstr> В окрашивании яиц есть свои «жанры», то есть способы украсить пасхальное яйцо </vt:lpstr>
      <vt:lpstr> В окрашивании яиц есть свои «жанры», то есть способы украсить пасхальное яйцо </vt:lpstr>
      <vt:lpstr> Писанка</vt:lpstr>
      <vt:lpstr> Писанка</vt:lpstr>
      <vt:lpstr> Пасхальные писанки</vt:lpstr>
      <vt:lpstr> Пасхальные писанки</vt:lpstr>
      <vt:lpstr> Пасхальные писанки</vt:lpstr>
      <vt:lpstr> Пасхальные писанки</vt:lpstr>
      <vt:lpstr> Пасхальные писанки</vt:lpstr>
      <vt:lpstr> Моя писанка</vt:lpstr>
      <vt:lpstr>Желаю творческих успехов!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изготовления  новогоднего сувенира «Желаю счастья»</dc:title>
  <dc:creator>пк</dc:creator>
  <cp:lastModifiedBy>пк</cp:lastModifiedBy>
  <cp:revision>87</cp:revision>
  <dcterms:created xsi:type="dcterms:W3CDTF">2016-12-06T12:08:17Z</dcterms:created>
  <dcterms:modified xsi:type="dcterms:W3CDTF">2023-01-26T10:37:58Z</dcterms:modified>
</cp:coreProperties>
</file>