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4" r:id="rId3"/>
    <p:sldId id="268" r:id="rId4"/>
    <p:sldId id="266" r:id="rId5"/>
    <p:sldId id="272" r:id="rId6"/>
    <p:sldId id="275" r:id="rId7"/>
    <p:sldId id="283" r:id="rId8"/>
    <p:sldId id="277" r:id="rId9"/>
    <p:sldId id="273" r:id="rId10"/>
    <p:sldId id="287" r:id="rId11"/>
    <p:sldId id="278" r:id="rId12"/>
    <p:sldId id="285" r:id="rId13"/>
    <p:sldId id="292" r:id="rId14"/>
    <p:sldId id="279" r:id="rId15"/>
    <p:sldId id="288" r:id="rId16"/>
    <p:sldId id="286" r:id="rId17"/>
    <p:sldId id="284" r:id="rId18"/>
    <p:sldId id="291" r:id="rId19"/>
    <p:sldId id="294" r:id="rId20"/>
    <p:sldId id="293" r:id="rId21"/>
    <p:sldId id="295" r:id="rId22"/>
    <p:sldId id="296" r:id="rId23"/>
    <p:sldId id="260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857364"/>
            <a:ext cx="6143668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0436" y="3613139"/>
            <a:ext cx="5059491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>
                <a:solidFill>
                  <a:srgbClr val="660066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60495" y="6356350"/>
            <a:ext cx="335930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11522" y="6356350"/>
            <a:ext cx="24752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988840"/>
            <a:ext cx="7172300" cy="1470025"/>
          </a:xfrm>
        </p:spPr>
        <p:txBody>
          <a:bodyPr anchor="ctr"/>
          <a:lstStyle/>
          <a:p>
            <a:pPr lvl="0" defTabSz="449263" eaLnBrk="1">
              <a:lnSpc>
                <a:spcPct val="83000"/>
              </a:lnSpc>
              <a:buClr>
                <a:srgbClr val="000000"/>
              </a:buClr>
              <a:buSzTx/>
            </a:pPr>
            <a:r>
              <a:rPr lang="ru-RU" altLang="ru-RU" sz="1200" dirty="0" smtClean="0"/>
              <a:t>Муниципальное бюджетное дошкольное образовательное учреждение</a:t>
            </a:r>
            <a:br>
              <a:rPr lang="ru-RU" altLang="ru-RU" sz="1200" dirty="0" smtClean="0"/>
            </a:br>
            <a:r>
              <a:rPr lang="ru-RU" altLang="ru-RU" sz="1200" dirty="0" err="1" smtClean="0"/>
              <a:t>Элитовский</a:t>
            </a:r>
            <a:r>
              <a:rPr lang="ru-RU" altLang="ru-RU" sz="1200" dirty="0" smtClean="0"/>
              <a:t> детский сад</a:t>
            </a:r>
            <a:br>
              <a:rPr lang="ru-RU" altLang="ru-RU" sz="1200" dirty="0" smtClean="0"/>
            </a:br>
            <a:r>
              <a:rPr lang="ru-RU" altLang="ru-RU" sz="1200" dirty="0" smtClean="0"/>
              <a:t>комбинированная подготовительная к школе группа «РАДУГА»</a:t>
            </a:r>
            <a:br>
              <a:rPr lang="ru-RU" altLang="ru-RU" sz="1200" dirty="0" smtClean="0"/>
            </a:br>
            <a:r>
              <a:rPr lang="ru-RU" altLang="ru-RU" sz="1200" dirty="0"/>
              <a:t/>
            </a:r>
            <a:br>
              <a:rPr lang="ru-RU" altLang="ru-RU" sz="1200" dirty="0"/>
            </a:br>
            <a:r>
              <a:rPr lang="ru-RU" altLang="ru-RU" sz="1200" dirty="0" smtClean="0"/>
              <a:t/>
            </a:r>
            <a:br>
              <a:rPr lang="ru-RU" altLang="ru-RU" sz="1200" dirty="0" smtClean="0"/>
            </a:br>
            <a:r>
              <a:rPr lang="ru-RU" altLang="ru-RU" sz="1200" dirty="0"/>
              <a:t/>
            </a:r>
            <a:br>
              <a:rPr lang="ru-RU" altLang="ru-RU" sz="1200" dirty="0"/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Центр </a:t>
            </a: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>речевого 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развития</a:t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«В гостях у тетушки Совы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»</a:t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(часть 1)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игры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, методические 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пособия</a:t>
            </a: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sz="72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509120"/>
            <a:ext cx="2952328" cy="1752600"/>
          </a:xfrm>
        </p:spPr>
        <p:txBody>
          <a:bodyPr anchor="ctr"/>
          <a:lstStyle/>
          <a:p>
            <a:pPr algn="just" eaLnBrk="1">
              <a:lnSpc>
                <a:spcPct val="83000"/>
              </a:lnSpc>
            </a:pPr>
            <a:r>
              <a:rPr lang="ru-RU" altLang="ru-RU" sz="1400" smtClean="0"/>
              <a:t>Воспитатели:</a:t>
            </a:r>
          </a:p>
          <a:p>
            <a:pPr algn="just" eaLnBrk="1">
              <a:lnSpc>
                <a:spcPct val="83000"/>
              </a:lnSpc>
            </a:pPr>
            <a:r>
              <a:rPr lang="ru-RU" altLang="ru-RU" sz="1400" err="1" smtClean="0"/>
              <a:t>Бурина Светлана Валерьевна</a:t>
            </a:r>
          </a:p>
          <a:p>
            <a:pPr algn="just" eaLnBrk="1">
              <a:lnSpc>
                <a:spcPct val="83000"/>
              </a:lnSpc>
            </a:pPr>
            <a:r>
              <a:rPr lang="ru-RU" altLang="ru-RU" sz="1400" smtClean="0"/>
              <a:t>Ларионова Ольга Николаевна</a:t>
            </a:r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249470267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465" y="3464347"/>
            <a:ext cx="3312000" cy="248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34" y="842098"/>
            <a:ext cx="3600000" cy="27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19841">
            <a:off x="1341009" y="680131"/>
            <a:ext cx="2646000" cy="3528000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748416" y="404559"/>
            <a:ext cx="6480720" cy="330879"/>
          </a:xfrm>
        </p:spPr>
        <p:txBody>
          <a:bodyPr/>
          <a:lstStyle/>
          <a:p>
            <a:pPr marL="0" lvl="0" indent="0">
              <a:buNone/>
            </a:pPr>
            <a:r>
              <a:rPr lang="ru-RU" sz="1600" b="1" i="1" kern="0" cap="all" smtClean="0"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Игры на определение места звука в слове</a:t>
            </a:r>
            <a:endParaRPr lang="ru-RU" sz="1600" b="1" i="1" kern="0" cap="all"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</a:endParaRPr>
          </a:p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91336" y="5960643"/>
            <a:ext cx="3837798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                             Игра</a:t>
            </a: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«длинное-короткое слово»</a:t>
            </a:r>
            <a:endParaRPr lang="ru-RU" sz="1600" b="1" i="1" kern="0" cap="all">
              <a:solidFill>
                <a:srgbClr val="660066"/>
              </a:solidFill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63582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7" b="7276"/>
          <a:stretch>
            <a:fillRect/>
          </a:stretch>
        </p:blipFill>
        <p:spPr>
          <a:xfrm>
            <a:off x="2771800" y="4228727"/>
            <a:ext cx="3261642" cy="234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9920">
            <a:off x="1569366" y="1464152"/>
            <a:ext cx="2835000" cy="378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Гимнастика 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/>
            </a:r>
            <a:b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</a:b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для 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развития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артикуляционного  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аппарата</a:t>
            </a:r>
            <a:endParaRPr lang="ru-RU" sz="160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764704"/>
            <a:ext cx="7932364" cy="4525963"/>
          </a:xfrm>
        </p:spPr>
        <p:txBody>
          <a:bodyPr/>
          <a:lstStyle/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Важность занятий артикуляционной гимнастикой </a:t>
            </a:r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трудно </a:t>
            </a: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переоценить. </a:t>
            </a:r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Помимо того, что ребенок учится правильно и четко произносить звуки и слова, подобные занятия способствуют: усилению кровообращения; развитию гибкости органов речевого аппарата; </a:t>
            </a:r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укреплению мышц лица.</a:t>
            </a:r>
          </a:p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737" y="2022152"/>
            <a:ext cx="3552000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15639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Иллюстративный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материал, ИГРЫ </a:t>
            </a:r>
            <a:b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</a:b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для АВТОМАТИЗАЦИИ И ДИФФЕРЕНЦИАЦИИ ЗВУКОВ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67" y="1144570"/>
            <a:ext cx="3360000" cy="2520000"/>
          </a:xfrm>
        </p:spPr>
      </p:pic>
      <p:sp>
        <p:nvSpPr>
          <p:cNvPr id="5" name="Прямоугольник 4"/>
          <p:cNvSpPr/>
          <p:nvPr/>
        </p:nvSpPr>
        <p:spPr>
          <a:xfrm>
            <a:off x="1025167" y="854660"/>
            <a:ext cx="3358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«ЧЕТВЕРТЫЙ ЛИШНИЙ»</a:t>
            </a:r>
            <a:endParaRPr lang="ru-RU" sz="1400">
              <a:solidFill>
                <a:srgbClr val="660066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095" y="1195578"/>
            <a:ext cx="3407959" cy="255444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940152" y="861499"/>
            <a:ext cx="20162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</a:t>
            </a:r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«ФУТБОЛ»</a:t>
            </a:r>
            <a:endParaRPr lang="ru-RU" sz="1400">
              <a:solidFill>
                <a:srgbClr val="660066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06594" y="3603860"/>
            <a:ext cx="2565000" cy="3420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84170" y="3723582"/>
            <a:ext cx="24336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i="1" cap="all" err="1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ИГРы  С ФОНАРИКОМ</a:t>
            </a:r>
            <a:endParaRPr lang="ru-RU" sz="1400">
              <a:solidFill>
                <a:srgbClr val="660066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148360"/>
            <a:ext cx="3264000" cy="244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252357" y="3764628"/>
            <a:ext cx="24000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«СЛОЖИ ПАЗЛ»</a:t>
            </a:r>
            <a:endParaRPr lang="ru-RU" sz="1400"/>
          </a:p>
        </p:txBody>
      </p:sp>
    </p:spTree>
    <p:extLst>
      <p:ext uri="{BB962C8B-B14F-4D97-AF65-F5344CB8AC3E}">
        <p14:creationId xmlns:p14="http://schemas.microsoft.com/office/powerpoint/2010/main" val="219300163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73928" y="4168942"/>
            <a:ext cx="2079000" cy="2772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140968"/>
            <a:ext cx="2592000" cy="3456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124744"/>
            <a:ext cx="3744000" cy="280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864" y="364468"/>
            <a:ext cx="3600000" cy="270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77194" y="778717"/>
            <a:ext cx="20778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«УЛИТКА»</a:t>
            </a:r>
            <a:endParaRPr lang="ru-RU" sz="160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43864" y="432690"/>
            <a:ext cx="3557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Зашумленные картинки</a:t>
            </a:r>
            <a:endParaRPr lang="ru-RU" sz="160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96653" y="4116902"/>
            <a:ext cx="21259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ЧИСТОГОВОРКИ</a:t>
            </a:r>
            <a:endParaRPr lang="ru-RU" sz="16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3662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Дидактический материал, ИГРЫ</a:t>
            </a:r>
            <a:b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</a:b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для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составления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предложений</a:t>
            </a:r>
            <a:endParaRPr lang="ru-RU" sz="1600" i="1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53108" y="476319"/>
            <a:ext cx="2457000" cy="3276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77237" y="533733"/>
            <a:ext cx="2430000" cy="324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38592" y="3150016"/>
            <a:ext cx="2538000" cy="338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665377"/>
            <a:ext cx="3504000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71836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977" y="3514355"/>
            <a:ext cx="3888000" cy="291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73208" y="166356"/>
            <a:ext cx="2808000" cy="3744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943" y="274638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39780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Игры. сюжетные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 предметные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картинки </a:t>
            </a:r>
            <a:b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</a:b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для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составления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рассказов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116800">
            <a:off x="837399" y="1500228"/>
            <a:ext cx="3596952" cy="2700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25476">
            <a:off x="5300336" y="1040900"/>
            <a:ext cx="2646000" cy="352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658545">
            <a:off x="5535648" y="1181526"/>
            <a:ext cx="32954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ИГРА «НАЙДИ ОТЛИЧИЯ»</a:t>
            </a:r>
            <a:endParaRPr lang="ru-RU" sz="1600">
              <a:solidFill>
                <a:srgbClr val="6600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042040">
            <a:off x="658439" y="1006241"/>
            <a:ext cx="46474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Игра «ЧТО ПЕРЕПУТАЛ ХУДОЖНИК?»</a:t>
            </a:r>
            <a:endParaRPr lang="ru-RU" sz="1600">
              <a:solidFill>
                <a:srgbClr val="660066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656" y="4077072"/>
            <a:ext cx="3360000" cy="2520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692009" y="5044684"/>
            <a:ext cx="29402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«ЧТО СНАЧАЛА, </a:t>
            </a:r>
          </a:p>
          <a:p>
            <a:r>
              <a:rPr lang="ru-RU" sz="16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</a:t>
            </a:r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                  ЧТО ПОТОМ?» </a:t>
            </a:r>
            <a:endParaRPr lang="ru-RU" sz="160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36654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6389">
            <a:off x="4863859" y="606261"/>
            <a:ext cx="3168000" cy="2376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1096">
            <a:off x="1364441" y="917768"/>
            <a:ext cx="3168000" cy="23760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19942" y="3123291"/>
            <a:ext cx="2457000" cy="3276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05087" y="280054"/>
            <a:ext cx="23855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МНЕМОТАБЛИЦЫ </a:t>
            </a:r>
            <a:endParaRPr lang="ru-RU">
              <a:solidFill>
                <a:srgbClr val="66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5961457"/>
            <a:ext cx="27382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           </a:t>
            </a:r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ЛОГОКУБ </a:t>
            </a:r>
            <a:endParaRPr lang="ru-RU" sz="1600" b="1" i="1" cap="all">
              <a:solidFill>
                <a:srgbClr val="660066"/>
              </a:solidFill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  <a:ea typeface="+mj-ea"/>
              <a:cs typeface="+mj-cs"/>
            </a:endParaRPr>
          </a:p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«РАССКАЖИ СКАЗКУ»</a:t>
            </a:r>
            <a:endParaRPr lang="ru-RU">
              <a:solidFill>
                <a:srgbClr val="660066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311">
            <a:off x="4905873" y="3492300"/>
            <a:ext cx="3696000" cy="2772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 rot="673323">
            <a:off x="5606067" y="3222964"/>
            <a:ext cx="31918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«ПОЕЗД ИСТОРИЙ» </a:t>
            </a:r>
            <a:endParaRPr lang="ru-RU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92763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Игры на развитие грамматического строя речи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95643" y="825358"/>
            <a:ext cx="2214000" cy="295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247869"/>
            <a:ext cx="3024000" cy="2268000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136" y="4013233"/>
            <a:ext cx="3359999" cy="2520000"/>
          </a:xfrm>
        </p:spPr>
      </p:pic>
      <p:sp>
        <p:nvSpPr>
          <p:cNvPr id="9" name="Прямоугольник 8"/>
          <p:cNvSpPr/>
          <p:nvPr/>
        </p:nvSpPr>
        <p:spPr>
          <a:xfrm>
            <a:off x="2949136" y="585680"/>
            <a:ext cx="32063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                       ИГРА </a:t>
            </a:r>
          </a:p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«КАКОЙ? КАКАЯ? КАКОЕ»</a:t>
            </a: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04211" y="3595274"/>
            <a:ext cx="34612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«ОН. ОНА. ОНО. ОНИ» </a:t>
            </a:r>
            <a:endParaRPr lang="ru-RU" sz="1600" b="1" i="1" cap="all">
              <a:solidFill>
                <a:srgbClr val="660066"/>
              </a:solidFill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83870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79988"/>
            <a:ext cx="8115328" cy="1143000"/>
          </a:xfrm>
        </p:spPr>
        <p:txBody>
          <a:bodyPr/>
          <a:lstStyle/>
          <a:p>
            <a:r>
              <a:rPr lang="ru-RU" smtClean="0"/>
              <a:t>  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745251"/>
            <a:ext cx="3355542" cy="252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3441270"/>
            <a:ext cx="3342460" cy="306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2532678"/>
            <a:ext cx="4501885" cy="3960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47336" y="318688"/>
            <a:ext cx="34419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</a:t>
            </a:r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«СКАЖИ НАОБОРОТ» </a:t>
            </a: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184028">
            <a:off x="5542835" y="2538242"/>
            <a:ext cx="32159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Предлоги в картинках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38146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=""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id="{638725E3-A731-493C-BE83-DA9CD7E00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72" y="476672"/>
            <a:ext cx="8115328" cy="940966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При организации речевого уголка необходимо соблюдать следующие требования</a:t>
            </a:r>
            <a:r>
              <a:rPr lang="ru-RU" sz="2000" b="1">
                <a:ea typeface="+mn-ea"/>
                <a:cs typeface="+mn-cs"/>
              </a:rPr>
              <a:t/>
            </a:r>
            <a:br>
              <a:rPr lang="ru-RU" sz="2000" b="1">
                <a:ea typeface="+mn-ea"/>
                <a:cs typeface="+mn-cs"/>
              </a:rPr>
            </a:br>
            <a:endParaRPr lang="ru-RU" sz="2000" b="1"/>
          </a:p>
        </p:txBody>
      </p:sp>
      <p:sp>
        <p:nvSpPr>
          <p:cNvPr id="3" name="Объект 2">
            <a:extLst>
              <a:ext uri="{FF2B5EF4-FFF2-40B4-BE49-F238E27FC236}">
                <a16:creationId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=""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id="{64818354-C45B-421B-BC1B-82E35C39A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1880" y="1124744"/>
            <a:ext cx="5400600" cy="482453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Необходимым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атрибутом речевого уголка </a:t>
            </a: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является игровой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, дидактический, наглядный материал.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Дидактическое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оснащение должно соответствовать индивидуальным и возрастным особенностям.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Наполнение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речевого уголка должно отражать все направления работы по развитию речи: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          - развитие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словаря ребёнка;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          -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работа над грамматическим строем речи (обучение различным способам словообразования, формирование грамматически правильной речи);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           -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развитие связной речи (составление описательных и творческих рассказов, пересказы, описание картин и предметов, работа с загадками, пословицами и поговорками, стихами);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           -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подготовка к обучению и обучение грамоте (знакомство со звукобуквенным анализом и синтезом, деление слов на слоги, анализ предложения);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           -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развитие мелкой моторики;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           -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знакомство с художественной литературой.</a:t>
            </a:r>
          </a:p>
          <a:p>
            <a:endParaRPr lang="ru-RU" sz="1600"/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80" y="1268760"/>
            <a:ext cx="2511000" cy="33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07005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                                                                                                                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1076" y="1214987"/>
            <a:ext cx="3645724" cy="27373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69145" y="553750"/>
            <a:ext cx="71817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                       Дидактический материал на</a:t>
            </a:r>
          </a:p>
          <a:p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Согласование числительного с существительным 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36" y="1288328"/>
            <a:ext cx="3552000" cy="2664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968" y="3789040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58261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800" b="1" i="1" kern="0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n-ea"/>
                <a:cs typeface="+mn-cs"/>
              </a:rPr>
              <a:t>ПОДГОТОВКА К ОБУЧЕНИЮ ГРАМОТЕ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800" y="1041938"/>
            <a:ext cx="3537000" cy="471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43608" y="1700808"/>
            <a:ext cx="3936000" cy="2952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34953" y="703384"/>
            <a:ext cx="11496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РЕБУСЫ</a:t>
            </a:r>
            <a:endParaRPr lang="ru-RU" sz="1600" b="1" i="1" cap="all">
              <a:solidFill>
                <a:srgbClr val="660066"/>
              </a:solidFill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33347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14124" y="801061"/>
            <a:ext cx="3159000" cy="421200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224" y="846138"/>
            <a:ext cx="3504000" cy="26280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284984"/>
            <a:ext cx="4224000" cy="31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21441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/>
          <p:nvPr/>
        </p:nvGrpSpPr>
        <p:grpSpPr>
          <a:xfrm>
            <a:off x="1071538" y="2500306"/>
            <a:ext cx="6449704" cy="2984988"/>
            <a:chOff x="607288" y="-815361"/>
            <a:chExt cx="8873126" cy="430292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8845220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660066"/>
                </a:solidFill>
                <a:latin typeface="Comic Sans MS" pitchFamily="66" charset="0"/>
                <a:cs typeface="Arial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93984" y="2910795"/>
              <a:ext cx="8086430" cy="5767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660066"/>
                </a:solidFill>
                <a:latin typeface="Comic Sans MS" pitchFamily="66" charset="0"/>
                <a:cs typeface="Arial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475656" y="1412776"/>
            <a:ext cx="659347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СПАСИБО</a:t>
            </a:r>
          </a:p>
          <a:p>
            <a:r>
              <a:rPr lang="ru-RU" sz="72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     за</a:t>
            </a:r>
          </a:p>
          <a:p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внимание</a:t>
            </a:r>
            <a:endParaRPr lang="ru-RU" sz="720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=""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id="{4332FFE6-B667-432F-8C57-73E8991D7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90712"/>
            <a:ext cx="7935816" cy="868364"/>
          </a:xfrm>
        </p:spPr>
        <p:txBody>
          <a:bodyPr/>
          <a:lstStyle/>
          <a:p>
            <a:pPr lvl="0" algn="l"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Речевой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центр состоит из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трех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взаимосвязанных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уголков,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стимулирующих речевую активность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детей</a:t>
            </a:r>
            <a:r>
              <a:rPr lang="ru-RU" sz="2800"/>
              <a:t/>
            </a:r>
            <a:br>
              <a:rPr lang="ru-RU" sz="2800"/>
            </a:br>
            <a:r>
              <a:rPr lang="ru-RU" sz="2800" smtClean="0"/>
              <a:t>                                           </a:t>
            </a:r>
            <a:r>
              <a:rPr lang="ru-RU" sz="1600" b="1" i="1">
                <a:solidFill>
                  <a:srgbClr val="7030A0"/>
                </a:solidFill>
                <a:latin typeface="Georgia" panose="02040502050405020303" pitchFamily="18" charset="0"/>
                <a:ea typeface="+mn-ea"/>
                <a:cs typeface="+mn-cs"/>
              </a:rPr>
              <a:t/>
            </a:r>
            <a:br>
              <a:rPr lang="ru-RU" sz="1600" b="1" i="1">
                <a:solidFill>
                  <a:srgbClr val="7030A0"/>
                </a:solidFill>
                <a:latin typeface="Georgia" panose="02040502050405020303" pitchFamily="18" charset="0"/>
                <a:ea typeface="+mn-ea"/>
                <a:cs typeface="+mn-cs"/>
              </a:rPr>
            </a:br>
            <a:endParaRPr lang="ru-RU" sz="2800"/>
          </a:p>
        </p:txBody>
      </p:sp>
      <p:sp>
        <p:nvSpPr>
          <p:cNvPr id="3" name="Объект 2">
            <a:extLst>
              <a:ext uri="{FF2B5EF4-FFF2-40B4-BE49-F238E27FC236}">
                <a16:creationId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="" xmlns:a16="http://schemas.microsoft.com/office/drawing/2014/main" xmlns:p159="http://schemas.microsoft.com/office/powerpoint/2015/09/main" xmlns:p15="http://schemas.microsoft.com/office/powerpoint/2012/main" xmlns:a14="http://schemas.microsoft.com/office/drawing/2010/main" xmlns:p14="http://schemas.microsoft.com/office/powerpoint/2010/main" id="{6C77688B-19B6-4AB6-9A51-8662A025A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468" y="852728"/>
            <a:ext cx="3660556" cy="4525963"/>
          </a:xfrm>
        </p:spPr>
        <p:txBody>
          <a:bodyPr/>
          <a:lstStyle/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b="1" i="1" cap="all" smtClean="0"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Литературный уголок </a:t>
            </a:r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b="1" i="1" cap="all" smtClean="0"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(книжный уголок</a:t>
            </a:r>
            <a:r>
              <a:rPr lang="ru-RU" sz="1600" b="1" i="1">
                <a:latin typeface="Georgia" panose="02040502050405020303" pitchFamily="18" charset="0"/>
              </a:rPr>
              <a:t>)</a:t>
            </a:r>
            <a:endParaRPr lang="ru-RU" altLang="ru-RU" sz="1800" u="sng"/>
          </a:p>
        </p:txBody>
      </p:sp>
      <p:sp>
        <p:nvSpPr>
          <p:cNvPr id="4" name="Прямоугольник 3"/>
          <p:cNvSpPr/>
          <p:nvPr/>
        </p:nvSpPr>
        <p:spPr>
          <a:xfrm>
            <a:off x="6130542" y="4895905"/>
            <a:ext cx="26436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Театральный уголок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10195" y="841968"/>
            <a:ext cx="33105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Уголок речевого развития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59" y="1442120"/>
            <a:ext cx="3216000" cy="241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986" y="3753794"/>
            <a:ext cx="3456000" cy="259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516" y="1183430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9923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9045" y="692696"/>
            <a:ext cx="7729417" cy="3168352"/>
          </a:xfrm>
        </p:spPr>
        <p:txBody>
          <a:bodyPr/>
          <a:lstStyle/>
          <a:p>
            <a:endParaRPr lang="ru-RU" sz="1800"/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Неотъемлемым атрибутом речевого центра является игрушка – “одушевленный персонаж”, который помогает решать такие важные коррекционные задачи, как преодоление неуверенности, стеснительность, достижение эмоциональной устойчивости, саморегуляции, вызывать у детей речевой интерес, побуждать к речевой активности.</a:t>
            </a:r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endParaRPr lang="ru-RU" sz="1600" b="1" i="1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endParaRPr lang="ru-RU" sz="1600" b="1" i="1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endParaRPr lang="ru-RU" sz="1600" b="1" i="1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В </a:t>
            </a: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нашей группе это </a:t>
            </a:r>
            <a:r>
              <a:rPr lang="ru-RU" sz="1400" b="1" i="1" kern="0" cap="all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тетушка Сова</a:t>
            </a:r>
            <a:endParaRPr lang="ru-RU" sz="140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3138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b="1" i="1" u="none" strike="noStrike" kern="0" cap="all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Одушевленный  персонаж  речевого  центра</a:t>
            </a:r>
            <a:endParaRPr kumimoji="0" lang="ru-RU" b="0" i="0" u="none" strike="noStrike" kern="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308034"/>
            <a:ext cx="3105000" cy="414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743" y="3573016"/>
            <a:ext cx="2079000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2413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7798">
            <a:off x="4227915" y="4256912"/>
            <a:ext cx="2928000" cy="2196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23728" y="332656"/>
            <a:ext cx="55446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1" u="none" strike="noStrike" kern="0" cap="all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Дидактический материал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1" u="none" strike="noStrike" kern="0" cap="all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для развития мелкой моторикИ</a:t>
            </a:r>
            <a:endParaRPr kumimoji="0" lang="ru-RU" sz="1600" b="0" i="0" u="none" strike="noStrike" kern="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926742"/>
            <a:ext cx="46636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«Движения рук всегда были связаны с речью и способствовали ее развитию».</a:t>
            </a:r>
          </a:p>
          <a:p>
            <a:pPr algn="r"/>
            <a:r>
              <a:rPr lang="ru-RU" sz="1400" b="1" i="1" err="1" smtClean="0">
                <a:solidFill>
                  <a:srgbClr val="002060"/>
                </a:solidFill>
                <a:latin typeface="Georgia" panose="02040502050405020303" pitchFamily="18" charset="0"/>
              </a:rPr>
              <a:t>В.М.Бехтерев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76277">
            <a:off x="1601620" y="3917140"/>
            <a:ext cx="2928000" cy="2196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8188">
            <a:off x="831520" y="1289378"/>
            <a:ext cx="3216000" cy="2412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062540" y="3577341"/>
            <a:ext cx="14029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МОЗАИКИ</a:t>
            </a:r>
            <a:endParaRPr lang="ru-RU" sz="1600" b="1" i="1" kern="0" cap="all">
              <a:solidFill>
                <a:srgbClr val="660066"/>
              </a:solidFill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1394" y="2182900"/>
            <a:ext cx="3169865" cy="2376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21186560">
            <a:off x="1322868" y="957700"/>
            <a:ext cx="16017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шнуровки</a:t>
            </a:r>
            <a:endParaRPr lang="ru-RU" sz="160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77633" y="1818806"/>
            <a:ext cx="29658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Игры с прищепками</a:t>
            </a:r>
            <a:endParaRPr lang="ru-RU" sz="16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21930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966530">
            <a:off x="5229706" y="3060337"/>
            <a:ext cx="3389950" cy="3960000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75274" y="3564064"/>
            <a:ext cx="2646000" cy="352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24471">
            <a:off x="1653081" y="39384"/>
            <a:ext cx="2832876" cy="37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2681" y="893712"/>
            <a:ext cx="3504001" cy="262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629294" y="545274"/>
            <a:ext cx="29386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Массажные мячики</a:t>
            </a:r>
            <a:endParaRPr lang="ru-RU" sz="160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19720" y="3668007"/>
            <a:ext cx="33570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Шишки, желуди, орехи</a:t>
            </a:r>
            <a:endParaRPr lang="ru-RU" sz="16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20710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36436">
            <a:off x="1217267" y="887926"/>
            <a:ext cx="3360000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1096">
            <a:off x="4979875" y="1006979"/>
            <a:ext cx="3456000" cy="2592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364" r="2122"/>
          <a:stretch>
            <a:fillRect/>
          </a:stretch>
        </p:blipFill>
        <p:spPr>
          <a:xfrm rot="16200000">
            <a:off x="5907930" y="3654585"/>
            <a:ext cx="2653007" cy="3384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5486" y="4093749"/>
            <a:ext cx="3346994" cy="250567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592978" y="3743441"/>
            <a:ext cx="35301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Дорожки для пальчиков</a:t>
            </a:r>
            <a:endParaRPr lang="ru-RU" sz="160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819668">
            <a:off x="4746026" y="705538"/>
            <a:ext cx="44198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«ПЕРЕБЕРИ КРУПУ (ФАСОЛЬ)»</a:t>
            </a:r>
            <a:endParaRPr lang="ru-RU" sz="160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759994">
            <a:off x="666517" y="554437"/>
            <a:ext cx="37882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игра «ОПРЕДЕЛИ НА ОЩУПЬ»</a:t>
            </a:r>
            <a:endParaRPr lang="ru-RU" sz="160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67300" y="3646150"/>
            <a:ext cx="33666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i="1" kern="0" cap="all" err="1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Твистер для пальчиков</a:t>
            </a:r>
            <a:endParaRPr lang="ru-RU" sz="16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06467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7601">
            <a:off x="4696934" y="3289812"/>
            <a:ext cx="2727000" cy="363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846646">
            <a:off x="1587172" y="1521008"/>
            <a:ext cx="2970000" cy="396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115328" cy="1143000"/>
          </a:xfrm>
        </p:spPr>
        <p:txBody>
          <a:bodyPr/>
          <a:lstStyle/>
          <a:p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Дидактический материал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/>
            </a:r>
            <a:b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</a:b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для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развития </a:t>
            </a:r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речевого </a:t>
            </a:r>
            <a:r>
              <a:rPr lang="ru-RU" sz="1600" b="1" i="1" cap="all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дыхания и воздушной струи</a:t>
            </a:r>
            <a:endParaRPr lang="ru-RU" sz="160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80728"/>
            <a:ext cx="8115328" cy="4525963"/>
          </a:xfrm>
        </p:spPr>
        <p:txBody>
          <a:bodyPr/>
          <a:lstStyle/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Дыхание влияет на звукопроизношение, артикуляцию и развитие голоса. </a:t>
            </a:r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Правильное </a:t>
            </a: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дыхание поможет ребенку научиться говорить спокойно, плавно, не торопясь. </a:t>
            </a:r>
            <a:endParaRPr lang="ru-RU" b="1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347" y="1700808"/>
            <a:ext cx="2736000" cy="20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7228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9929">
            <a:off x="4811581" y="2550204"/>
            <a:ext cx="3840000" cy="28800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918922"/>
            <a:ext cx="7920880" cy="4525963"/>
          </a:xfrm>
        </p:spPr>
        <p:txBody>
          <a:bodyPr/>
          <a:lstStyle/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Для усвоения правильного звукопроизношения </a:t>
            </a: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важно умение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слышать звуки окружающей природы и звуки речи, уметь вычленять эти звуки из речевого потока. </a:t>
            </a: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Поэтому </a:t>
            </a:r>
            <a:r>
              <a:rPr lang="ru-RU" sz="1400" b="1" i="1">
                <a:solidFill>
                  <a:srgbClr val="002060"/>
                </a:solidFill>
                <a:latin typeface="Georgia" panose="02040502050405020303" pitchFamily="18" charset="0"/>
              </a:rPr>
              <a:t>работу по постановке звуков начинают с развития фонематического слуха и восприятия на материале неречевых звуков и только потом переходят к фонемам.</a:t>
            </a:r>
          </a:p>
          <a:p>
            <a:pPr marL="0" lvl="0" indent="0">
              <a:buNone/>
            </a:pPr>
            <a:r>
              <a:rPr lang="ru-RU" sz="1600" b="1" i="1" kern="0" cap="all"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</a:t>
            </a:r>
            <a:endParaRPr lang="ru-RU" sz="1200" b="1" i="1" kern="0" cap="all">
              <a:solidFill>
                <a:srgbClr val="0070C0"/>
              </a:solidFill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23184" y="332656"/>
            <a:ext cx="54360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1" u="none" strike="noStrike" kern="0" cap="all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Дидактический материал,</a:t>
            </a:r>
            <a:r>
              <a:rPr kumimoji="0" lang="ru-RU" sz="1600" b="1" i="1" u="none" strike="noStrike" kern="0" cap="all" spc="0" normalizeH="0" noProof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 ИГРЫ</a:t>
            </a:r>
            <a:endParaRPr kumimoji="0" lang="ru-RU" sz="1600" b="1" i="1" u="none" strike="noStrike" kern="0" cap="all" spc="0" normalizeH="0" baseline="0" noProof="0" smtClean="0">
              <a:ln>
                <a:noFill/>
              </a:ln>
              <a:solidFill>
                <a:srgbClr val="0070C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Georgia" panose="02040502050405020303" pitchFamily="18" charset="0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600" b="1" i="1" u="none" strike="noStrike" kern="0" cap="all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для развития фонематического слуха</a:t>
            </a:r>
            <a:endParaRPr kumimoji="0" lang="ru-RU" sz="1600" b="0" i="0" u="none" strike="noStrike" kern="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607609">
            <a:off x="5340462" y="1912184"/>
            <a:ext cx="3279594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600" b="1" i="1" kern="0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                       игра</a:t>
            </a:r>
            <a:endParaRPr lang="ru-RU" sz="1600" b="1" i="1" kern="0" cap="all">
              <a:solidFill>
                <a:srgbClr val="660066"/>
              </a:solidFill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1600" b="1" i="1" kern="0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«УГАДАЙ НА ЧЕМ ИГРАЮ»</a:t>
            </a:r>
            <a:endParaRPr lang="ru-RU" sz="1200" b="1" i="1" kern="0" cap="all">
              <a:solidFill>
                <a:srgbClr val="0070C0"/>
              </a:solidFill>
              <a:effectLst>
                <a:reflection blurRad="12700" stA="48000" endA="300" endPos="55000" dir="5400000" sy="-90000" algn="bl" rotWithShape="0"/>
              </a:effectLst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9168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ru-RU" sz="16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                    ИГРы      </a:t>
            </a:r>
            <a:r>
              <a:rPr lang="ru-RU" sz="16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lang="ru-RU" sz="16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</a:br>
            <a:r>
              <a:rPr lang="ru-RU" sz="16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на развитие умений</a:t>
            </a:r>
            <a:br>
              <a:rPr lang="ru-RU" sz="16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</a:br>
            <a:r>
              <a:rPr lang="ru-RU" sz="16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Делить слова на слоги</a:t>
            </a:r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682" y="2747829"/>
            <a:ext cx="3503484" cy="219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771" y="3792228"/>
            <a:ext cx="3590498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82868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3.1.31"/>
  <p:tag name="AS_OS" val="Unix 5.15.0.1021"/>
  <p:tag name="AS_RELEASE_DATE" val="2022.12.14"/>
  <p:tag name="AS_TITLE" val="Aspose.Slides for .NET Standard 2.0"/>
  <p:tag name="AS_VERSION" val="22.12"/>
</p:tagLst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Arial"/>
        <a:cs typeface="Arial"/>
      </a:majorFont>
      <a:minorFont>
        <a:latin typeface="Comic Sans MS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535</Words>
  <Application>Microsoft Office PowerPoint</Application>
  <PresentationFormat>Экран (4:3)</PresentationFormat>
  <Paragraphs>88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Comic Sans MS</vt:lpstr>
      <vt:lpstr>Georgia</vt:lpstr>
      <vt:lpstr>Wingdings</vt:lpstr>
      <vt:lpstr>1_Тема Office</vt:lpstr>
      <vt:lpstr>Муниципальное бюджетное дошкольное образовательное учреждение Элитовский детский сад комбинированная подготовительная к школе группа «РАДУГА»      Центр речевого развития «В гостях у тетушки Совы» (часть 1) игры, методические пособия   </vt:lpstr>
      <vt:lpstr>При организации речевого уголка необходимо соблюдать следующие требования </vt:lpstr>
      <vt:lpstr>Речевой центр состоит из трех взаимосвязанных уголков, стимулирующих речевую активность детей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Дидактический материал  для развития речевого дыхания и воздушной струи</vt:lpstr>
      <vt:lpstr>Презентация PowerPoint</vt:lpstr>
      <vt:lpstr>Презентация PowerPoint</vt:lpstr>
      <vt:lpstr>Гимнастика   для  развития артикуляционного   аппарата</vt:lpstr>
      <vt:lpstr>Иллюстративный материал, ИГРЫ  для АВТОМАТИЗАЦИИ И ДИФФЕРЕНЦИАЦИИ ЗВУКОВ</vt:lpstr>
      <vt:lpstr>Презентация PowerPoint</vt:lpstr>
      <vt:lpstr>Дидактический материал, ИГРЫ для составления предложений</vt:lpstr>
      <vt:lpstr>Презентация PowerPoint</vt:lpstr>
      <vt:lpstr>Игры. сюжетные и предметные картинки  для составления рассказов</vt:lpstr>
      <vt:lpstr>Презентация PowerPoint</vt:lpstr>
      <vt:lpstr>Игры на развитие грамматического строя речи</vt:lpstr>
      <vt:lpstr>  </vt:lpstr>
      <vt:lpstr>                                                                                                                                  </vt:lpstr>
      <vt:lpstr>ПОДГОТОВКА К ОБУЧЕНИЮ ГРАМОТЕ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Элитовский детский сад комбинированная подготовительная к школе группа «РАДУГА»      Центр речевого развития «В гостях у тетушки Совы» (игры, методические пособия)   </dc:title>
  <cp:lastModifiedBy>ПК</cp:lastModifiedBy>
  <cp:revision>3</cp:revision>
  <cp:lastPrinted>2023-01-26T13:37:58Z</cp:lastPrinted>
  <dcterms:created xsi:type="dcterms:W3CDTF">2023-01-26T13:37:58Z</dcterms:created>
  <dcterms:modified xsi:type="dcterms:W3CDTF">2023-01-26T13:53:26Z</dcterms:modified>
</cp:coreProperties>
</file>