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9" r:id="rId3"/>
    <p:sldId id="276" r:id="rId4"/>
    <p:sldId id="281" r:id="rId5"/>
    <p:sldId id="271" r:id="rId6"/>
    <p:sldId id="289" r:id="rId7"/>
    <p:sldId id="260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 varScale="1">
        <p:scale>
          <a:sx n="87" d="100"/>
          <a:sy n="87" d="100"/>
        </p:scale>
        <p:origin x="150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857364"/>
            <a:ext cx="6143668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0436" y="3613139"/>
            <a:ext cx="5059491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  <a:lvl2pPr>
              <a:defRPr>
                <a:solidFill>
                  <a:srgbClr val="660066"/>
                </a:solidFill>
                <a:latin typeface="Comic Sans MS" pitchFamily="66" charset="0"/>
              </a:defRPr>
            </a:lvl2pPr>
            <a:lvl3pPr>
              <a:defRPr>
                <a:solidFill>
                  <a:srgbClr val="660066"/>
                </a:solidFill>
                <a:latin typeface="Comic Sans MS" pitchFamily="66" charset="0"/>
              </a:defRPr>
            </a:lvl3pPr>
            <a:lvl4pPr>
              <a:defRPr>
                <a:solidFill>
                  <a:srgbClr val="660066"/>
                </a:solidFill>
                <a:latin typeface="Comic Sans MS" pitchFamily="66" charset="0"/>
              </a:defRPr>
            </a:lvl4pPr>
            <a:lvl5pPr>
              <a:defRPr>
                <a:solidFill>
                  <a:srgbClr val="660066"/>
                </a:solidFill>
                <a:latin typeface="Comic Sans MS" pitchFamily="66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0495" y="6356350"/>
            <a:ext cx="335930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11522" y="6356350"/>
            <a:ext cx="24752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26.01.2023</a:t>
            </a:fld>
            <a:endParaRPr lang="ru-RU">
              <a:cs typeface="Arial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0066"/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988840"/>
            <a:ext cx="7172300" cy="1470025"/>
          </a:xfrm>
        </p:spPr>
        <p:txBody>
          <a:bodyPr anchor="ctr"/>
          <a:lstStyle/>
          <a:p>
            <a:pPr lvl="0" defTabSz="449263" eaLnBrk="1">
              <a:lnSpc>
                <a:spcPct val="83000"/>
              </a:lnSpc>
              <a:buClr>
                <a:srgbClr val="000000"/>
              </a:buClr>
              <a:buSzTx/>
            </a:pPr>
            <a:r>
              <a:rPr lang="ru-RU" altLang="ru-RU" sz="1200" dirty="0" smtClean="0"/>
              <a:t>Муниципальное бюджетное дошкольное образовательное учреждение</a:t>
            </a:r>
            <a:br>
              <a:rPr lang="ru-RU" altLang="ru-RU" sz="1200" dirty="0" smtClean="0"/>
            </a:br>
            <a:r>
              <a:rPr lang="ru-RU" altLang="ru-RU" sz="1200" dirty="0" err="1" smtClean="0"/>
              <a:t>Элитовский</a:t>
            </a:r>
            <a:r>
              <a:rPr lang="ru-RU" altLang="ru-RU" sz="1200" dirty="0" smtClean="0"/>
              <a:t> детский сад</a:t>
            </a:r>
            <a:br>
              <a:rPr lang="ru-RU" altLang="ru-RU" sz="1200" dirty="0" smtClean="0"/>
            </a:br>
            <a:r>
              <a:rPr lang="ru-RU" altLang="ru-RU" sz="1200" dirty="0" smtClean="0"/>
              <a:t>комбинированная подготовительная к школе группа «РАДУГА»</a:t>
            </a:r>
            <a:br>
              <a:rPr lang="ru-RU" altLang="ru-RU" sz="1200" dirty="0" smtClean="0"/>
            </a:br>
            <a:r>
              <a:rPr lang="ru-RU" altLang="ru-RU" sz="1200" dirty="0"/>
              <a:t/>
            </a:r>
            <a:br>
              <a:rPr lang="ru-RU" altLang="ru-RU" sz="1200" dirty="0"/>
            </a:br>
            <a:r>
              <a:rPr lang="ru-RU" altLang="ru-RU" sz="1200" dirty="0" smtClean="0"/>
              <a:t/>
            </a:r>
            <a:br>
              <a:rPr lang="ru-RU" altLang="ru-RU" sz="1200" dirty="0" smtClean="0"/>
            </a:br>
            <a:r>
              <a:rPr lang="ru-RU" altLang="ru-RU" sz="1200" dirty="0"/>
              <a:t/>
            </a:r>
            <a:br>
              <a:rPr lang="ru-RU" altLang="ru-RU" sz="1200" dirty="0"/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Центр </a:t>
            </a: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>речевого 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развития</a:t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«В гостях у тетушки Совы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»</a:t>
            </a: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(часть 2)</a:t>
            </a:r>
            <a:br>
              <a:rPr lang="ru-RU" altLang="ru-RU" sz="3200" b="1" dirty="0" smtClean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 smtClean="0">
                <a:ea typeface="+mn-ea"/>
                <a:cs typeface="Calibri" panose="020F0502020204030204" pitchFamily="34" charset="0"/>
              </a:rPr>
              <a:t>литературный и театральный уголок</a:t>
            </a: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altLang="ru-RU" sz="3200" b="1" dirty="0">
                <a:ea typeface="+mn-ea"/>
                <a:cs typeface="Calibri" panose="020F0502020204030204" pitchFamily="34" charset="0"/>
              </a:rPr>
              <a:t/>
            </a:r>
            <a:br>
              <a:rPr lang="ru-RU" altLang="ru-RU" sz="3200" b="1" dirty="0">
                <a:ea typeface="+mn-ea"/>
                <a:cs typeface="Calibri" panose="020F0502020204030204" pitchFamily="34" charset="0"/>
              </a:rPr>
            </a:br>
            <a:r>
              <a:rPr lang="ru-RU" sz="72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4509120"/>
            <a:ext cx="2952328" cy="1752600"/>
          </a:xfrm>
        </p:spPr>
        <p:txBody>
          <a:bodyPr anchor="ctr"/>
          <a:lstStyle/>
          <a:p>
            <a:pPr algn="just" eaLnBrk="1">
              <a:lnSpc>
                <a:spcPct val="83000"/>
              </a:lnSpc>
            </a:pPr>
            <a:r>
              <a:rPr lang="ru-RU" altLang="ru-RU" sz="1400" smtClean="0"/>
              <a:t>Воспитатели:</a:t>
            </a:r>
          </a:p>
          <a:p>
            <a:pPr algn="just" eaLnBrk="1">
              <a:lnSpc>
                <a:spcPct val="83000"/>
              </a:lnSpc>
            </a:pPr>
            <a:r>
              <a:rPr lang="ru-RU" altLang="ru-RU" sz="1400" err="1" smtClean="0"/>
              <a:t>Бурина Светлана Валерьевна</a:t>
            </a:r>
          </a:p>
          <a:p>
            <a:pPr algn="just" eaLnBrk="1">
              <a:lnSpc>
                <a:spcPct val="83000"/>
              </a:lnSpc>
            </a:pPr>
            <a:r>
              <a:rPr lang="ru-RU" altLang="ru-RU" sz="1400" smtClean="0"/>
              <a:t>Ларионова Ольга Николаевна</a:t>
            </a:r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249470267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538786"/>
            <a:ext cx="7776864" cy="5112568"/>
          </a:xfrm>
        </p:spPr>
        <p:txBody>
          <a:bodyPr/>
          <a:lstStyle/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Книжный уголок — необходимый элемент развивающей предметной среды в </a:t>
            </a:r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группе. </a:t>
            </a:r>
            <a:r>
              <a:rPr lang="ru-RU" sz="1600" b="1" i="1">
                <a:solidFill>
                  <a:srgbClr val="002060"/>
                </a:solidFill>
                <a:latin typeface="Georgia" panose="02040502050405020303" pitchFamily="18" charset="0"/>
              </a:rPr>
              <a:t>Это форма распространения информации о книгах, их авторах и иллюстраторах, способствующая привыканию детей к образу книги, возбуждающая интерес к ней, желание рассмотреть и прочесть ее</a:t>
            </a:r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 marL="0" lvl="0" indent="0" eaLnBrk="1" fontAlgn="auto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В </a:t>
            </a:r>
            <a:r>
              <a:rPr lang="ru-RU" sz="1800" b="1" i="1">
                <a:solidFill>
                  <a:srgbClr val="002060"/>
                </a:solidFill>
                <a:latin typeface="Georgia" panose="02040502050405020303" pitchFamily="18" charset="0"/>
              </a:rPr>
              <a:t>книжном уголке помещаем:</a:t>
            </a:r>
          </a:p>
          <a:p>
            <a:pPr marL="200660" indent="0">
              <a:buNone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- книги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на различную тематику </a:t>
            </a: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(рассказы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о Родине, войне, приключениях, животных, о жизни природы, растениях, стихи, юмористические произведения и т.д.):</a:t>
            </a:r>
            <a:endParaRPr lang="ru-RU" sz="1800" b="1" i="1">
              <a:solidFill>
                <a:srgbClr val="002060"/>
              </a:solidFill>
              <a:latin typeface="Calibri" pitchFamily="34" charset="0"/>
            </a:endParaRPr>
          </a:p>
          <a:p>
            <a:pPr marL="200660" indent="0">
              <a:buNone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- 2-3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сказочных произведения;</a:t>
            </a:r>
            <a:endParaRPr lang="ru-RU" sz="1800" b="1" i="1">
              <a:solidFill>
                <a:srgbClr val="002060"/>
              </a:solidFill>
              <a:latin typeface="Calibri" pitchFamily="34" charset="0"/>
            </a:endParaRPr>
          </a:p>
          <a:p>
            <a:pPr marL="200660" indent="0">
              <a:buNone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- стихи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, рассказы, направленные на формирование гражданских черт личности ребёнка, знакомящие его с историей нашей родины, с её сегодняшней жизнью;</a:t>
            </a:r>
            <a:endParaRPr lang="ru-RU" sz="1800" b="1" i="1">
              <a:solidFill>
                <a:srgbClr val="002060"/>
              </a:solidFill>
              <a:latin typeface="Calibri" pitchFamily="34" charset="0"/>
            </a:endParaRPr>
          </a:p>
          <a:p>
            <a:pPr marL="200660" indent="0">
              <a:buNone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- издания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произведений, с которыми в данное время детей знакомят на занятиях;</a:t>
            </a:r>
            <a:endParaRPr lang="ru-RU" sz="1800" b="1" i="1">
              <a:solidFill>
                <a:srgbClr val="002060"/>
              </a:solidFill>
              <a:latin typeface="Calibri" pitchFamily="34" charset="0"/>
            </a:endParaRPr>
          </a:p>
          <a:p>
            <a:pPr marL="200660" indent="0">
              <a:buNone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- весёлые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книги С. Маршака, С. Михалкова, Н. Носова, В. </a:t>
            </a: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Драгунского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, Э.Успенского и многих </a:t>
            </a: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других;</a:t>
            </a:r>
          </a:p>
          <a:p>
            <a:pPr marL="486410" indent="-285750">
              <a:buFontTx/>
              <a:buChar char="-"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энциклопедии;</a:t>
            </a:r>
            <a:endParaRPr lang="ru-RU" sz="1800" b="1" i="1">
              <a:solidFill>
                <a:srgbClr val="002060"/>
              </a:solidFill>
              <a:latin typeface="Calibri" pitchFamily="34" charset="0"/>
            </a:endParaRPr>
          </a:p>
          <a:p>
            <a:pPr marL="200660" indent="0">
              <a:buNone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- тематические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альбомы для </a:t>
            </a: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рассматривания;</a:t>
            </a:r>
          </a:p>
          <a:p>
            <a:pPr marL="200660" indent="0">
              <a:buNone/>
            </a:pPr>
            <a:r>
              <a:rPr lang="ru-RU" sz="1800" b="1" i="1" smtClean="0">
                <a:solidFill>
                  <a:srgbClr val="002060"/>
                </a:solidFill>
                <a:latin typeface="Times New Roman" panose="02020603050405020304" pitchFamily="18" charset="0"/>
              </a:rPr>
              <a:t>- портреты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известных </a:t>
            </a:r>
            <a:r>
              <a:rPr lang="ru-RU" sz="1800" b="1" i="1" err="1" smtClean="0">
                <a:solidFill>
                  <a:srgbClr val="002060"/>
                </a:solidFill>
                <a:latin typeface="Times New Roman" panose="02020603050405020304" pitchFamily="18" charset="0"/>
              </a:rPr>
              <a:t>детсих </a:t>
            </a:r>
            <a:r>
              <a:rPr lang="ru-RU" sz="1800" b="1" i="1">
                <a:solidFill>
                  <a:srgbClr val="002060"/>
                </a:solidFill>
                <a:latin typeface="Times New Roman" panose="02020603050405020304" pitchFamily="18" charset="0"/>
              </a:rPr>
              <a:t>писателей, поэтов.</a:t>
            </a:r>
            <a:endParaRPr lang="ru-RU" sz="1800" b="1" i="1">
              <a:solidFill>
                <a:srgbClr val="002060"/>
              </a:solidFill>
              <a:latin typeface="Calibri" pitchFamily="34" charset="0"/>
            </a:endParaRPr>
          </a:p>
          <a:p>
            <a:pPr marL="0" indent="0">
              <a:buNone/>
            </a:pPr>
            <a:endParaRPr lang="ru-RU" sz="160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60648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b="1" i="1" u="none" strike="noStrike" kern="0" cap="all" spc="0" normalizeH="0" baseline="0" noProof="0" smtClean="0">
                <a:ln>
                  <a:noFill/>
                </a:ln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Литературный  центр (Книжный уголок)</a:t>
            </a:r>
            <a:endParaRPr kumimoji="0" lang="ru-RU" b="0" i="0" u="none" strike="noStrike" kern="0" cap="none" spc="0" normalizeH="0" baseline="0" noProof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2873482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3898" y="735253"/>
            <a:ext cx="3424464" cy="2188840"/>
          </a:xfrm>
        </p:spPr>
        <p:txBody>
          <a:bodyPr/>
          <a:lstStyle/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В библиотеке для ребят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На полке книги в ряд стоят.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Бери, читай и много знай,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Но книгу ты не обижай!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Она откроет мир большой,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Но если сделаешь больной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Ты эту книгу – навсегда</a:t>
            </a:r>
          </a:p>
          <a:p>
            <a:pPr marL="0" indent="0">
              <a:buNone/>
            </a:pPr>
            <a:r>
              <a:rPr lang="ru-RU" sz="1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Страницы замолчат тогда.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17677">
            <a:off x="1550951" y="3521592"/>
            <a:ext cx="3600000" cy="27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88124" y="505327"/>
            <a:ext cx="2403000" cy="320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11169" y="3240834"/>
            <a:ext cx="2565000" cy="3420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79395" y="3068960"/>
            <a:ext cx="3078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Стихи, рассказы, сказки</a:t>
            </a:r>
          </a:p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           Русских авторов </a:t>
            </a:r>
            <a:endParaRPr lang="ru-RU" sz="1400"/>
          </a:p>
        </p:txBody>
      </p:sp>
      <p:sp>
        <p:nvSpPr>
          <p:cNvPr id="8" name="Прямоугольник 7"/>
          <p:cNvSpPr/>
          <p:nvPr/>
        </p:nvSpPr>
        <p:spPr>
          <a:xfrm rot="20554418">
            <a:off x="815351" y="3514446"/>
            <a:ext cx="21707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Коллекции книг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87623" y="357612"/>
            <a:ext cx="3526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Русские народные сказки и </a:t>
            </a:r>
          </a:p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Сказки зарубежных авторов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15628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98108" y="213771"/>
            <a:ext cx="2727000" cy="3636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846468" y="634252"/>
            <a:ext cx="3375000" cy="45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113" y="3678233"/>
            <a:ext cx="3792000" cy="28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7" y="360493"/>
            <a:ext cx="36150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Книги для обучения чтению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18410" y="822158"/>
            <a:ext cx="42883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Книги, сделанные своими руками</a:t>
            </a: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5023772"/>
            <a:ext cx="30219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«Умные книги» </a:t>
            </a:r>
          </a:p>
          <a:p>
            <a:r>
              <a:rPr lang="ru-RU" sz="14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</a:t>
            </a:r>
            <a:r>
              <a:rPr lang="ru-RU" sz="14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                   - энциклопедии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965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304849"/>
            <a:ext cx="2742666" cy="1836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26" b="10505"/>
          <a:stretch>
            <a:fillRect/>
          </a:stretch>
        </p:blipFill>
        <p:spPr>
          <a:xfrm rot="16200000">
            <a:off x="3012054" y="1014914"/>
            <a:ext cx="2562216" cy="190086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a16="http://schemas.microsoft.com/office/drawing/2014/main" xmlns="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id="{51B5D44D-6E69-4A06-9E77-6F4CEFAD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312814"/>
            <a:ext cx="8115328" cy="796950"/>
          </a:xfrm>
        </p:spPr>
        <p:txBody>
          <a:bodyPr/>
          <a:lstStyle/>
          <a:p>
            <a:r>
              <a:rPr lang="ru-RU" sz="16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театральный уголок</a:t>
            </a:r>
            <a:endParaRPr lang="ru-RU" sz="2800"/>
          </a:p>
        </p:txBody>
      </p:sp>
      <p:sp>
        <p:nvSpPr>
          <p:cNvPr id="6" name="Прямоугольник 5"/>
          <p:cNvSpPr/>
          <p:nvPr/>
        </p:nvSpPr>
        <p:spPr>
          <a:xfrm>
            <a:off x="5250744" y="653032"/>
            <a:ext cx="37444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Любимый наш театр</a:t>
            </a:r>
          </a:p>
          <a:p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Со сценою малышкой.</a:t>
            </a:r>
          </a:p>
          <a:p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Он сказку открывает</a:t>
            </a:r>
          </a:p>
          <a:p>
            <a:r>
              <a:rPr lang="ru-RU" sz="16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И дружит с детской книжкой.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281211"/>
            <a:ext cx="2619000" cy="349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0542" y="1761822"/>
            <a:ext cx="2928000" cy="219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944" y="4077072"/>
            <a:ext cx="3168000" cy="237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9151" y="2231404"/>
            <a:ext cx="264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8269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75600" y="670638"/>
            <a:ext cx="3168000" cy="2376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" t="5774" r="5109"/>
          <a:stretch>
            <a:fillRect/>
          </a:stretch>
        </p:blipFill>
        <p:spPr>
          <a:xfrm>
            <a:off x="1907704" y="2924944"/>
            <a:ext cx="2592288" cy="35278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i="1" cap="all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</a:rPr>
              <a:t>КАРТОТЕКИ</a:t>
            </a:r>
            <a:endParaRPr lang="ru-RU" sz="180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" t="8000" r="1000" b="2751"/>
          <a:stretch>
            <a:fillRect/>
          </a:stretch>
        </p:blipFill>
        <p:spPr>
          <a:xfrm rot="5400000">
            <a:off x="3599060" y="519699"/>
            <a:ext cx="2533880" cy="331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1" t="8400" r="2001" b="-1449"/>
          <a:stretch>
            <a:fillRect/>
          </a:stretch>
        </p:blipFill>
        <p:spPr>
          <a:xfrm>
            <a:off x="4885221" y="3032776"/>
            <a:ext cx="2729018" cy="342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0" r="2399" b="1701"/>
          <a:stretch>
            <a:fillRect/>
          </a:stretch>
        </p:blipFill>
        <p:spPr>
          <a:xfrm>
            <a:off x="6639917" y="418639"/>
            <a:ext cx="2368758" cy="30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4208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/>
          <p:nvPr/>
        </p:nvGrpSpPr>
        <p:grpSpPr>
          <a:xfrm>
            <a:off x="1071538" y="2500306"/>
            <a:ext cx="6449704" cy="2984988"/>
            <a:chOff x="607288" y="-815361"/>
            <a:chExt cx="8873126" cy="430292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8845220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660066"/>
                </a:solidFill>
                <a:latin typeface="Comic Sans MS" pitchFamily="66" charset="0"/>
                <a:cs typeface="Arial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93984" y="2910795"/>
              <a:ext cx="8086430" cy="57676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>
                <a:solidFill>
                  <a:srgbClr val="660066"/>
                </a:solidFill>
                <a:latin typeface="Comic Sans MS" pitchFamily="66" charset="0"/>
                <a:cs typeface="Arial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475656" y="1412776"/>
            <a:ext cx="6593472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СПАСИБО</a:t>
            </a:r>
          </a:p>
          <a:p>
            <a:r>
              <a:rPr lang="ru-RU" sz="7200" b="1" i="1" cap="all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        за</a:t>
            </a:r>
          </a:p>
          <a:p>
            <a:r>
              <a:rPr lang="ru-RU" sz="7200" b="1" i="1" cap="all" smtClean="0">
                <a:solidFill>
                  <a:srgbClr val="660066"/>
                </a:solidFill>
                <a:effectLst>
                  <a:reflection blurRad="12700" stA="48000" endA="300" endPos="55000" dir="5400000" sy="-90000" algn="bl" rotWithShape="0"/>
                </a:effectLst>
                <a:latin typeface="Georgia" panose="02040502050405020303" pitchFamily="18" charset="0"/>
                <a:ea typeface="+mj-ea"/>
                <a:cs typeface="+mj-cs"/>
              </a:rPr>
              <a:t>внимание</a:t>
            </a:r>
            <a:endParaRPr lang="ru-RU" sz="720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3.1.31"/>
  <p:tag name="AS_OS" val="Unix 5.15.0.1021"/>
  <p:tag name="AS_RELEASE_DATE" val="2022.12.14"/>
  <p:tag name="AS_TITLE" val="Aspose.Slides for .NET Standard 2.0"/>
  <p:tag name="AS_VERSION" val="22.12"/>
</p:tagLst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Arial"/>
        <a:cs typeface="Arial"/>
      </a:majorFont>
      <a:minorFont>
        <a:latin typeface="Comic Sans MS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120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Georgia</vt:lpstr>
      <vt:lpstr>Times New Roman</vt:lpstr>
      <vt:lpstr>1_Тема Office</vt:lpstr>
      <vt:lpstr>Муниципальное бюджетное дошкольное образовательное учреждение Элитовский детский сад комбинированная подготовительная к школе группа «РАДУГА»      Центр речевого развития «В гостях у тетушки Совы» (часть 2) литературный и театральный уголок   </vt:lpstr>
      <vt:lpstr>Презентация PowerPoint</vt:lpstr>
      <vt:lpstr>Презентация PowerPoint</vt:lpstr>
      <vt:lpstr>Презентация PowerPoint</vt:lpstr>
      <vt:lpstr>театральный уголок</vt:lpstr>
      <vt:lpstr>КАРТОТЕКИ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Элитовский детский сад комбинированная подготовительная к школе группа «РАДУГА»      Центр речевого развития «В гостях у тетушки Совы» (часть 2) литературный и театральный уголок   </dc:title>
  <cp:lastModifiedBy>ПК</cp:lastModifiedBy>
  <cp:revision>2</cp:revision>
  <cp:lastPrinted>2023-01-26T13:37:58Z</cp:lastPrinted>
  <dcterms:created xsi:type="dcterms:W3CDTF">2023-01-26T13:37:58Z</dcterms:created>
  <dcterms:modified xsi:type="dcterms:W3CDTF">2023-01-26T13:57:24Z</dcterms:modified>
</cp:coreProperties>
</file>