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7" r:id="rId2"/>
    <p:sldId id="318" r:id="rId3"/>
    <p:sldId id="319" r:id="rId4"/>
    <p:sldId id="320" r:id="rId5"/>
    <p:sldId id="321" r:id="rId6"/>
    <p:sldId id="324" r:id="rId7"/>
    <p:sldId id="325" r:id="rId8"/>
    <p:sldId id="354" r:id="rId9"/>
    <p:sldId id="359" r:id="rId10"/>
    <p:sldId id="356" r:id="rId11"/>
    <p:sldId id="358" r:id="rId12"/>
    <p:sldId id="360" r:id="rId13"/>
    <p:sldId id="365" r:id="rId14"/>
    <p:sldId id="364" r:id="rId15"/>
    <p:sldId id="363" r:id="rId16"/>
    <p:sldId id="366" r:id="rId17"/>
    <p:sldId id="362" r:id="rId18"/>
    <p:sldId id="367" r:id="rId19"/>
    <p:sldId id="368" r:id="rId20"/>
    <p:sldId id="361" r:id="rId21"/>
    <p:sldId id="369" r:id="rId22"/>
    <p:sldId id="341" r:id="rId23"/>
    <p:sldId id="351" r:id="rId24"/>
    <p:sldId id="350" r:id="rId25"/>
    <p:sldId id="370" r:id="rId26"/>
    <p:sldId id="349" r:id="rId27"/>
    <p:sldId id="348" r:id="rId28"/>
    <p:sldId id="347" r:id="rId29"/>
    <p:sldId id="346" r:id="rId30"/>
    <p:sldId id="345" r:id="rId31"/>
    <p:sldId id="372" r:id="rId32"/>
    <p:sldId id="373" r:id="rId33"/>
    <p:sldId id="383" r:id="rId34"/>
    <p:sldId id="374" r:id="rId35"/>
    <p:sldId id="376" r:id="rId36"/>
    <p:sldId id="377" r:id="rId37"/>
    <p:sldId id="378" r:id="rId38"/>
    <p:sldId id="379" r:id="rId39"/>
    <p:sldId id="380" r:id="rId40"/>
    <p:sldId id="384" r:id="rId41"/>
    <p:sldId id="382" r:id="rId42"/>
    <p:sldId id="386" r:id="rId43"/>
    <p:sldId id="390" r:id="rId44"/>
    <p:sldId id="389" r:id="rId45"/>
    <p:sldId id="388" r:id="rId46"/>
    <p:sldId id="391" r:id="rId47"/>
    <p:sldId id="387" r:id="rId48"/>
    <p:sldId id="385" r:id="rId49"/>
    <p:sldId id="323" r:id="rId50"/>
    <p:sldId id="344" r:id="rId51"/>
  </p:sldIdLst>
  <p:sldSz cx="9144000" cy="6858000" type="screen4x3"/>
  <p:notesSz cx="6858000" cy="9144000"/>
  <p:custDataLst>
    <p:tags r:id="rId52"/>
  </p:custDataLst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99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23" autoAdjust="0"/>
  </p:normalViewPr>
  <p:slideViewPr>
    <p:cSldViewPr>
      <p:cViewPr>
        <p:scale>
          <a:sx n="55" d="100"/>
          <a:sy n="55" d="100"/>
        </p:scale>
        <p:origin x="-936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980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CEE13D-DA76-4CAE-9183-92020E2CC75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02364018"/>
      </p:ext>
    </p:extLst>
  </p:cSld>
  <p:clrMapOvr>
    <a:masterClrMapping/>
  </p:clrMapOvr>
  <p:transition spd="med"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24725D-2228-4FA3-88C2-C98A379C288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3122016"/>
      </p:ext>
    </p:extLst>
  </p:cSld>
  <p:clrMapOvr>
    <a:masterClrMapping/>
  </p:clrMapOvr>
  <p:transition spd="med">
    <p:strips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F91F1-3E5F-41EB-88B5-0D62F00B87C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94238113"/>
      </p:ext>
    </p:extLst>
  </p:cSld>
  <p:clrMapOvr>
    <a:masterClrMapping/>
  </p:clrMapOvr>
  <p:transition spd="med"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/>
                <a:cs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/>
                <a:cs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21ABAB77-504F-4797-BF98-A3EDC0F95A1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5" r:id="rId3"/>
  </p:sldLayoutIdLst>
  <p:transition spd="med">
    <p:strips dir="l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  <a:cs typeface="Arial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  <a:cs typeface="Arial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  <a:cs typeface="Arial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  <a:cs typeface="Arial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  <a:cs typeface="Arial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  <a:cs typeface="Arial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  <a:cs typeface="Arial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  <a:cs typeface="Arial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4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9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0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5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2.jpe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6.jpe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7.jpeg"/><Relationship Id="rId4" Type="http://schemas.openxmlformats.org/officeDocument/2006/relationships/image" Target="../media/image76.jpe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  <a:extLst/>
        </p:spPr>
        <p:txBody>
          <a:bodyPr/>
          <a:lstStyle/>
          <a:p>
            <a:pPr marL="342900" indent="-342900" eaLnBrk="1" fontAlgn="auto" hangingPunct="1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2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«Детский сад общеразвивающего вида №6» г. Слюдянки</a:t>
            </a:r>
            <a:r>
              <a:rPr lang="ru-RU" sz="2000">
                <a:solidFill>
                  <a:srgbClr val="002060"/>
                </a:solidFill>
              </a:rPr>
              <a:t> </a:t>
            </a:r>
            <a:br>
              <a:rPr lang="ru-RU" sz="2000">
                <a:solidFill>
                  <a:srgbClr val="002060"/>
                </a:solidFill>
              </a:rPr>
            </a:br>
            <a:r>
              <a:rPr lang="ru-RU" sz="2000" b="1" kern="1200" cap="all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1B07AD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/>
                <a:ea typeface="+mn-ea"/>
                <a:cs typeface="+mn-cs"/>
              </a:rPr>
              <a:t/>
            </a:r>
            <a:br>
              <a:rPr lang="ru-RU" sz="2000" b="1" kern="1200" cap="all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1B07AD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/>
                <a:ea typeface="+mn-ea"/>
                <a:cs typeface="+mn-cs"/>
              </a:rPr>
            </a:br>
            <a:endParaRPr lang="ru-RU" sz="200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extLst/>
        </p:spPr>
        <p:txBody>
          <a:bodyPr/>
          <a:lstStyle/>
          <a:p>
            <a:pPr marL="0" indent="0"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sz="6000" kern="10" smtClean="0">
                <a:ln w="9525">
                  <a:solidFill>
                    <a:srgbClr val="CC99FF"/>
                  </a:solidFill>
                  <a:rou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Голубая жемчужина Сибири</a:t>
            </a:r>
            <a:endParaRPr lang="ru-RU" sz="1500" b="1" kern="1200" cap="all" smtClean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solidFill>
                <a:srgbClr val="1B07AD"/>
              </a:solidFill>
              <a:effectLst>
                <a:reflection blurRad="12700" stA="28000" endPos="45000" dist="1000" dir="5400000" sy="-100000" algn="bl" rotWithShape="0"/>
              </a:effectLst>
              <a:latin typeface="Calibri"/>
            </a:endParaRPr>
          </a:p>
          <a:p>
            <a:pPr algn="r" eaLnBrk="1" fontAlgn="auto" hangingPunct="1">
              <a:spcAft>
                <a:spcPct val="0"/>
              </a:spcAft>
              <a:buFontTx/>
              <a:buNone/>
              <a:defRPr/>
            </a:pPr>
            <a:endParaRPr lang="ru-RU" sz="1500" b="1" kern="1200" cap="all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solidFill>
                <a:srgbClr val="1B07AD"/>
              </a:solidFill>
              <a:effectLst>
                <a:reflection blurRad="12700" stA="28000" endPos="45000" dist="1000" dir="5400000" sy="-100000" algn="bl" rotWithShape="0"/>
              </a:effectLst>
              <a:latin typeface="Calibri"/>
            </a:endParaRPr>
          </a:p>
          <a:p>
            <a:pPr algn="r" eaLnBrk="1" fontAlgn="auto" hangingPunct="1">
              <a:spcAft>
                <a:spcPct val="0"/>
              </a:spcAft>
              <a:buFontTx/>
              <a:buNone/>
              <a:defRPr/>
            </a:pPr>
            <a:endParaRPr lang="ru-RU" sz="1500" b="1" kern="1200" cap="all" smtClean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solidFill>
                <a:srgbClr val="1B07AD"/>
              </a:solidFill>
              <a:effectLst>
                <a:reflection blurRad="12700" stA="28000" endPos="45000" dist="1000" dir="5400000" sy="-100000" algn="bl" rotWithShape="0"/>
              </a:effectLst>
              <a:latin typeface="Calibri"/>
            </a:endParaRPr>
          </a:p>
          <a:p>
            <a:pPr algn="r" eaLnBrk="1" fontAlgn="auto" hangingPunct="1">
              <a:spcAft>
                <a:spcPct val="0"/>
              </a:spcAft>
              <a:buFontTx/>
              <a:buNone/>
              <a:defRPr/>
            </a:pPr>
            <a:endParaRPr lang="ru-RU" sz="1500" b="1" kern="1200" cap="all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solidFill>
                <a:srgbClr val="1B07AD"/>
              </a:solidFill>
              <a:effectLst>
                <a:reflection blurRad="12700" stA="28000" endPos="45000" dist="1000" dir="5400000" sy="-100000" algn="bl" rotWithShape="0"/>
              </a:effectLst>
              <a:latin typeface="Calibri"/>
            </a:endParaRPr>
          </a:p>
          <a:p>
            <a:pPr algn="r" eaLnBrk="1" fontAlgn="auto" hangingPunct="1">
              <a:spcAft>
                <a:spcPct val="0"/>
              </a:spcAft>
              <a:buFontTx/>
              <a:buNone/>
              <a:defRPr/>
            </a:pPr>
            <a:endParaRPr lang="ru-RU" sz="1500" b="1" kern="1200" cap="all" smtClean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solidFill>
                <a:srgbClr val="1B07AD"/>
              </a:solidFill>
              <a:effectLst>
                <a:reflection blurRad="12700" stA="28000" endPos="45000" dist="1000" dir="5400000" sy="-100000" algn="bl" rotWithShape="0"/>
              </a:effectLst>
              <a:latin typeface="Calibri"/>
            </a:endParaRPr>
          </a:p>
          <a:p>
            <a:pPr algn="r" eaLnBrk="1" fontAlgn="auto" hangingPunct="1">
              <a:spcAft>
                <a:spcPct val="0"/>
              </a:spcAft>
              <a:buFontTx/>
              <a:buNone/>
              <a:defRPr/>
            </a:pPr>
            <a:endParaRPr lang="ru-RU" sz="1500" b="1" kern="1200" cap="all" smtClean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solidFill>
                <a:srgbClr val="1B07AD"/>
              </a:solidFill>
              <a:effectLst>
                <a:reflection blurRad="12700" stA="28000" endPos="45000" dist="1000" dir="5400000" sy="-100000" algn="bl" rotWithShape="0"/>
              </a:effectLst>
              <a:latin typeface="Calibri"/>
            </a:endParaRPr>
          </a:p>
          <a:p>
            <a:pPr algn="r" eaLnBrk="1" fontAlgn="auto" hangingPunct="1">
              <a:spcAft>
                <a:spcPct val="0"/>
              </a:spcAft>
              <a:buFontTx/>
              <a:buNone/>
              <a:defRPr/>
            </a:pPr>
            <a:endParaRPr lang="ru-RU" sz="1500" b="1" kern="1200" cap="all" smtClean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solidFill>
                <a:srgbClr val="1B07AD"/>
              </a:solidFill>
              <a:effectLst>
                <a:reflection blurRad="12700" stA="28000" endPos="45000" dist="1000" dir="5400000" sy="-100000" algn="bl" rotWithShape="0"/>
              </a:effectLst>
              <a:latin typeface="Calibri"/>
            </a:endParaRPr>
          </a:p>
          <a:p>
            <a:pPr algn="r" eaLnBrk="1" fontAlgn="auto" hangingPunct="1">
              <a:spcAft>
                <a:spcPct val="0"/>
              </a:spcAft>
              <a:buFontTx/>
              <a:buNone/>
              <a:defRPr/>
            </a:pPr>
            <a:r>
              <a:rPr lang="ru-RU" sz="1500" b="1" kern="1200" cap="all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1B07AD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/>
              </a:rPr>
              <a:t>Подготовила воспитатель</a:t>
            </a:r>
          </a:p>
          <a:p>
            <a:pPr algn="r" eaLnBrk="1" fontAlgn="auto" hangingPunct="1">
              <a:spcAft>
                <a:spcPct val="0"/>
              </a:spcAft>
              <a:buFontTx/>
              <a:buNone/>
              <a:defRPr/>
            </a:pPr>
            <a:r>
              <a:rPr lang="ru-RU" sz="1500" b="1" kern="1200" cap="all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1B07AD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/>
              </a:rPr>
              <a:t>Нефедьева Анна Юрьевна</a:t>
            </a:r>
            <a:endParaRPr lang="ru-RU" sz="1500" b="1" kern="1200" cap="all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solidFill>
                <a:srgbClr val="1B07AD"/>
              </a:solidFill>
              <a:effectLst>
                <a:reflection blurRad="12700" stA="28000" endPos="45000" dist="1000" dir="5400000" sy="-100000" algn="bl" rotWithShape="0"/>
              </a:effectLst>
              <a:latin typeface="Calibri"/>
            </a:endParaRPr>
          </a:p>
          <a:p>
            <a:pPr>
              <a:defRPr/>
            </a:pPr>
            <a:endParaRPr lang="ru-RU"/>
          </a:p>
        </p:txBody>
      </p:sp>
      <p:pic>
        <p:nvPicPr>
          <p:cNvPr id="2052" name="Picture 6" descr="7h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843588" y="3500438"/>
            <a:ext cx="11049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7" descr="7h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667625" y="4005263"/>
            <a:ext cx="11049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7" descr="7h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408863" y="2786063"/>
            <a:ext cx="11049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 descr="7h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41325" y="1052513"/>
            <a:ext cx="11049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7" descr="7h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84213" y="2625725"/>
            <a:ext cx="11049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trips dir="l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107950" y="188913"/>
            <a:ext cx="87852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Рисование «Рассвет на Байкале»</a:t>
            </a:r>
            <a:endParaRPr lang="ru-RU" altLang="ru-RU" sz="2000">
              <a:latin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3076" name="Picture 4" descr="C:\Users\Sad\Desktop\фото проект\IMG-8ba0d4ef2c791b2d9fd769c2e47f80cf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536" y="764704"/>
            <a:ext cx="4482005" cy="3361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Sad\Desktop\фото проект\IMG-fe34612efc8a53ae6d72f18dc81f97ce-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" r="38" b="55"/>
          <a:stretch>
            <a:fillRect/>
          </a:stretch>
        </p:blipFill>
        <p:spPr bwMode="auto">
          <a:xfrm>
            <a:off x="3745926" y="3533382"/>
            <a:ext cx="5147249" cy="3122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4449959"/>
      </p:ext>
    </p:extLst>
  </p:cSld>
  <p:clrMapOvr>
    <a:masterClrMapping/>
  </p:clrMapOvr>
  <p:transition spd="med">
    <p:strips dir="l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107950" y="188913"/>
            <a:ext cx="87852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Рассматривание иллюстраций и открыток озера Байкал</a:t>
            </a:r>
            <a:endParaRPr lang="ru-RU" altLang="ru-RU" sz="2000">
              <a:latin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5123" name="Picture 3" descr="C:\Users\Sad\Desktop\фото проект\IMG-022b7ecedb1021bb7025a8453e2fc353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" t="96" r="82"/>
          <a:stretch>
            <a:fillRect/>
          </a:stretch>
        </p:blipFill>
        <p:spPr bwMode="auto">
          <a:xfrm>
            <a:off x="5004048" y="4005064"/>
            <a:ext cx="3502324" cy="2517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Sad\Desktop\фото проект\IMG-c976f2af32562d7ec8c06f8cf080664f-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04048" y="980727"/>
            <a:ext cx="3502324" cy="2626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Sad\Desktop\фото проект\IMG-f50de203b5abd62a9264941ab3ee2f8e-V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"/>
          <a:stretch>
            <a:fillRect/>
          </a:stretch>
        </p:blipFill>
        <p:spPr bwMode="auto">
          <a:xfrm>
            <a:off x="909816" y="1345113"/>
            <a:ext cx="3584840" cy="5177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711180"/>
      </p:ext>
    </p:extLst>
  </p:cSld>
  <p:clrMapOvr>
    <a:masterClrMapping/>
  </p:clrMapOvr>
  <p:transition spd="med">
    <p:strips dir="l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107950" y="188913"/>
            <a:ext cx="87852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Познавательное занятие «Наш Байкал»</a:t>
            </a:r>
            <a:endParaRPr lang="ru-RU" altLang="ru-RU" sz="2000">
              <a:latin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6146" name="Picture 2" descr="C:\Users\Sad\Desktop\фото проект\IMG-9cf9e8d6ee818572a950f0d1cb726d1a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89519" y="764704"/>
            <a:ext cx="7222085" cy="5416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7658134"/>
      </p:ext>
    </p:extLst>
  </p:cSld>
  <p:clrMapOvr>
    <a:masterClrMapping/>
  </p:clrMapOvr>
  <p:transition spd="med">
    <p:strips dir="l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107950" y="188913"/>
            <a:ext cx="87852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Экскурсия на берег Байкала.</a:t>
            </a:r>
            <a:endParaRPr lang="ru-RU" altLang="ru-RU" sz="2000">
              <a:latin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7170" name="Picture 2" descr="C:\Users\Sad\Desktop\фото проект\IMG-64cf1aca3926699e70634ffb62a8a021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1600" y="836712"/>
            <a:ext cx="7344816" cy="5508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1827881"/>
      </p:ext>
    </p:extLst>
  </p:cSld>
  <p:clrMapOvr>
    <a:masterClrMapping/>
  </p:clrMapOvr>
  <p:transition spd="med">
    <p:strips dir="l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Sad\Desktop\фото проект\IMG-d630157fb41e40db997c644896e6a7d0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0640" y="796133"/>
            <a:ext cx="3671962" cy="4895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107950" y="188913"/>
            <a:ext cx="87852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Рассматривание камней, растений и др.</a:t>
            </a:r>
            <a:endParaRPr lang="ru-RU" altLang="ru-RU" sz="2000">
              <a:latin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8195" name="Picture 3" descr="C:\Users\Sad\Desktop\фото проект\IMG-94b3633482a89c0f798928cb4a496d06-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28692" y="796133"/>
            <a:ext cx="2519010" cy="335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Sad\Desktop\фото проект\IMG-399f77047afd8aecd646dbdb8e0f7562-V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76750" y="4293096"/>
            <a:ext cx="3267658" cy="2450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Sad\Desktop\фото проект\IMG-91398d70241b5f857230cefffe72e0ac-V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20882" y="796133"/>
            <a:ext cx="2517271" cy="3356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0549872"/>
      </p:ext>
    </p:extLst>
  </p:cSld>
  <p:clrMapOvr>
    <a:masterClrMapping/>
  </p:clrMapOvr>
  <p:transition spd="med">
    <p:strips dir="l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107950" y="188913"/>
            <a:ext cx="87852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Рассматривание иллюстраций и открыток озера Байкал</a:t>
            </a:r>
            <a:endParaRPr lang="ru-RU" altLang="ru-RU" sz="2000">
              <a:latin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9218" name="Picture 2" descr="C:\Users\Sad\Desktop\фото проект\IMG-dac58edd8c57667f38c97d95ba39cc9b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45516" y="908720"/>
            <a:ext cx="4547659" cy="3410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Sad\Desktop\фото проект\IMG-01f8bd44b6d9ef6c48bb78e2ffff05d6-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536" y="3140968"/>
            <a:ext cx="4511147" cy="3383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3922332"/>
      </p:ext>
    </p:extLst>
  </p:cSld>
  <p:clrMapOvr>
    <a:masterClrMapping/>
  </p:clrMapOvr>
  <p:transition spd="med">
    <p:strips dir="l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1"/>
          <p:cNvSpPr>
            <a:spLocks noChangeArrowheads="1"/>
          </p:cNvSpPr>
          <p:nvPr/>
        </p:nvSpPr>
        <p:spPr bwMode="auto">
          <a:xfrm>
            <a:off x="107950" y="188913"/>
            <a:ext cx="8785225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Times New Roman" pitchFamily="18" charset="0"/>
                <a:cs typeface="Times New Roman" pitchFamily="18" charset="0"/>
              </a:rPr>
              <a:t>2 блок </a:t>
            </a:r>
            <a:r>
              <a:rPr lang="ru-RU" altLang="ru-RU" sz="1800" b="1" smtClean="0">
                <a:latin typeface="Times New Roman" pitchFamily="18" charset="0"/>
                <a:cs typeface="Times New Roman" pitchFamily="18" charset="0"/>
              </a:rPr>
              <a:t>«Растения Прибайкалья»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 smtClean="0">
                <a:latin typeface="Times New Roman" pitchFamily="18" charset="0"/>
                <a:cs typeface="Times New Roman" pitchFamily="18" charset="0"/>
              </a:rPr>
              <a:t>ПРОСМОТР ПРЕЗЕНТАЦИИ «РАСТЕНИЯ ПРИБАЙКАЛЬЯ»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ru-RU" altLang="ru-RU" sz="1800">
                <a:latin typeface="Times New Roman" pitchFamily="18" charset="0"/>
                <a:cs typeface="Times New Roman" pitchFamily="18" charset="0"/>
              </a:rPr>
              <a:t>Сформированы представления о </a:t>
            </a:r>
            <a:r>
              <a:rPr lang="ru-RU" altLang="ru-RU" sz="1800" smtClean="0">
                <a:latin typeface="Times New Roman" pitchFamily="18" charset="0"/>
                <a:cs typeface="Times New Roman" pitchFamily="18" charset="0"/>
              </a:rPr>
              <a:t>растительном </a:t>
            </a:r>
            <a:r>
              <a:rPr lang="ru-RU" altLang="ru-RU" sz="1800">
                <a:latin typeface="Times New Roman" pitchFamily="18" charset="0"/>
                <a:cs typeface="Times New Roman" pitchFamily="18" charset="0"/>
              </a:rPr>
              <a:t>мире </a:t>
            </a:r>
            <a:r>
              <a:rPr lang="ru-RU" altLang="ru-RU" sz="1800" smtClean="0">
                <a:latin typeface="Times New Roman" pitchFamily="18" charset="0"/>
                <a:cs typeface="Times New Roman" pitchFamily="18" charset="0"/>
              </a:rPr>
              <a:t>Прибайкалья. </a:t>
            </a:r>
            <a:r>
              <a:rPr lang="ru-RU" altLang="ru-RU" sz="1800">
                <a:latin typeface="Times New Roman" pitchFamily="18" charset="0"/>
                <a:cs typeface="Times New Roman" pitchFamily="18" charset="0"/>
              </a:rPr>
              <a:t>Закрепили и углубили представления об охране </a:t>
            </a:r>
            <a:r>
              <a:rPr lang="ru-RU" altLang="ru-RU" sz="1800" smtClean="0">
                <a:latin typeface="Times New Roman" pitchFamily="18" charset="0"/>
                <a:cs typeface="Times New Roman" pitchFamily="18" charset="0"/>
              </a:rPr>
              <a:t>растений.</a:t>
            </a:r>
            <a:endParaRPr lang="ru-RU" altLang="ru-RU" sz="140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 descr="C:\Users\Sad\Desktop\фото проект\IMG-88534435007642c83ae8907974c69c98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75656" y="1484784"/>
            <a:ext cx="6312143" cy="4734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2225052"/>
      </p:ext>
    </p:extLst>
  </p:cSld>
  <p:clrMapOvr>
    <a:masterClrMapping/>
  </p:clrMapOvr>
  <p:transition spd="med">
    <p:strips dir="l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107950" y="188913"/>
            <a:ext cx="87852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Рассматривание иллюстраций «Растения Прибайкалья»</a:t>
            </a:r>
            <a:endParaRPr lang="ru-RU" altLang="ru-RU" sz="2000">
              <a:latin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14338" name="Picture 2" descr="C:\Users\Sad\Desktop\фотографии\группа2020\ст.гр\аппликация Осенние узоры\IMG-ee0b31bd64e8568bae52fda885c7f2ef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" r="1"/>
          <a:stretch>
            <a:fillRect/>
          </a:stretch>
        </p:blipFill>
        <p:spPr bwMode="auto">
          <a:xfrm>
            <a:off x="539552" y="942222"/>
            <a:ext cx="3411347" cy="2611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C:\Users\Sad\Desktop\фотографии\группа2020\ст.гр\аппликация Осенние узоры\IMG-f41b2026005cbd7cb8d1fe3511ea2407-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" t="69" r="100" b="77"/>
          <a:stretch>
            <a:fillRect/>
          </a:stretch>
        </p:blipFill>
        <p:spPr bwMode="auto">
          <a:xfrm>
            <a:off x="6012160" y="589023"/>
            <a:ext cx="2708695" cy="4106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C:\Users\Sad\Desktop\фото проект\IMG-bafa47c0b500ee586c50c302f1a4c829-V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" t="25" r="70" b="37"/>
          <a:stretch>
            <a:fillRect/>
          </a:stretch>
        </p:blipFill>
        <p:spPr bwMode="auto">
          <a:xfrm>
            <a:off x="2211447" y="3837125"/>
            <a:ext cx="3478903" cy="2797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2537052"/>
      </p:ext>
    </p:extLst>
  </p:cSld>
  <p:clrMapOvr>
    <a:masterClrMapping/>
  </p:clrMapOvr>
  <p:transition spd="med">
    <p:strips dir="l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107950" y="188913"/>
            <a:ext cx="87852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Рассматривание гербария</a:t>
            </a:r>
            <a:endParaRPr lang="ru-RU" altLang="ru-RU" sz="2000">
              <a:latin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1026" name="Picture 2" descr="C:\Users\Sad\Desktop\фото проект\IMG-2b04126ed93f1f141a18879a698c6ea8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"/>
          <a:stretch>
            <a:fillRect/>
          </a:stretch>
        </p:blipFill>
        <p:spPr bwMode="auto">
          <a:xfrm>
            <a:off x="1794769" y="534686"/>
            <a:ext cx="5411585" cy="593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4297573"/>
      </p:ext>
    </p:extLst>
  </p:cSld>
  <p:clrMapOvr>
    <a:masterClrMapping/>
  </p:clrMapOvr>
  <p:transition spd="med">
    <p:strips dir="l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107952" y="188912"/>
            <a:ext cx="393497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Рассматривание шишек</a:t>
            </a:r>
            <a:endParaRPr lang="ru-RU" altLang="ru-RU" sz="2000"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4211960" y="2780928"/>
            <a:ext cx="475208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err="1" smtClean="0">
                <a:latin typeface="Times New Roman" pitchFamily="18" charset="0"/>
                <a:cs typeface="Times New Roman" pitchFamily="18" charset="0"/>
              </a:rPr>
              <a:t>Дид. игра «С какого дерева шишка?»</a:t>
            </a:r>
            <a:endParaRPr lang="ru-RU" altLang="ru-RU" sz="2000">
              <a:latin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2050" name="Picture 2" descr="C:\Users\Sad\Desktop\фото проект\IMG-3adb7eb1691bd4f5e061f80f3aaed314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44419" y="3284984"/>
            <a:ext cx="4487162" cy="3365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Sad\Desktop\фото проект\IMG-4586f884424b15c119a1de4523cad8f8-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3528" y="630046"/>
            <a:ext cx="3719396" cy="4959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8531494"/>
      </p:ext>
    </p:extLst>
  </p:cSld>
  <p:clrMapOvr>
    <a:masterClrMapping/>
  </p:clrMapOvr>
  <p:transition spd="med">
    <p:strips dir="l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>
                <a:solidFill>
                  <a:schemeClr val="tx1"/>
                </a:solidFill>
              </a:rPr>
              <a:t>Актуальность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7315" indent="0" algn="just">
              <a:spcAft>
                <a:spcPct val="0"/>
              </a:spcAft>
              <a:buFontTx/>
              <a:buNone/>
              <a:defRPr/>
            </a:pPr>
            <a:r>
              <a:rPr lang="ru-RU" sz="2800" smtClean="0">
                <a:latin typeface="Times New Roman"/>
              </a:rPr>
              <a:t>Озеро Байкал является одним из чудес света России и мира. И знакомство с животным миром Прибайкалья дает возможность сформировать представления дошкольников об обитателях, особенностях строения и приспособления к условиям жизни расширяя кругозор детей. Задача человечества сохранить чистоту воды, сберечь окружающую природу Байкала, разумно пользоваться ее недрами. С малых лет надо научить ребенка познавать природу, любить и беречь ее.</a:t>
            </a:r>
            <a:endParaRPr lang="ru-RU" sz="2800" smtClean="0"/>
          </a:p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strips dir="l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107950" y="188913"/>
            <a:ext cx="87852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Дидактическая игра «Как зовут тебя, деревце?»</a:t>
            </a:r>
            <a:endParaRPr lang="ru-RU" altLang="ru-RU" sz="2000">
              <a:latin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3" name="Picture 2" descr="C:\Users\Sad\Desktop\осень урожайная\IMG-9e0c20b641ffe6dc98689966b5704f05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6650" y="764704"/>
            <a:ext cx="7567824" cy="5675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0455237"/>
      </p:ext>
    </p:extLst>
  </p:cSld>
  <p:clrMapOvr>
    <a:masterClrMapping/>
  </p:clrMapOvr>
  <p:transition spd="med">
    <p:strips dir="l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107950" y="188913"/>
            <a:ext cx="87852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Чтение книг о растениях нашей тайги</a:t>
            </a:r>
            <a:endParaRPr lang="ru-RU" altLang="ru-RU" sz="2000">
              <a:latin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11266" name="Picture 2" descr="C:\Users\Sad\Desktop\фото проект\IMG-4b6766278139c0fbc06bed6fb1e5dbe2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"/>
          <a:stretch>
            <a:fillRect/>
          </a:stretch>
        </p:blipFill>
        <p:spPr bwMode="auto">
          <a:xfrm>
            <a:off x="1989918" y="908720"/>
            <a:ext cx="5021288" cy="5595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4585499"/>
      </p:ext>
    </p:extLst>
  </p:cSld>
  <p:clrMapOvr>
    <a:masterClrMapping/>
  </p:clrMapOvr>
  <p:transition spd="med">
    <p:strips dir="ld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1"/>
          <p:cNvSpPr>
            <a:spLocks noChangeArrowheads="1"/>
          </p:cNvSpPr>
          <p:nvPr/>
        </p:nvSpPr>
        <p:spPr bwMode="auto">
          <a:xfrm>
            <a:off x="179388" y="188913"/>
            <a:ext cx="8713787" cy="1366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Times New Roman" pitchFamily="18" charset="0"/>
                <a:cs typeface="Times New Roman" pitchFamily="18" charset="0"/>
              </a:rPr>
              <a:t>3 блок </a:t>
            </a:r>
            <a:r>
              <a:rPr lang="ru-RU" altLang="ru-RU" sz="1800" b="1" smtClean="0">
                <a:latin typeface="Times New Roman" pitchFamily="18" charset="0"/>
                <a:cs typeface="Times New Roman" pitchFamily="18" charset="0"/>
              </a:rPr>
              <a:t>«Животный </a:t>
            </a:r>
            <a:r>
              <a:rPr lang="ru-RU" altLang="ru-RU" sz="1800" b="1">
                <a:latin typeface="Times New Roman" pitchFamily="18" charset="0"/>
                <a:cs typeface="Times New Roman" pitchFamily="18" charset="0"/>
              </a:rPr>
              <a:t>мир Байкала»</a:t>
            </a:r>
            <a:endParaRPr lang="ru-RU" altLang="ru-RU" sz="1400">
              <a:latin typeface="Calibri" panose="020F0502020204030204" pitchFamily="34" charset="0"/>
              <a:cs typeface="Times New Roman" pitchFamily="18" charset="0"/>
            </a:endParaRPr>
          </a:p>
          <a:p>
            <a:pPr algn="just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800">
                <a:latin typeface="Times New Roman" pitchFamily="18" charset="0"/>
                <a:cs typeface="Times New Roman" pitchFamily="18" charset="0"/>
              </a:rPr>
              <a:t>Сформированы представления </a:t>
            </a:r>
            <a:r>
              <a:rPr lang="ru-RU" altLang="ru-RU" sz="1800" smtClean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altLang="ru-RU" sz="1800">
                <a:latin typeface="Times New Roman" pitchFamily="18" charset="0"/>
                <a:cs typeface="Times New Roman" pitchFamily="18" charset="0"/>
              </a:rPr>
              <a:t>животном мире озера Байкал. Закрепили и углубили представления об охране животного мира</a:t>
            </a:r>
            <a:r>
              <a:rPr lang="ru-RU" altLang="ru-RU" sz="180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800" b="1" smtClean="0">
                <a:latin typeface="Times New Roman" pitchFamily="18" charset="0"/>
                <a:cs typeface="Times New Roman" pitchFamily="18" charset="0"/>
              </a:rPr>
              <a:t>ПРОСМОТР ПРЕЗЕНТАЦИИ «ЖИВОТНЫЕ ПРИБАЙКАЛЬЯ»</a:t>
            </a:r>
            <a:endParaRPr lang="ru-RU" altLang="ru-RU" sz="1400" b="1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290" name="Picture 2" descr="C:\Users\Sad\Desktop\фото проект\IMG-a1f2f48b685c99e88a5070b19a766bb8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26402" y="1555441"/>
            <a:ext cx="6819757" cy="5114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strips dir="ld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107950" y="188913"/>
            <a:ext cx="87852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Дидактические игры</a:t>
            </a:r>
            <a:endParaRPr lang="ru-RU" altLang="ru-RU" sz="2000"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85997" y="589023"/>
            <a:ext cx="43926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«В лесу»</a:t>
            </a:r>
            <a:endParaRPr lang="ru-RU" altLang="ru-RU" sz="2000"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4330315" y="2747072"/>
            <a:ext cx="43926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Паззлы</a:t>
            </a:r>
            <a:endParaRPr lang="ru-RU" altLang="ru-RU" sz="2000">
              <a:latin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5122" name="Picture 2" descr="C:\Users\Sad\Desktop\фото проект\IMG-0aee9ae91e186506cb06710684bcef60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1206" y="1063883"/>
            <a:ext cx="3917553" cy="2938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Sad\Desktop\фото проект\IMG-c80196ec47bba1ef4e57746089b1746f-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00562" y="3356992"/>
            <a:ext cx="3934577" cy="2950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4504366"/>
      </p:ext>
    </p:extLst>
  </p:cSld>
  <p:clrMapOvr>
    <a:masterClrMapping/>
  </p:clrMapOvr>
  <p:transition spd="med">
    <p:strips dir="ld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107950" y="188913"/>
            <a:ext cx="87852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Чтение книг о животных нашей тайги</a:t>
            </a:r>
            <a:endParaRPr lang="ru-RU" altLang="ru-RU" sz="2000">
              <a:latin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13314" name="Picture 2" descr="C:\Users\Sad\Desktop\фото проект\IMG-98a929a8b203d4857b8b15d48b460319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" t="170" r="4" b="112"/>
          <a:stretch>
            <a:fillRect/>
          </a:stretch>
        </p:blipFill>
        <p:spPr bwMode="auto">
          <a:xfrm>
            <a:off x="395536" y="888695"/>
            <a:ext cx="3456384" cy="3168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Sad\Desktop\фото проект\IMG-58a19db7ffff26f2c10b94d4d3310adf-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" t="114" r="36"/>
          <a:stretch>
            <a:fillRect/>
          </a:stretch>
        </p:blipFill>
        <p:spPr bwMode="auto">
          <a:xfrm>
            <a:off x="4644008" y="692696"/>
            <a:ext cx="3888432" cy="3118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Sad\Desktop\фото проект\IMG-fc4fb60179cd50c1f93b731d30accb99-V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" t="45"/>
          <a:stretch>
            <a:fillRect/>
          </a:stretch>
        </p:blipFill>
        <p:spPr bwMode="auto">
          <a:xfrm>
            <a:off x="3635896" y="4032396"/>
            <a:ext cx="3100740" cy="2622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0854527"/>
      </p:ext>
    </p:extLst>
  </p:cSld>
  <p:clrMapOvr>
    <a:masterClrMapping/>
  </p:clrMapOvr>
  <p:transition spd="med">
    <p:strips dir="ld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107950" y="188913"/>
            <a:ext cx="87852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Беседа на тему «Животные Прибайкалья занесенные в Красную книгу»</a:t>
            </a:r>
            <a:endParaRPr lang="ru-RU" altLang="ru-RU" sz="2000">
              <a:latin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3" name="Picture 2" descr="C:\Users\Sad\Desktop\фото проект\IMG-b26e7389f7d857a2ee552601e10cc88a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" t="26"/>
          <a:stretch>
            <a:fillRect/>
          </a:stretch>
        </p:blipFill>
        <p:spPr bwMode="auto">
          <a:xfrm>
            <a:off x="755576" y="589023"/>
            <a:ext cx="7632848" cy="6003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5782191"/>
      </p:ext>
    </p:extLst>
  </p:cSld>
  <p:clrMapOvr>
    <a:masterClrMapping/>
  </p:clrMapOvr>
  <p:transition spd="med">
    <p:strips dir="ld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107950" y="188913"/>
            <a:ext cx="87852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Посещение интерактивной выставки «Природа озера Байкал»</a:t>
            </a:r>
            <a:endParaRPr lang="ru-RU" altLang="ru-RU" sz="2000">
              <a:latin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15362" name="Picture 2" descr="C:\Users\Sad\Desktop\фото проект\IMG-8dec7a08a9274f600d628e956b75738c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3568" y="764115"/>
            <a:ext cx="7848872" cy="5817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6516924"/>
      </p:ext>
    </p:extLst>
  </p:cSld>
  <p:clrMapOvr>
    <a:masterClrMapping/>
  </p:clrMapOvr>
  <p:transition spd="med">
    <p:strips dir="ld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Sad\Desktop\фото проект\IMG-c5b32fe3bc02a86a5ccb05ed2320ccc1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3528" y="334295"/>
            <a:ext cx="4248472" cy="5731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1" name="Picture 3" descr="C:\Users\Sad\Desktop\фото проект\IMG-f987e02ac5e2cfd882e1fd432db6ea91-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8024" y="334295"/>
            <a:ext cx="3971294" cy="2943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C:\Users\Sad\Desktop\фото проект\IMG-8c52197e5792ff18bea606dbae220ed6-V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"/>
          <a:stretch>
            <a:fillRect/>
          </a:stretch>
        </p:blipFill>
        <p:spPr bwMode="auto">
          <a:xfrm>
            <a:off x="4823896" y="3465378"/>
            <a:ext cx="3935422" cy="3042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2043244"/>
      </p:ext>
    </p:extLst>
  </p:cSld>
  <p:clrMapOvr>
    <a:masterClrMapping/>
  </p:clrMapOvr>
  <p:transition spd="med">
    <p:strips dir="ld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Sad\Desktop\фото проект\IMG-18ec0e6d1cd8b87f05fbc296ee951835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51720" y="224099"/>
            <a:ext cx="4803629" cy="6480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3570125"/>
      </p:ext>
    </p:extLst>
  </p:cSld>
  <p:clrMapOvr>
    <a:masterClrMapping/>
  </p:clrMapOvr>
  <p:transition spd="med">
    <p:strips dir="ld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8964487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ct val="115000"/>
              </a:lnSpc>
            </a:pPr>
            <a:r>
              <a:rPr lang="ru-RU" altLang="ru-RU" b="1" smtClean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altLang="ru-RU" b="1">
                <a:latin typeface="Times New Roman" pitchFamily="18" charset="0"/>
                <a:cs typeface="Times New Roman" pitchFamily="18" charset="0"/>
              </a:rPr>
              <a:t>блок </a:t>
            </a:r>
            <a:r>
              <a:rPr lang="ru-RU" altLang="ru-RU" b="1" smtClean="0">
                <a:latin typeface="Times New Roman" pitchFamily="18" charset="0"/>
                <a:cs typeface="Times New Roman" pitchFamily="18" charset="0"/>
              </a:rPr>
              <a:t>«Птицы Прибайкалья»</a:t>
            </a:r>
            <a:endParaRPr lang="ru-RU" altLang="ru-RU" sz="1400">
              <a:latin typeface="Calibri" panose="020F0502020204030204" pitchFamily="34" charset="0"/>
              <a:cs typeface="Times New Roman" pitchFamily="18" charset="0"/>
            </a:endParaRPr>
          </a:p>
          <a:p>
            <a:pPr algn="just" eaLnBrk="1" hangingPunct="1">
              <a:lnSpc>
                <a:spcPct val="115000"/>
              </a:lnSpc>
            </a:pPr>
            <a:r>
              <a:rPr lang="ru-RU" altLang="ru-RU">
                <a:latin typeface="Times New Roman" pitchFamily="18" charset="0"/>
                <a:cs typeface="Times New Roman" pitchFamily="18" charset="0"/>
              </a:rPr>
              <a:t>Сформированы представления о </a:t>
            </a:r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птицах Прибайкалья. </a:t>
            </a:r>
            <a:r>
              <a:rPr lang="ru-RU" altLang="ru-RU">
                <a:latin typeface="Times New Roman" pitchFamily="18" charset="0"/>
                <a:cs typeface="Times New Roman" pitchFamily="18" charset="0"/>
              </a:rPr>
              <a:t>Закрепили и углубили </a:t>
            </a:r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представления о помощи птицам в зимний период, </a:t>
            </a:r>
            <a:r>
              <a:rPr lang="ru-RU" altLang="ru-RU">
                <a:latin typeface="Times New Roman" pitchFamily="18" charset="0"/>
                <a:cs typeface="Times New Roman" pitchFamily="18" charset="0"/>
              </a:rPr>
              <a:t>об охране </a:t>
            </a:r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птиц.</a:t>
            </a:r>
          </a:p>
          <a:p>
            <a:pPr algn="ctr" eaLnBrk="1" hangingPunct="1">
              <a:lnSpc>
                <a:spcPct val="115000"/>
              </a:lnSpc>
            </a:pPr>
            <a:r>
              <a:rPr lang="ru-RU" altLang="ru-RU" b="1" smtClean="0">
                <a:latin typeface="Times New Roman" pitchFamily="18" charset="0"/>
                <a:cs typeface="Times New Roman" pitchFamily="18" charset="0"/>
              </a:rPr>
              <a:t>ПРОСМОТР ПРЕЗЕНТАЦИИ «ПТИЦЫ ПРИБАЙКАЛЬЯ»</a:t>
            </a:r>
            <a:endParaRPr lang="ru-RU" altLang="ru-RU" b="1">
              <a:latin typeface="Times New Roman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C:\Users\Sad\Desktop\фото проект\IMG-d233aad20c258d8784935fee39d9068b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"/>
          <a:stretch>
            <a:fillRect/>
          </a:stretch>
        </p:blipFill>
        <p:spPr bwMode="auto">
          <a:xfrm>
            <a:off x="844341" y="1685235"/>
            <a:ext cx="7559147" cy="420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8346179"/>
      </p:ext>
    </p:extLst>
  </p:cSld>
  <p:clrMapOvr>
    <a:masterClrMapping/>
  </p:clrMapOvr>
  <p:transition spd="med">
    <p:strips dir="l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3375"/>
            <a:ext cx="8229600" cy="5792788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ru-RU" sz="4000" b="1" u="sng" kern="1200" smtClean="0">
                <a:latin typeface="Calibri"/>
                <a:ea typeface="+mj-ea"/>
                <a:cs typeface="+mj-cs"/>
              </a:rPr>
              <a:t>Тип проекта</a:t>
            </a:r>
            <a:r>
              <a:rPr lang="ru-RU" sz="4000" kern="1200" smtClean="0">
                <a:latin typeface="Calibri"/>
                <a:ea typeface="+mj-ea"/>
                <a:cs typeface="+mj-cs"/>
              </a:rPr>
              <a:t>: </a:t>
            </a:r>
          </a:p>
          <a:p>
            <a:pPr marL="0" indent="0">
              <a:buFontTx/>
              <a:buNone/>
              <a:defRPr/>
            </a:pPr>
            <a:r>
              <a:rPr lang="ru-RU" sz="3600" kern="1200">
                <a:solidFill>
                  <a:srgbClr val="C00000"/>
                </a:solidFill>
                <a:latin typeface="Calibri"/>
                <a:ea typeface="+mj-ea"/>
                <a:cs typeface="+mj-cs"/>
              </a:rPr>
              <a:t>п</a:t>
            </a:r>
            <a:r>
              <a:rPr lang="ru-RU" sz="3600" kern="1200" err="1" smtClean="0">
                <a:solidFill>
                  <a:srgbClr val="C00000"/>
                </a:solidFill>
                <a:latin typeface="Calibri"/>
                <a:ea typeface="+mj-ea"/>
                <a:cs typeface="+mj-cs"/>
              </a:rPr>
              <a:t>ознавательно - творческий</a:t>
            </a:r>
          </a:p>
          <a:p>
            <a:pPr marL="0" indent="0" eaLnBrk="1" fontAlgn="auto" hangingPunct="1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ru-RU" sz="3800" b="1" u="sng" kern="1200">
                <a:latin typeface="Calibri"/>
              </a:rPr>
              <a:t>Участники проекта</a:t>
            </a:r>
            <a:r>
              <a:rPr lang="ru-RU" sz="3800" kern="1200">
                <a:latin typeface="Calibri"/>
              </a:rPr>
              <a:t>:</a:t>
            </a:r>
          </a:p>
          <a:p>
            <a:pPr marL="0" indent="0" eaLnBrk="1" fontAlgn="auto" hangingPunct="1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ru-RU" sz="3600" kern="1200">
                <a:solidFill>
                  <a:srgbClr val="C00000"/>
                </a:solidFill>
                <a:latin typeface="Calibri"/>
              </a:rPr>
              <a:t>в</a:t>
            </a:r>
            <a:r>
              <a:rPr lang="ru-RU" sz="3600" kern="1200" smtClean="0">
                <a:solidFill>
                  <a:srgbClr val="C00000"/>
                </a:solidFill>
                <a:latin typeface="Calibri"/>
              </a:rPr>
              <a:t>оспитанники</a:t>
            </a:r>
            <a:r>
              <a:rPr lang="ru-RU" sz="3600" kern="1200">
                <a:solidFill>
                  <a:srgbClr val="C00000"/>
                </a:solidFill>
                <a:latin typeface="Calibri"/>
              </a:rPr>
              <a:t>, </a:t>
            </a:r>
            <a:r>
              <a:rPr lang="ru-RU" sz="3600" kern="1200" smtClean="0">
                <a:solidFill>
                  <a:srgbClr val="C00000"/>
                </a:solidFill>
                <a:latin typeface="Calibri"/>
              </a:rPr>
              <a:t>педагоги, родители.</a:t>
            </a:r>
            <a:endParaRPr lang="ru-RU" sz="3600" kern="1200">
              <a:solidFill>
                <a:srgbClr val="C00000"/>
              </a:solidFill>
              <a:latin typeface="Calibri"/>
            </a:endParaRPr>
          </a:p>
          <a:p>
            <a:pPr marL="0" indent="0" eaLnBrk="1" fontAlgn="auto" hangingPunct="1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ru-RU" sz="4000" b="1" u="sng" kern="1200">
                <a:latin typeface="Calibri"/>
              </a:rPr>
              <a:t>Сроки проекта</a:t>
            </a:r>
            <a:r>
              <a:rPr lang="ru-RU" sz="4000" kern="1200">
                <a:latin typeface="Calibri"/>
              </a:rPr>
              <a:t>:</a:t>
            </a:r>
          </a:p>
          <a:p>
            <a:pPr marL="0" indent="0" eaLnBrk="1" fontAlgn="auto" hangingPunct="1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ru-RU" sz="3600" kern="1200">
                <a:solidFill>
                  <a:srgbClr val="C00000"/>
                </a:solidFill>
                <a:latin typeface="Calibri"/>
              </a:rPr>
              <a:t>долгосрочный – </a:t>
            </a:r>
            <a:r>
              <a:rPr lang="ru-RU" sz="3600" kern="1200" smtClean="0">
                <a:solidFill>
                  <a:srgbClr val="C00000"/>
                </a:solidFill>
                <a:latin typeface="Calibri"/>
              </a:rPr>
              <a:t>с октября по декабрь</a:t>
            </a:r>
            <a:endParaRPr lang="ru-RU" sz="3600" kern="1200">
              <a:solidFill>
                <a:srgbClr val="C00000"/>
              </a:solidFill>
              <a:latin typeface="Calibri"/>
            </a:endParaRPr>
          </a:p>
          <a:p>
            <a:pPr marL="0" indent="0" eaLnBrk="1" fontAlgn="auto" hangingPunct="1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ru-RU" sz="4000" b="1" u="sng" kern="1200" smtClean="0">
                <a:latin typeface="Calibri"/>
              </a:rPr>
              <a:t>Форма проведения</a:t>
            </a:r>
            <a:r>
              <a:rPr lang="ru-RU" sz="4000" kern="1200" smtClean="0">
                <a:latin typeface="Calibri"/>
              </a:rPr>
              <a:t>:</a:t>
            </a:r>
            <a:endParaRPr lang="ru-RU" sz="4000" kern="1200">
              <a:latin typeface="Calibri"/>
            </a:endParaRPr>
          </a:p>
          <a:p>
            <a:pPr marL="0" indent="0" eaLnBrk="1" fontAlgn="auto" hangingPunct="1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ru-RU" sz="3600" kern="1200" smtClean="0">
                <a:solidFill>
                  <a:srgbClr val="C00000"/>
                </a:solidFill>
                <a:latin typeface="Calibri"/>
              </a:rPr>
              <a:t>групповая</a:t>
            </a:r>
            <a:endParaRPr lang="ru-RU" sz="3600" kern="1200">
              <a:solidFill>
                <a:srgbClr val="C00000"/>
              </a:solidFill>
              <a:latin typeface="Calibri"/>
            </a:endParaRPr>
          </a:p>
          <a:p>
            <a:pPr marL="0" indent="0" eaLnBrk="1" fontAlgn="auto" hangingPunct="1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ru-RU" sz="4000" b="1" u="sng" kern="1200" smtClean="0">
                <a:latin typeface="Calibri"/>
              </a:rPr>
              <a:t>Возраст детей</a:t>
            </a:r>
            <a:r>
              <a:rPr lang="ru-RU" sz="4000" kern="1200" smtClean="0">
                <a:latin typeface="Calibri"/>
              </a:rPr>
              <a:t>:</a:t>
            </a:r>
            <a:endParaRPr lang="ru-RU" sz="4000" kern="1200">
              <a:latin typeface="Calibri"/>
            </a:endParaRPr>
          </a:p>
          <a:p>
            <a:pPr marL="0" indent="0" eaLnBrk="1" fontAlgn="auto" hangingPunct="1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ru-RU" sz="3600" kern="1200" smtClean="0">
                <a:solidFill>
                  <a:srgbClr val="C00000"/>
                </a:solidFill>
                <a:latin typeface="Calibri"/>
              </a:rPr>
              <a:t>Старшая группа 5-6 лет</a:t>
            </a:r>
            <a:endParaRPr lang="ru-RU" sz="3600" kern="1200">
              <a:solidFill>
                <a:srgbClr val="C00000"/>
              </a:solidFill>
              <a:latin typeface="Calibri"/>
            </a:endParaRPr>
          </a:p>
          <a:p>
            <a:pPr marL="0" indent="0">
              <a:buFontTx/>
              <a:buNone/>
              <a:defRPr/>
            </a:pPr>
            <a:endParaRPr lang="ru-RU"/>
          </a:p>
        </p:txBody>
      </p:sp>
    </p:spTree>
  </p:cSld>
  <p:clrMapOvr>
    <a:masterClrMapping/>
  </p:clrMapOvr>
  <p:transition spd="med">
    <p:strips dir="ld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107950" y="188913"/>
            <a:ext cx="87852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Познавательное занятие на тему: «Зимующие и перелётные птицы Прибайкалья»</a:t>
            </a:r>
            <a:endParaRPr lang="ru-RU" altLang="ru-RU" sz="2000">
              <a:latin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8194" name="Picture 2" descr="C:\Users\Sad\Desktop\фото проект\IMG-ed727a2013e4d94d634375b135775bb7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4253" y="918816"/>
            <a:ext cx="5738204" cy="2582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Sad\Desktop\фото проект\IMG-75ac0c836879c64779826ed00bb15f50-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93369" y="3717032"/>
            <a:ext cx="6240693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8921885"/>
      </p:ext>
    </p:extLst>
  </p:cSld>
  <p:clrMapOvr>
    <a:masterClrMapping/>
  </p:clrMapOvr>
  <p:transition spd="med">
    <p:strips dir="ld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 noChangeArrowheads="1"/>
          </p:cNvSpPr>
          <p:nvPr>
            <p:ph type="title"/>
          </p:nvPr>
        </p:nvSpPr>
        <p:spPr bwMode="auto">
          <a:xfrm>
            <a:off x="251520" y="188640"/>
            <a:ext cx="85072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Наблюдение за птицами</a:t>
            </a:r>
            <a:endParaRPr lang="ru-RU" altLang="ru-RU" sz="2000">
              <a:latin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9218" name="Picture 2" descr="C:\Users\Sad\Desktop\фото проект\IMG_20221109_09410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536" y="692696"/>
            <a:ext cx="4076270" cy="3057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Sad\Desktop\фото проект\IMG-b5c1f0603ec539fab0eb58d87711f071-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11960" y="3140968"/>
            <a:ext cx="4678827" cy="3509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9647963"/>
      </p:ext>
    </p:extLst>
  </p:cSld>
  <p:clrMapOvr>
    <a:masterClrMapping/>
  </p:clrMapOvr>
  <p:transition spd="med">
    <p:strips dir="ld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 noChangeArrowheads="1"/>
          </p:cNvSpPr>
          <p:nvPr>
            <p:ph type="title"/>
          </p:nvPr>
        </p:nvSpPr>
        <p:spPr bwMode="auto">
          <a:xfrm>
            <a:off x="251520" y="188640"/>
            <a:ext cx="85072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Дидактические игры</a:t>
            </a:r>
            <a:endParaRPr lang="ru-RU" altLang="ru-RU" sz="2000"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6" name="Заголовок 4"/>
          <p:cNvSpPr txBox="1">
            <a:spLocks noChangeArrowheads="1"/>
          </p:cNvSpPr>
          <p:nvPr/>
        </p:nvSpPr>
        <p:spPr bwMode="auto">
          <a:xfrm>
            <a:off x="251520" y="980728"/>
            <a:ext cx="388843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marL="742950" indent="-28575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«Зимующие и перелетные»</a:t>
            </a:r>
            <a:endParaRPr lang="ru-RU" altLang="ru-RU" sz="2000"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7" name="Заголовок 4"/>
          <p:cNvSpPr txBox="1">
            <a:spLocks noChangeArrowheads="1"/>
          </p:cNvSpPr>
          <p:nvPr/>
        </p:nvSpPr>
        <p:spPr bwMode="auto">
          <a:xfrm>
            <a:off x="4644008" y="2852936"/>
            <a:ext cx="388843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marL="742950" indent="-28575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«Кто что ест?»</a:t>
            </a:r>
            <a:endParaRPr lang="ru-RU" altLang="ru-RU" sz="2000">
              <a:latin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10243" name="Picture 3" descr="C:\Users\Sad\Desktop\фото проект\IMG-6df7c64ff153cb7d6b3802e9cbe5f6fb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8578" y="1380838"/>
            <a:ext cx="4066131" cy="3049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Sad\Desktop\фото проект\IMG-a8420c7e7c46cd11f8f83631e294ce63-V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4007" y="3301262"/>
            <a:ext cx="4106753" cy="3080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7556123"/>
      </p:ext>
    </p:extLst>
  </p:cSld>
  <p:clrMapOvr>
    <a:masterClrMapping/>
  </p:clrMapOvr>
  <p:transition spd="med">
    <p:strips dir="ld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 noChangeArrowheads="1"/>
          </p:cNvSpPr>
          <p:nvPr>
            <p:ph type="title"/>
          </p:nvPr>
        </p:nvSpPr>
        <p:spPr bwMode="auto">
          <a:xfrm>
            <a:off x="251520" y="188640"/>
            <a:ext cx="85072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«Найди и назови»</a:t>
            </a:r>
            <a:endParaRPr lang="ru-RU" altLang="ru-RU" sz="2000">
              <a:latin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12290" name="Picture 2" descr="C:\Users\Sad\Desktop\фото проект\IMG-849ad90b29944e8a19c3ebe14487a42e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3528" y="901497"/>
            <a:ext cx="5184576" cy="2333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Sad\Desktop\фото проект\IMG-242955b26bdd50a282caeca31528e53c-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" b="12"/>
          <a:stretch>
            <a:fillRect/>
          </a:stretch>
        </p:blipFill>
        <p:spPr bwMode="auto">
          <a:xfrm>
            <a:off x="5883214" y="903993"/>
            <a:ext cx="2810481" cy="5600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C:\Users\Sad\Desktop\фото проект\IMG-6aca698745ef48af47815e574b1db70f-V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3528" y="3820664"/>
            <a:ext cx="5184576" cy="2333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4738590"/>
      </p:ext>
    </p:extLst>
  </p:cSld>
  <p:clrMapOvr>
    <a:masterClrMapping/>
  </p:clrMapOvr>
  <p:transition spd="med">
    <p:strips dir="ld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 noChangeArrowheads="1"/>
          </p:cNvSpPr>
          <p:nvPr>
            <p:ph type="title"/>
          </p:nvPr>
        </p:nvSpPr>
        <p:spPr bwMode="auto">
          <a:xfrm>
            <a:off x="251520" y="188640"/>
            <a:ext cx="85072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Аппликация «Чайки над Байкалом»</a:t>
            </a:r>
            <a:endParaRPr lang="ru-RU" altLang="ru-RU" sz="2000">
              <a:latin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11266" name="Picture 2" descr="C:\Users\Sad\Desktop\IMG_20221110_1532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3568" y="747596"/>
            <a:ext cx="7776864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6978939"/>
      </p:ext>
    </p:extLst>
  </p:cSld>
  <p:clrMapOvr>
    <a:masterClrMapping/>
  </p:clrMapOvr>
  <p:transition spd="med">
    <p:strips dir="ld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 noChangeArrowheads="1"/>
          </p:cNvSpPr>
          <p:nvPr>
            <p:ph type="title"/>
          </p:nvPr>
        </p:nvSpPr>
        <p:spPr bwMode="auto">
          <a:xfrm>
            <a:off x="251520" y="188640"/>
            <a:ext cx="85072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Рассматривание книг о птицах Прибайкалья</a:t>
            </a:r>
            <a:endParaRPr lang="ru-RU" altLang="ru-RU" sz="2000">
              <a:latin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14338" name="Picture 2" descr="C:\Users\Sad\Desktop\фото проект\IMG-a540ecd286dd8e0b775e228e618b513b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03648" y="980728"/>
            <a:ext cx="6264696" cy="4698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5674638"/>
      </p:ext>
    </p:extLst>
  </p:cSld>
  <p:clrMapOvr>
    <a:masterClrMapping/>
  </p:clrMapOvr>
  <p:transition spd="med">
    <p:strips dir="ld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 noChangeArrowheads="1"/>
          </p:cNvSpPr>
          <p:nvPr>
            <p:ph type="title"/>
          </p:nvPr>
        </p:nvSpPr>
        <p:spPr bwMode="auto">
          <a:xfrm>
            <a:off x="251520" y="34752"/>
            <a:ext cx="850728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ЭКСКУРСИЯ В БИБЛИОТЕКУ</a:t>
            </a:r>
            <a:b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«Птицы Прибайкалья»</a:t>
            </a:r>
            <a:endParaRPr lang="ru-RU" altLang="ru-RU" sz="2000">
              <a:latin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15362" name="Picture 2" descr="C:\Users\Sad\Desktop\фото проект\IMG-c6d48ca2bf87c5c163a396e0d5570585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"/>
          <a:stretch>
            <a:fillRect/>
          </a:stretch>
        </p:blipFill>
        <p:spPr bwMode="auto">
          <a:xfrm>
            <a:off x="491917" y="692696"/>
            <a:ext cx="3759937" cy="564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C:\Users\Sad\Desktop\фото проект\IMG-ff6efef7aa1affafa8197ca3355a8b34-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27984" y="836712"/>
            <a:ext cx="4291630" cy="2414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C:\Users\Sad\Desktop\фото проект\IMG-bb86b2b16c2f4083840c0599a4572d5e-V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34617" y="3645024"/>
            <a:ext cx="4284997" cy="2410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1736842"/>
      </p:ext>
    </p:extLst>
  </p:cSld>
  <p:clrMapOvr>
    <a:masterClrMapping/>
  </p:clrMapOvr>
  <p:transition spd="med">
    <p:strips dir="ld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 noChangeArrowheads="1"/>
          </p:cNvSpPr>
          <p:nvPr>
            <p:ph type="title"/>
          </p:nvPr>
        </p:nvSpPr>
        <p:spPr bwMode="auto">
          <a:xfrm>
            <a:off x="251520" y="188640"/>
            <a:ext cx="85072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Просмотр презентации «Кто как поет»</a:t>
            </a:r>
            <a:endParaRPr lang="ru-RU" altLang="ru-RU" sz="2000">
              <a:latin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16386" name="Picture 2" descr="C:\Users\Sad\Desktop\фото проект\IMG-f7da1d2ccedcd7973fffce52147175c1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3387" y="1052736"/>
            <a:ext cx="8455246" cy="4756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2221083"/>
      </p:ext>
    </p:extLst>
  </p:cSld>
  <p:clrMapOvr>
    <a:masterClrMapping/>
  </p:clrMapOvr>
  <p:transition spd="med">
    <p:strips dir="ld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 noChangeArrowheads="1"/>
          </p:cNvSpPr>
          <p:nvPr>
            <p:ph type="title"/>
          </p:nvPr>
        </p:nvSpPr>
        <p:spPr bwMode="auto">
          <a:xfrm>
            <a:off x="251520" y="188640"/>
            <a:ext cx="85072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Рассматривание карты «Места обитания птиц на </a:t>
            </a:r>
            <a:r>
              <a:rPr lang="ru-RU" altLang="ru-RU" sz="2000" b="1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айкале»</a:t>
            </a:r>
            <a:endParaRPr lang="ru-RU" altLang="ru-RU" sz="2000">
              <a:latin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17410" name="Picture 2" descr="C:\Users\Sad\Desktop\фото проект\IMG-e70a0614897ca8bdf817b6bf341aee9b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3528" y="1120244"/>
            <a:ext cx="8591261" cy="4832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2297847"/>
      </p:ext>
    </p:extLst>
  </p:cSld>
  <p:clrMapOvr>
    <a:masterClrMapping/>
  </p:clrMapOvr>
  <p:transition spd="med">
    <p:strips dir="ld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 noChangeArrowheads="1"/>
          </p:cNvSpPr>
          <p:nvPr>
            <p:ph type="title"/>
          </p:nvPr>
        </p:nvSpPr>
        <p:spPr bwMode="auto">
          <a:xfrm>
            <a:off x="251520" y="188640"/>
            <a:ext cx="85072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Раскрашивание силуэтов птиц</a:t>
            </a:r>
            <a:endParaRPr lang="ru-RU" altLang="ru-RU" sz="2000">
              <a:latin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18434" name="Picture 2" descr="C:\Users\Sad\Desktop\фото проект\IMG-f8a60ec4a4ab69405571e934bc36b30c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9552" y="764704"/>
            <a:ext cx="4728522" cy="2659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5" name="Picture 3" descr="C:\Users\Sad\Desktop\фото проект\IMG-d71f9934fdbf873e0d49b59996a04689-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47864" y="3512643"/>
            <a:ext cx="5219897" cy="2936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1626398"/>
      </p:ext>
    </p:extLst>
  </p:cSld>
  <p:clrMapOvr>
    <a:masterClrMapping/>
  </p:clrMapOvr>
  <p:transition spd="med">
    <p:strips dir="l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8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 проекта</a:t>
            </a:r>
            <a:endParaRPr lang="ru-RU" altLang="ru-RU" sz="4800" smtClean="0"/>
          </a:p>
        </p:txBody>
      </p:sp>
      <p:sp>
        <p:nvSpPr>
          <p:cNvPr id="512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6363" indent="0" algn="just">
              <a:lnSpc>
                <a:spcPct val="115000"/>
              </a:lnSpc>
              <a:buFontTx/>
              <a:buNone/>
            </a:pPr>
            <a:r>
              <a:rPr lang="ru-RU" altLang="ru-RU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Формировать  представления детей об удивительности озера, особенностях его воды. Познакомить  детей с географической картой, животным и растительным миром Байкала. Воспитывать у детей бережное, гуманное и созидательное отношение к природе нашего сибирского края.</a:t>
            </a:r>
            <a:r>
              <a:rPr lang="ru-RU" altLang="ru-RU" b="1" i="1" smtClean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  </a:t>
            </a:r>
            <a:endParaRPr lang="ru-RU" altLang="ru-RU" sz="240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06363" indent="0"/>
            <a:endParaRPr lang="ru-RU" altLang="ru-RU" smtClean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strips dir="ld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684213" y="476250"/>
            <a:ext cx="8002587" cy="360363"/>
          </a:xfrm>
        </p:spPr>
        <p:txBody>
          <a:bodyPr/>
          <a:lstStyle/>
          <a:p>
            <a:pPr marL="449263">
              <a:lnSpc>
                <a:spcPct val="115000"/>
              </a:lnSpc>
            </a:pPr>
            <a:r>
              <a:rPr lang="ru-RU" altLang="ru-RU" sz="3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ЗАКЛЮЧИТЕЛЬНЫЙ  ЭТАП: </a:t>
            </a:r>
            <a:r>
              <a:rPr lang="ru-RU" altLang="ru-RU" sz="3600" smtClean="0">
                <a:latin typeface="Calibri" panose="020F0502020204030204" pitchFamily="34" charset="0"/>
                <a:cs typeface="Times New Roman" pitchFamily="18" charset="0"/>
              </a:rPr>
              <a:t/>
            </a:r>
            <a:br>
              <a:rPr lang="ru-RU" altLang="ru-RU" sz="3600" smtClean="0">
                <a:latin typeface="Calibri" panose="020F0502020204030204" pitchFamily="34" charset="0"/>
                <a:cs typeface="Times New Roman" pitchFamily="18" charset="0"/>
              </a:rPr>
            </a:br>
            <a:endParaRPr lang="ru-RU" altLang="ru-RU" smtClean="0"/>
          </a:p>
        </p:txBody>
      </p:sp>
      <p:sp>
        <p:nvSpPr>
          <p:cNvPr id="12291" name="Объект 2"/>
          <p:cNvSpPr>
            <a:spLocks noGrp="1"/>
          </p:cNvSpPr>
          <p:nvPr>
            <p:ph idx="1"/>
          </p:nvPr>
        </p:nvSpPr>
        <p:spPr>
          <a:xfrm>
            <a:off x="395288" y="476250"/>
            <a:ext cx="8291512" cy="5649913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Экскурсия в музей «Древности Байкала»</a:t>
            </a:r>
          </a:p>
          <a:p>
            <a:pPr marL="0" indent="0" algn="just">
              <a:buFontTx/>
              <a:buNone/>
            </a:pPr>
            <a:endParaRPr lang="ru-RU" altLang="ru-RU" sz="3600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0" indent="0" algn="just">
              <a:buFontTx/>
              <a:buNone/>
            </a:pPr>
            <a:endParaRPr lang="ru-RU" altLang="ru-RU" sz="3600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0" indent="0" algn="just">
              <a:buFontTx/>
              <a:buNone/>
            </a:pPr>
            <a:endParaRPr lang="ru-RU" altLang="ru-RU" sz="3600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0" indent="0"/>
            <a:endParaRPr lang="ru-RU" altLang="ru-RU" smtClean="0"/>
          </a:p>
        </p:txBody>
      </p:sp>
      <p:pic>
        <p:nvPicPr>
          <p:cNvPr id="19458" name="Picture 2" descr="C:\Users\Sad\Desktop\фото проект\IMG-0e9824e01e154588b495c2874876ceb8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536" y="836712"/>
            <a:ext cx="3917933" cy="5633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9" name="Picture 3" descr="C:\Users\Sad\Desktop\фото проект\IMG-5dd830082b628031b180e72d296b4c9a-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91889" y="836712"/>
            <a:ext cx="4256575" cy="2394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0" name="Picture 4" descr="C:\Users\Sad\Desktop\фото проект\IMG-028977b93a8ddebd7e041865a98703d4-V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91889" y="3789039"/>
            <a:ext cx="4256575" cy="2394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2164851"/>
      </p:ext>
    </p:extLst>
  </p:cSld>
  <p:clrMapOvr>
    <a:masterClrMapping/>
  </p:clrMapOvr>
  <p:transition spd="med">
    <p:strips dir="ld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 noChangeArrowheads="1"/>
          </p:cNvSpPr>
          <p:nvPr>
            <p:ph type="title"/>
          </p:nvPr>
        </p:nvSpPr>
        <p:spPr bwMode="auto">
          <a:xfrm>
            <a:off x="251520" y="188640"/>
            <a:ext cx="85072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Знакомство с минералами Прибайкалья</a:t>
            </a:r>
            <a:endParaRPr lang="ru-RU" altLang="ru-RU" sz="2000">
              <a:latin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20482" name="Picture 2" descr="C:\Users\Sad\Desktop\фото проект\IMG-75f52edf2734d57631dc030c698d2ecf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1562" y="980728"/>
            <a:ext cx="8448939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3971259"/>
      </p:ext>
    </p:extLst>
  </p:cSld>
  <p:clrMapOvr>
    <a:masterClrMapping/>
  </p:clrMapOvr>
  <p:transition spd="med">
    <p:strips dir="ld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Sad\Desktop\фото проект\IMG-167a02f50734290324adfed80585e5ac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9512" y="188640"/>
            <a:ext cx="4897416" cy="2754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7" name="Picture 3" descr="C:\Users\Sad\Desktop\фото проект\IMG-86475b63ae85c0d975aa54170aebfeae-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2388" y="3501008"/>
            <a:ext cx="4864540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8" name="Picture 4" descr="C:\Users\Sad\Desktop\фото проект\IMG-104776b7d87192267d3fe3cf233dc582-V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32302" y="188640"/>
            <a:ext cx="3566326" cy="6340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4469180"/>
      </p:ext>
    </p:extLst>
  </p:cSld>
  <p:clrMapOvr>
    <a:masterClrMapping/>
  </p:clrMapOvr>
  <p:transition spd="med">
    <p:strips dir="ld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 noChangeArrowheads="1"/>
          </p:cNvSpPr>
          <p:nvPr>
            <p:ph type="title"/>
          </p:nvPr>
        </p:nvSpPr>
        <p:spPr bwMode="auto">
          <a:xfrm>
            <a:off x="251520" y="188640"/>
            <a:ext cx="85072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Рассматривание изделий из минералов</a:t>
            </a:r>
            <a:endParaRPr lang="ru-RU" altLang="ru-RU" sz="2000">
              <a:latin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22530" name="Picture 2" descr="C:\Users\Sad\Desktop\фото проект\IMG-c81160a94ea02ee0f182e898e5dad213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"/>
          <a:stretch>
            <a:fillRect/>
          </a:stretch>
        </p:blipFill>
        <p:spPr bwMode="auto">
          <a:xfrm>
            <a:off x="2987823" y="692696"/>
            <a:ext cx="3428429" cy="5853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3524730"/>
      </p:ext>
    </p:extLst>
  </p:cSld>
  <p:clrMapOvr>
    <a:masterClrMapping/>
  </p:clrMapOvr>
  <p:transition spd="med">
    <p:strips dir="ld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 noChangeArrowheads="1"/>
          </p:cNvSpPr>
          <p:nvPr>
            <p:ph type="title"/>
          </p:nvPr>
        </p:nvSpPr>
        <p:spPr bwMode="auto">
          <a:xfrm>
            <a:off x="251520" y="188640"/>
            <a:ext cx="85072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Зал Природа Байкала</a:t>
            </a:r>
            <a:endParaRPr lang="ru-RU" altLang="ru-RU" sz="2000">
              <a:latin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23554" name="Picture 2" descr="C:\Users\Sad\Desktop\фото проект\IMG-6a2530d436796a4d461f062260f313d4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536" y="620688"/>
            <a:ext cx="3324917" cy="5910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5" name="Picture 3" descr="C:\Users\Sad\Desktop\фото проект\IMG-58c097fbf474decd33a8234517082f86-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"/>
          <a:stretch>
            <a:fillRect/>
          </a:stretch>
        </p:blipFill>
        <p:spPr bwMode="auto">
          <a:xfrm>
            <a:off x="5085515" y="620688"/>
            <a:ext cx="3398699" cy="5910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6680613"/>
      </p:ext>
    </p:extLst>
  </p:cSld>
  <p:clrMapOvr>
    <a:masterClrMapping/>
  </p:clrMapOvr>
  <p:transition spd="med">
    <p:strips dir="ld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Sad\Desktop\фото проект\IMG-a03b09bef7c7d6c9d732a948da69984e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9512" y="836712"/>
            <a:ext cx="8832981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4932797"/>
      </p:ext>
    </p:extLst>
  </p:cSld>
  <p:clrMapOvr>
    <a:masterClrMapping/>
  </p:clrMapOvr>
  <p:transition spd="med">
    <p:strips dir="ld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611188" y="549275"/>
            <a:ext cx="8075612" cy="1295400"/>
          </a:xfrm>
        </p:spPr>
        <p:txBody>
          <a:bodyPr/>
          <a:lstStyle/>
          <a:p>
            <a:pPr marL="449263" indent="-342900" algn="l">
              <a:lnSpc>
                <a:spcPct val="115000"/>
              </a:lnSpc>
              <a:spcBef>
                <a:spcPct val="20000"/>
              </a:spcBef>
            </a:pPr>
            <a:r>
              <a:rPr lang="ru-RU" altLang="ru-RU" sz="4800" smtClean="0">
                <a:solidFill>
                  <a:srgbClr val="000000"/>
                </a:solidFill>
                <a:latin typeface="Calibri" panose="020F0502020204030204" pitchFamily="34" charset="0"/>
                <a:cs typeface="Times New Roman" pitchFamily="18" charset="0"/>
              </a:rPr>
              <a:t/>
            </a:r>
            <a:br>
              <a:rPr lang="ru-RU" altLang="ru-RU" sz="4800" smtClean="0">
                <a:solidFill>
                  <a:srgbClr val="000000"/>
                </a:solidFill>
                <a:latin typeface="Calibri" panose="020F0502020204030204" pitchFamily="34" charset="0"/>
                <a:cs typeface="Times New Roman" pitchFamily="18" charset="0"/>
              </a:rPr>
            </a:br>
            <a:endParaRPr lang="ru-RU" altLang="ru-RU" sz="4800" smtClean="0"/>
          </a:p>
        </p:txBody>
      </p:sp>
      <p:sp>
        <p:nvSpPr>
          <p:cNvPr id="4" name="Заголовок 4"/>
          <p:cNvSpPr txBox="1">
            <a:spLocks noChangeArrowheads="1"/>
          </p:cNvSpPr>
          <p:nvPr/>
        </p:nvSpPr>
        <p:spPr bwMode="auto">
          <a:xfrm>
            <a:off x="251520" y="34752"/>
            <a:ext cx="850728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marL="742950" indent="-28575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РАБОТА С РОДИТЕЛЯМИ: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Фотовыставка «Наш Байкал»</a:t>
            </a:r>
            <a:endParaRPr lang="ru-RU" altLang="ru-RU" sz="2000">
              <a:latin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25602" name="Picture 2" descr="C:\Users\Sad\Desktop\фото проект\IMG-b032138032c1f64a26d08239402bec03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"/>
          <a:stretch>
            <a:fillRect/>
          </a:stretch>
        </p:blipFill>
        <p:spPr bwMode="auto">
          <a:xfrm>
            <a:off x="395536" y="1268760"/>
            <a:ext cx="8363272" cy="4952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6036369"/>
      </p:ext>
    </p:extLst>
  </p:cSld>
  <p:clrMapOvr>
    <a:masterClrMapping/>
  </p:clrMapOvr>
  <p:transition spd="med">
    <p:strips dir="ld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 noChangeArrowheads="1"/>
          </p:cNvSpPr>
          <p:nvPr>
            <p:ph type="title"/>
          </p:nvPr>
        </p:nvSpPr>
        <p:spPr bwMode="auto">
          <a:xfrm>
            <a:off x="251520" y="188640"/>
            <a:ext cx="85072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Онлайн-викторина «Что мы знаем о Байкале»</a:t>
            </a:r>
            <a:endParaRPr lang="ru-RU" altLang="ru-RU" sz="2000">
              <a:latin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26627" name="Picture 3" descr="C:\Users\Sad\Desktop\фото проект\IMG-d27463f907d72ae6b991b2053df8226f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99993" y="3356992"/>
            <a:ext cx="4350822" cy="3263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Sad\Desktop\фото проект\IMG-0c959fbe804d8d12b791a9840093b5d3-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5222" y="764704"/>
            <a:ext cx="3886738" cy="2915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1437729"/>
      </p:ext>
    </p:extLst>
  </p:cSld>
  <p:clrMapOvr>
    <a:masterClrMapping/>
  </p:clrMapOvr>
  <p:transition spd="med">
    <p:strips dir="ld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 noChangeArrowheads="1"/>
          </p:cNvSpPr>
          <p:nvPr>
            <p:ph type="title"/>
          </p:nvPr>
        </p:nvSpPr>
        <p:spPr bwMode="auto">
          <a:xfrm>
            <a:off x="251520" y="-119136"/>
            <a:ext cx="850728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ru-RU" altLang="ru-RU" sz="2000" b="1">
                <a:latin typeface="Times New Roman" pitchFamily="18" charset="0"/>
                <a:cs typeface="Times New Roman" pitchFamily="18" charset="0"/>
              </a:rPr>
              <a:t>Итоговое </a:t>
            </a: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мероприятие: </a:t>
            </a:r>
            <a:b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Дидактическая игра</a:t>
            </a: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«Знатоки Байкала» </a:t>
            </a: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000">
                <a:latin typeface="Times New Roman" pitchFamily="18" charset="0"/>
                <a:cs typeface="Times New Roman" pitchFamily="18" charset="0"/>
              </a:rPr>
            </a:br>
            <a:endParaRPr lang="ru-RU" altLang="ru-RU" sz="2000">
              <a:latin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27650" name="Picture 2" descr="C:\Users\Sad\Desktop\фото проект\IMG-bd9b22b7713b4c7c9b9019d8ecf564c8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559" y="690480"/>
            <a:ext cx="3529653" cy="2647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1" name="Picture 3" descr="C:\Users\Sad\Desktop\фото проект\IMG-4daa4dce7cd378374908dc692e2862d8-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22634" y="690480"/>
            <a:ext cx="3529653" cy="2647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2" name="Picture 4" descr="C:\Users\Sad\Desktop\фото проект\IMG-878b444e5337503fc17374688fd42c4a-V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560" y="3573016"/>
            <a:ext cx="3529653" cy="2647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3" name="Picture 5" descr="C:\Users\Sad\Desktop\фото проект\IMG-3ccc7038d78b9132c6fffa3f771464fa-V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22633" y="3610128"/>
            <a:ext cx="3529653" cy="2647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5452099"/>
      </p:ext>
    </p:extLst>
  </p:cSld>
  <p:clrMapOvr>
    <a:masterClrMapping/>
  </p:clrMapOvr>
  <p:transition spd="med">
    <p:strips dir="ld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2087563"/>
          </a:xfrm>
        </p:spPr>
        <p:txBody>
          <a:bodyPr/>
          <a:lstStyle/>
          <a:p>
            <a:pPr marL="449263"/>
            <a:r>
              <a:rPr lang="ru-RU" altLang="ru-RU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Результат реализации проекта</a:t>
            </a:r>
            <a:r>
              <a:rPr lang="ru-RU" altLang="ru-RU" smtClean="0">
                <a:solidFill>
                  <a:schemeClr val="tx1"/>
                </a:solidFill>
              </a:rPr>
              <a:t/>
            </a:r>
            <a:br>
              <a:rPr lang="ru-RU" altLang="ru-RU" smtClean="0">
                <a:solidFill>
                  <a:schemeClr val="tx1"/>
                </a:solidFill>
              </a:rPr>
            </a:br>
            <a:endParaRPr lang="ru-RU" altLang="ru-RU" smtClean="0">
              <a:solidFill>
                <a:schemeClr val="tx1"/>
              </a:solidFill>
            </a:endParaRPr>
          </a:p>
        </p:txBody>
      </p:sp>
      <p:sp>
        <p:nvSpPr>
          <p:cNvPr id="15363" name="Объект 2"/>
          <p:cNvSpPr>
            <a:spLocks noGrp="1"/>
          </p:cNvSpPr>
          <p:nvPr>
            <p:ph idx="1"/>
          </p:nvPr>
        </p:nvSpPr>
        <p:spPr>
          <a:xfrm>
            <a:off x="539750" y="2276475"/>
            <a:ext cx="8229600" cy="4065588"/>
          </a:xfrm>
        </p:spPr>
        <p:txBody>
          <a:bodyPr/>
          <a:lstStyle/>
          <a:p>
            <a:pPr marL="106363" indent="0">
              <a:buFontTx/>
              <a:buNone/>
            </a:pPr>
            <a:r>
              <a:rPr lang="ru-RU" altLang="ru-RU" b="1" smtClean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altLang="ru-RU" smtClean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000" smtClean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у детей сформировано понимание того, что мы живем в крае, который славится красивейшим и чистейшим в мире озером Байкал;</a:t>
            </a:r>
            <a:endParaRPr lang="ru-RU" altLang="ru-RU" sz="2000" smtClean="0">
              <a:latin typeface="Calibri" panose="020F0502020204030204" pitchFamily="34" charset="0"/>
              <a:cs typeface="Times New Roman" pitchFamily="18" charset="0"/>
            </a:endParaRPr>
          </a:p>
          <a:p>
            <a:pPr marL="106363" indent="0" algn="just">
              <a:buFontTx/>
              <a:buChar char="-"/>
            </a:pPr>
            <a:r>
              <a:rPr lang="ru-RU" altLang="ru-RU" sz="20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развиты творческие способности через продуктивную деятельность;</a:t>
            </a:r>
            <a:endParaRPr lang="ru-RU" altLang="ru-RU" sz="2000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 marL="106363" indent="0" algn="just">
              <a:buFontTx/>
              <a:buChar char="-"/>
            </a:pPr>
            <a:r>
              <a:rPr lang="ru-RU" altLang="ru-RU" sz="2000" smtClean="0">
                <a:latin typeface="Times New Roman" pitchFamily="18" charset="0"/>
                <a:cs typeface="Times New Roman" panose="02020603050405020304" pitchFamily="18" charset="0"/>
              </a:rPr>
              <a:t>приобщение родителей к жизни детского сада;</a:t>
            </a:r>
          </a:p>
          <a:p>
            <a:pPr marL="106363" indent="0">
              <a:buFontTx/>
              <a:buNone/>
            </a:pPr>
            <a:r>
              <a:rPr lang="ru-RU" altLang="ru-RU" sz="20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систематизирован материал по ознакомлению детей с растительным и животным миром Байкала; </a:t>
            </a:r>
            <a:endParaRPr lang="ru-RU" altLang="ru-RU" sz="2000" smtClean="0">
              <a:solidFill>
                <a:srgbClr val="000000"/>
              </a:solidFill>
              <a:latin typeface="Calibri" panose="020F0502020204030204" pitchFamily="34" charset="0"/>
              <a:cs typeface="Times New Roman" pitchFamily="18" charset="0"/>
            </a:endParaRPr>
          </a:p>
          <a:p>
            <a:pPr marL="106363" indent="0">
              <a:buFontTx/>
              <a:buNone/>
            </a:pPr>
            <a:r>
              <a:rPr lang="ru-RU" altLang="ru-RU" sz="20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развит познавательный интерес к познанию об обитателях озера Байкал, его экологической безопасности;</a:t>
            </a:r>
            <a:endParaRPr lang="ru-RU" altLang="ru-RU" sz="2000" smtClean="0">
              <a:solidFill>
                <a:srgbClr val="000000"/>
              </a:solidFill>
              <a:latin typeface="Calibri" panose="020F0502020204030204" pitchFamily="34" charset="0"/>
              <a:cs typeface="Times New Roman" pitchFamily="18" charset="0"/>
            </a:endParaRPr>
          </a:p>
          <a:p>
            <a:pPr marL="106363" indent="0">
              <a:buFontTx/>
              <a:buNone/>
            </a:pPr>
            <a:r>
              <a:rPr lang="ru-RU" altLang="ru-RU" sz="20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сформированы новые положительные эмоции и чувства гордости и восхищения Байкалом - жемчужиной Сибири.</a:t>
            </a:r>
            <a:endParaRPr lang="ru-RU" altLang="ru-RU" sz="2000" smtClean="0">
              <a:solidFill>
                <a:srgbClr val="000000"/>
              </a:solidFill>
              <a:latin typeface="Calibri" panose="020F0502020204030204" pitchFamily="34" charset="0"/>
              <a:cs typeface="Times New Roman" pitchFamily="18" charset="0"/>
            </a:endParaRPr>
          </a:p>
          <a:p>
            <a:pPr marL="106363" indent="0">
              <a:spcAft>
                <a:spcPts val="600"/>
              </a:spcAft>
              <a:buFontTx/>
              <a:buNone/>
            </a:pPr>
            <a:r>
              <a:rPr lang="ru-RU" altLang="ru-RU" sz="2000" smtClean="0">
                <a:solidFill>
                  <a:srgbClr val="00000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- развитие двигательной активности детей; координации движений; овладение подвижной игрой с правилами.</a:t>
            </a:r>
            <a:endParaRPr lang="ru-RU" altLang="ru-RU" sz="2000" smtClean="0">
              <a:solidFill>
                <a:srgbClr val="000000"/>
              </a:solidFill>
              <a:latin typeface="Calibri" panose="020F0502020204030204" pitchFamily="34" charset="0"/>
              <a:cs typeface="Times New Roman" pitchFamily="18" charset="0"/>
            </a:endParaRPr>
          </a:p>
          <a:p>
            <a:pPr marL="106363" indent="0" algn="just">
              <a:buFontTx/>
              <a:buChar char="-"/>
            </a:pPr>
            <a:endParaRPr lang="ru-RU" altLang="ru-RU" sz="2000" smtClean="0">
              <a:latin typeface="Calibri" panose="020F0502020204030204" pitchFamily="34" charset="0"/>
              <a:cs typeface="Times New Roman" pitchFamily="18" charset="0"/>
            </a:endParaRPr>
          </a:p>
          <a:p>
            <a:pPr marL="106363" indent="0"/>
            <a:endParaRPr lang="ru-RU" altLang="ru-RU" smtClean="0"/>
          </a:p>
        </p:txBody>
      </p:sp>
    </p:spTree>
  </p:cSld>
  <p:clrMapOvr>
    <a:masterClrMapping/>
  </p:clrMapOvr>
  <p:transition spd="med">
    <p:strips dir="l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i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Задачи проекта</a:t>
            </a:r>
            <a:r>
              <a:rPr lang="ru-RU" altLang="ru-RU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altLang="ru-RU" sz="6000" smtClean="0"/>
          </a:p>
        </p:txBody>
      </p:sp>
      <p:sp>
        <p:nvSpPr>
          <p:cNvPr id="6147" name="Объект 2"/>
          <p:cNvSpPr>
            <a:spLocks noGrp="1"/>
          </p:cNvSpPr>
          <p:nvPr>
            <p:ph idx="1"/>
          </p:nvPr>
        </p:nvSpPr>
        <p:spPr>
          <a:xfrm>
            <a:off x="457200" y="1125538"/>
            <a:ext cx="8229600" cy="5000625"/>
          </a:xfrm>
        </p:spPr>
        <p:txBody>
          <a:bodyPr/>
          <a:lstStyle/>
          <a:p>
            <a:pPr marL="106363" indent="0">
              <a:buFontTx/>
              <a:buNone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образовательные</a:t>
            </a: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200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106363" indent="0" algn="just">
              <a:buFontTx/>
              <a:buNone/>
            </a:pP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-познакомить детей с природой Байкала; </a:t>
            </a:r>
            <a:endParaRPr lang="ru-RU" altLang="ru-RU" sz="2000" smtClean="0">
              <a:latin typeface="Calibri" panose="020F0502020204030204" pitchFamily="34" charset="0"/>
              <a:cs typeface="Times New Roman" pitchFamily="18" charset="0"/>
            </a:endParaRPr>
          </a:p>
          <a:p>
            <a:pPr marL="106363" indent="0" algn="just">
              <a:buFontTx/>
              <a:buNone/>
            </a:pP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-расширить знания детей о растительном и животном мире;</a:t>
            </a:r>
            <a:endParaRPr lang="ru-RU" altLang="ru-RU" sz="2000" smtClean="0">
              <a:latin typeface="Calibri" panose="020F0502020204030204" pitchFamily="34" charset="0"/>
              <a:cs typeface="Times New Roman" pitchFamily="18" charset="0"/>
            </a:endParaRPr>
          </a:p>
          <a:p>
            <a:pPr marL="106363" indent="0" algn="just">
              <a:buFontTx/>
              <a:buChar char="-"/>
            </a:pPr>
            <a:r>
              <a:rPr lang="ru-RU" altLang="ru-RU" sz="2000" smtClean="0">
                <a:latin typeface="Times New Roman" pitchFamily="18" charset="0"/>
                <a:cs typeface="Times New Roman" pitchFamily="18" charset="0"/>
              </a:rPr>
              <a:t>обогащать впечатления детей.</a:t>
            </a:r>
          </a:p>
          <a:p>
            <a:pPr marL="106363" indent="0" algn="just">
              <a:buFontTx/>
              <a:buNone/>
            </a:pPr>
            <a:r>
              <a:rPr lang="ru-RU" altLang="ru-RU" sz="20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воспитательные</a:t>
            </a:r>
            <a:endParaRPr lang="ru-RU" altLang="ru-RU" sz="2000" smtClean="0">
              <a:solidFill>
                <a:srgbClr val="000000"/>
              </a:solidFill>
            </a:endParaRPr>
          </a:p>
          <a:p>
            <a:pPr marL="106363" indent="0" algn="just">
              <a:buFontTx/>
              <a:buNone/>
            </a:pPr>
            <a:r>
              <a:rPr lang="ru-RU" altLang="ru-RU" sz="20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воспитывать эмоциональное отношение к природе озера Байкал;</a:t>
            </a:r>
            <a:endParaRPr lang="ru-RU" altLang="ru-RU" sz="2000" smtClean="0">
              <a:solidFill>
                <a:srgbClr val="000000"/>
              </a:solidFill>
            </a:endParaRPr>
          </a:p>
          <a:p>
            <a:pPr marL="106363" indent="0" algn="just">
              <a:buFontTx/>
              <a:buNone/>
            </a:pPr>
            <a:r>
              <a:rPr lang="ru-RU" altLang="ru-RU" sz="20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воспитывать любовь  к природе, желание оберегать ее, охранять.</a:t>
            </a:r>
            <a:endParaRPr lang="ru-RU" altLang="ru-RU" sz="2000" smtClean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106363" indent="0" algn="just">
              <a:buFontTx/>
              <a:buNone/>
            </a:pPr>
            <a:r>
              <a:rPr lang="ru-RU" altLang="ru-RU" sz="20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развивающие</a:t>
            </a:r>
            <a:r>
              <a:rPr lang="ru-RU" altLang="ru-RU" sz="20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2000" smtClean="0">
              <a:solidFill>
                <a:srgbClr val="000000"/>
              </a:solidFill>
              <a:latin typeface="Calibri" panose="020F0502020204030204" pitchFamily="34" charset="0"/>
              <a:cs typeface="Times New Roman" pitchFamily="18" charset="0"/>
            </a:endParaRPr>
          </a:p>
          <a:p>
            <a:pPr marL="106363" indent="0" algn="just">
              <a:buFontTx/>
              <a:buChar char="-"/>
            </a:pPr>
            <a:r>
              <a:rPr lang="ru-RU" altLang="ru-RU" sz="20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развивать познавательную активность, самостоятельность, творчество через познавательную деятельность в детском саду;</a:t>
            </a:r>
            <a:endParaRPr lang="ru-RU" altLang="ru-RU" sz="2000" smtClean="0">
              <a:solidFill>
                <a:srgbClr val="000000"/>
              </a:solidFill>
              <a:latin typeface="Calibri" panose="020F0502020204030204" pitchFamily="34" charset="0"/>
              <a:cs typeface="Times New Roman" pitchFamily="18" charset="0"/>
            </a:endParaRPr>
          </a:p>
          <a:p>
            <a:pPr marL="106363" indent="0" algn="just">
              <a:buNone/>
            </a:pPr>
            <a:endParaRPr lang="ru-RU" altLang="ru-RU" sz="2000" smtClean="0"/>
          </a:p>
        </p:txBody>
      </p:sp>
    </p:spTree>
  </p:cSld>
  <p:clrMapOvr>
    <a:masterClrMapping/>
  </p:clrMapOvr>
  <p:transition spd="med">
    <p:strips dir="ld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Текст 2"/>
          <p:cNvSpPr>
            <a:spLocks noGrp="1"/>
          </p:cNvSpPr>
          <p:nvPr>
            <p:ph type="body" idx="1"/>
          </p:nvPr>
        </p:nvSpPr>
        <p:spPr>
          <a:xfrm>
            <a:off x="179388" y="765175"/>
            <a:ext cx="8713787" cy="2735263"/>
          </a:xfrm>
        </p:spPr>
        <p:txBody>
          <a:bodyPr/>
          <a:lstStyle/>
          <a:p>
            <a:pPr algn="ctr"/>
            <a:r>
              <a:rPr lang="ru-RU" altLang="ru-RU" sz="6600" smtClean="0">
                <a:latin typeface="Times New Roman" pitchFamily="18" charset="0"/>
                <a:cs typeface="Times New Roman" pitchFamily="18" charset="0"/>
              </a:rPr>
              <a:t>Спасибо за внимание.</a:t>
            </a:r>
          </a:p>
        </p:txBody>
      </p:sp>
    </p:spTree>
  </p:cSld>
  <p:clrMapOvr>
    <a:masterClrMapping/>
  </p:clrMapOvr>
  <p:transition spd="med">
    <p:strips dir="l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539750" y="188913"/>
            <a:ext cx="8147050" cy="1079500"/>
          </a:xfrm>
        </p:spPr>
        <p:txBody>
          <a:bodyPr/>
          <a:lstStyle/>
          <a:p>
            <a:r>
              <a:rPr lang="ru-RU" altLang="ru-RU" smtClean="0">
                <a:solidFill>
                  <a:schemeClr val="tx1"/>
                </a:solidFill>
              </a:rPr>
              <a:t>Этапы реализации проекта</a:t>
            </a:r>
          </a:p>
        </p:txBody>
      </p:sp>
      <p:sp>
        <p:nvSpPr>
          <p:cNvPr id="7171" name="Объект 1"/>
          <p:cNvSpPr>
            <a:spLocks noGrp="1"/>
          </p:cNvSpPr>
          <p:nvPr>
            <p:ph idx="1"/>
          </p:nvPr>
        </p:nvSpPr>
        <p:spPr>
          <a:xfrm>
            <a:off x="395288" y="1052513"/>
            <a:ext cx="8291512" cy="5073650"/>
          </a:xfrm>
        </p:spPr>
        <p:txBody>
          <a:bodyPr/>
          <a:lstStyle/>
          <a:p>
            <a:pPr marL="106363" indent="0" algn="ctr">
              <a:buFontTx/>
              <a:buNone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ПОДГОТОВИТЕЛЬНЫЙ ЭТАП: </a:t>
            </a:r>
          </a:p>
          <a:p>
            <a:pPr marL="106363" indent="0">
              <a:buFontTx/>
              <a:buNone/>
            </a:pPr>
            <a:r>
              <a:rPr lang="ru-RU" altLang="ru-RU" sz="2800" b="1" smtClean="0">
                <a:latin typeface="Times New Roman" pitchFamily="18" charset="0"/>
                <a:cs typeface="Times New Roman" pitchFamily="18" charset="0"/>
              </a:rPr>
              <a:t>1. подобрана методическая и художественная литература.</a:t>
            </a:r>
          </a:p>
          <a:p>
            <a:pPr marL="106363" indent="0">
              <a:buFontTx/>
              <a:buNone/>
            </a:pPr>
            <a:r>
              <a:rPr lang="ru-RU" altLang="ru-RU" sz="2800" b="1" smtClean="0">
                <a:latin typeface="Times New Roman" pitchFamily="18" charset="0"/>
                <a:cs typeface="Times New Roman" pitchFamily="18" charset="0"/>
              </a:rPr>
              <a:t>2. Оформлен демонстрационный материал.</a:t>
            </a:r>
          </a:p>
          <a:p>
            <a:pPr marL="106363" indent="0">
              <a:buFontTx/>
              <a:buNone/>
            </a:pPr>
            <a:r>
              <a:rPr lang="ru-RU" altLang="ru-RU" sz="2800" b="1" smtClean="0">
                <a:latin typeface="Times New Roman" pitchFamily="18" charset="0"/>
                <a:cs typeface="Times New Roman" pitchFamily="18" charset="0"/>
              </a:rPr>
              <a:t>3.Подобран дидактический материал.</a:t>
            </a:r>
          </a:p>
          <a:p>
            <a:pPr marL="106363" indent="0">
              <a:buFontTx/>
              <a:buNone/>
            </a:pPr>
            <a:r>
              <a:rPr lang="ru-RU" altLang="ru-RU" sz="2800" b="1" smtClean="0">
                <a:latin typeface="Times New Roman" pitchFamily="18" charset="0"/>
                <a:cs typeface="Times New Roman" pitchFamily="18" charset="0"/>
              </a:rPr>
              <a:t>4. Подобраны видео материалы.</a:t>
            </a:r>
          </a:p>
          <a:p>
            <a:pPr marL="106363" indent="0">
              <a:buFontTx/>
              <a:buNone/>
            </a:pPr>
            <a:r>
              <a:rPr lang="ru-RU" altLang="ru-RU" sz="2800" b="1" smtClean="0">
                <a:latin typeface="Times New Roman" pitchFamily="18" charset="0"/>
                <a:cs typeface="Times New Roman" pitchFamily="18" charset="0"/>
              </a:rPr>
              <a:t>5. Созданы презентации для детей.</a:t>
            </a:r>
          </a:p>
          <a:p>
            <a:pPr marL="106363" indent="0">
              <a:buFontTx/>
              <a:buNone/>
            </a:pPr>
            <a:endParaRPr lang="ru-RU" altLang="ru-RU" sz="2800" b="1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trips dir="l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18487" cy="1228725"/>
          </a:xfrm>
        </p:spPr>
        <p:txBody>
          <a:bodyPr/>
          <a:lstStyle/>
          <a:p>
            <a:pPr marL="342900" indent="449263">
              <a:lnSpc>
                <a:spcPct val="115000"/>
              </a:lnSpc>
              <a:spcBef>
                <a:spcPct val="20000"/>
              </a:spcBef>
            </a:pPr>
            <a:r>
              <a:rPr lang="ru-RU" altLang="ru-RU" sz="32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ОСНОВНОЙ ЭТАП:</a:t>
            </a:r>
            <a:r>
              <a:rPr lang="ru-RU" altLang="ru-RU" sz="2400" smtClean="0">
                <a:solidFill>
                  <a:srgbClr val="000000"/>
                </a:solidFill>
                <a:latin typeface="Calibri" panose="020F0502020204030204" pitchFamily="34" charset="0"/>
                <a:cs typeface="Times New Roman" pitchFamily="18" charset="0"/>
              </a:rPr>
              <a:t/>
            </a:r>
            <a:br>
              <a:rPr lang="ru-RU" altLang="ru-RU" sz="2400" smtClean="0">
                <a:solidFill>
                  <a:srgbClr val="000000"/>
                </a:solidFill>
                <a:latin typeface="Calibri" panose="020F0502020204030204" pitchFamily="34" charset="0"/>
                <a:cs typeface="Times New Roman" pitchFamily="18" charset="0"/>
              </a:rPr>
            </a:br>
            <a:endParaRPr lang="ru-RU" altLang="ru-RU" smtClean="0"/>
          </a:p>
        </p:txBody>
      </p:sp>
      <p:sp>
        <p:nvSpPr>
          <p:cNvPr id="8195" name="Объект 2"/>
          <p:cNvSpPr>
            <a:spLocks noGrp="1"/>
          </p:cNvSpPr>
          <p:nvPr>
            <p:ph idx="1"/>
          </p:nvPr>
        </p:nvSpPr>
        <p:spPr>
          <a:xfrm>
            <a:off x="298450" y="620713"/>
            <a:ext cx="8388350" cy="5505450"/>
          </a:xfrm>
        </p:spPr>
        <p:txBody>
          <a:bodyPr/>
          <a:lstStyle/>
          <a:p>
            <a:pPr indent="0" algn="ctr">
              <a:buFontTx/>
              <a:buNone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1 блок «Все о Байкале»</a:t>
            </a:r>
          </a:p>
          <a:p>
            <a:pPr indent="0" algn="ctr">
              <a:buFontTx/>
              <a:buNone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ПРОСМОТР ПРЕЗЕНТАЦИИ «ОЗЕРО БАЙКАЛ»</a:t>
            </a:r>
          </a:p>
          <a:p>
            <a:pPr indent="0">
              <a:buNone/>
            </a:pP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Сформировались представления детей о расположении озера Байкал, о его природных особенностях, о его уникальности. Появился интерес, гордость, любовь к родному краю.</a:t>
            </a:r>
          </a:p>
          <a:p>
            <a:pPr indent="0" algn="ctr">
              <a:buFontTx/>
              <a:buNone/>
            </a:pPr>
            <a:endParaRPr lang="ru-RU" altLang="ru-RU" sz="2000" b="1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 indent="0" algn="ctr">
              <a:buFontTx/>
              <a:buNone/>
            </a:pPr>
            <a:endParaRPr lang="ru-RU" altLang="ru-RU" sz="2000" b="1" smtClean="0">
              <a:latin typeface="Times New Roman" pitchFamily="18" charset="0"/>
              <a:cs typeface="Times New Roman" panose="02020603050405020304" pitchFamily="18" charset="0"/>
            </a:endParaRPr>
          </a:p>
          <a:p>
            <a:pPr indent="0" algn="ctr">
              <a:buFontTx/>
              <a:buNone/>
            </a:pPr>
            <a:endParaRPr lang="ru-RU" altLang="ru-RU" sz="2000" smtClean="0">
              <a:latin typeface="Calibri" panose="020F0502020204030204" pitchFamily="34" charset="0"/>
              <a:cs typeface="Times New Roman" pitchFamily="18" charset="0"/>
            </a:endParaRPr>
          </a:p>
          <a:p>
            <a:pPr indent="0" algn="just">
              <a:buFontTx/>
              <a:buNone/>
            </a:pPr>
            <a:endParaRPr lang="ru-RU" altLang="ru-RU" sz="2000" smtClean="0">
              <a:latin typeface="Calibri" panose="020F0502020204030204" pitchFamily="34" charset="0"/>
              <a:cs typeface="Times New Roman" pitchFamily="18" charset="0"/>
            </a:endParaRPr>
          </a:p>
          <a:p>
            <a:pPr indent="0"/>
            <a:endParaRPr lang="ru-RU" altLang="ru-RU" smtClean="0"/>
          </a:p>
        </p:txBody>
      </p:sp>
      <p:pic>
        <p:nvPicPr>
          <p:cNvPr id="1027" name="Picture 3" descr="C:\Users\Sad\Desktop\фото проект\IMG-4ca73aa8646baa31c6df9c557ae6951f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63688" y="2420888"/>
            <a:ext cx="5638932" cy="4229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strips dir="l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107950" y="188913"/>
            <a:ext cx="87852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smtClean="0">
                <a:latin typeface="Times New Roman" pitchFamily="18" charset="0"/>
                <a:cs typeface="Times New Roman" pitchFamily="18" charset="0"/>
              </a:rPr>
              <a:t>Рассматривание карты озера Байкал</a:t>
            </a:r>
            <a:endParaRPr lang="ru-RU" altLang="ru-RU" sz="200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 descr="C:\Users\Sad\Desktop\фото проект\IMG-6d4a6c69cffa7afd7be5a6fcc4952f91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1600" y="908719"/>
            <a:ext cx="7493891" cy="5620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2310568"/>
      </p:ext>
    </p:extLst>
  </p:cSld>
  <p:clrMapOvr>
    <a:masterClrMapping/>
  </p:clrMapOvr>
  <p:transition spd="med">
    <p:strips dir="l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Sad\Desktop\фото проект\IMG-33475daabbaa83cada1a1e1de84b8c82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4" y="476672"/>
            <a:ext cx="4536504" cy="3402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Sad\Desktop\фото проект\IMG-2a09c0782afc393f985900eac2bf8249-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"/>
          <a:stretch>
            <a:fillRect/>
          </a:stretch>
        </p:blipFill>
        <p:spPr bwMode="auto">
          <a:xfrm>
            <a:off x="5220072" y="2636912"/>
            <a:ext cx="3745925" cy="3898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7250324"/>
      </p:ext>
    </p:extLst>
  </p:cSld>
  <p:clrMapOvr>
    <a:masterClrMapping/>
  </p:clrMapOvr>
  <p:transition spd="med">
    <p:strips dir="ld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a="http://schemas.openxmlformats.org/drawingml/2006/main" name="Оформление по умолчанию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Оформление по умолчанию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1312</TotalTime>
  <Words>711</Words>
  <Application>Microsoft Office PowerPoint</Application>
  <PresentationFormat>Экран (4:3)</PresentationFormat>
  <Paragraphs>109</Paragraphs>
  <Slides>50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50</vt:i4>
      </vt:variant>
    </vt:vector>
  </HeadingPairs>
  <TitlesOfParts>
    <vt:vector size="51" baseType="lpstr">
      <vt:lpstr>Оформление по умолчанию</vt:lpstr>
      <vt:lpstr>Муниципальное бюджетное дошкольное образовательное учреждение «Детский сад общеразвивающего вида №6» г. Слюдянки   </vt:lpstr>
      <vt:lpstr>Актуальность</vt:lpstr>
      <vt:lpstr>Презентация PowerPoint</vt:lpstr>
      <vt:lpstr>Цель проекта</vt:lpstr>
      <vt:lpstr>Задачи проекта </vt:lpstr>
      <vt:lpstr>Этапы реализации проекта</vt:lpstr>
      <vt:lpstr>ОСНОВНОЙ ЭТАП: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Наблюдение за птицами</vt:lpstr>
      <vt:lpstr>Дидактические игры</vt:lpstr>
      <vt:lpstr>«Найди и назови»</vt:lpstr>
      <vt:lpstr>Аппликация «Чайки над Байкалом»</vt:lpstr>
      <vt:lpstr>Рассматривание книг о птицах Прибайкалья</vt:lpstr>
      <vt:lpstr>ЭКСКУРСИЯ В БИБЛИОТЕКУ «Птицы Прибайкалья»</vt:lpstr>
      <vt:lpstr>Просмотр презентации «Кто как поет»</vt:lpstr>
      <vt:lpstr>Рассматривание карты «Места обитания птиц на Байкале»</vt:lpstr>
      <vt:lpstr>Раскрашивание силуэтов птиц</vt:lpstr>
      <vt:lpstr>ЗАКЛЮЧИТЕЛЬНЫЙ  ЭТАП:  </vt:lpstr>
      <vt:lpstr>Знакомство с минералами Прибайкалья</vt:lpstr>
      <vt:lpstr>Презентация PowerPoint</vt:lpstr>
      <vt:lpstr>Рассматривание изделий из минералов</vt:lpstr>
      <vt:lpstr>Зал Природа Байкала</vt:lpstr>
      <vt:lpstr>Презентация PowerPoint</vt:lpstr>
      <vt:lpstr> </vt:lpstr>
      <vt:lpstr>Онлайн-викторина «Что мы знаем о Байкале»</vt:lpstr>
      <vt:lpstr>Итоговое мероприятие:  Дидактическая игра «Знатоки Байкала»  </vt:lpstr>
      <vt:lpstr>Результат реализации проекта </vt:lpstr>
      <vt:lpstr>Презентация PowerPoint</vt:lpstr>
    </vt:vector>
  </TitlesOfParts>
  <Company>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Helen</dc:creator>
  <cp:lastModifiedBy>Sad</cp:lastModifiedBy>
  <cp:revision>128</cp:revision>
  <dcterms:created xsi:type="dcterms:W3CDTF">2008-09-04T14:45:14Z</dcterms:created>
  <dcterms:modified xsi:type="dcterms:W3CDTF">2023-01-26T14:29:48Z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3801674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S9.2.0</vt:lpwstr>
  </property>
</Properties>
</file>