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sldIdLst>
    <p:sldId id="273" r:id="rId9"/>
    <p:sldId id="274" r:id="rId10"/>
    <p:sldId id="280" r:id="rId11"/>
    <p:sldId id="276" r:id="rId12"/>
    <p:sldId id="279" r:id="rId13"/>
    <p:sldId id="256" r:id="rId14"/>
    <p:sldId id="257" r:id="rId15"/>
    <p:sldId id="281" r:id="rId16"/>
    <p:sldId id="260" r:id="rId17"/>
    <p:sldId id="261" r:id="rId18"/>
    <p:sldId id="263" r:id="rId19"/>
    <p:sldId id="266" r:id="rId20"/>
    <p:sldId id="267" r:id="rId21"/>
    <p:sldId id="268" r:id="rId22"/>
    <p:sldId id="269" r:id="rId23"/>
    <p:sldId id="270" r:id="rId24"/>
    <p:sldId id="271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 autoAdjust="0"/>
    <p:restoredTop sz="94660"/>
  </p:normalViewPr>
  <p:slideViewPr>
    <p:cSldViewPr>
      <p:cViewPr>
        <p:scale>
          <a:sx n="84" d="100"/>
          <a:sy n="84" d="100"/>
        </p:scale>
        <p:origin x="-9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39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1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01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426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5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3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88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8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84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8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55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2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00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93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2164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98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65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50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88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707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74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721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487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509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515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236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18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678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4844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767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1290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6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3998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66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312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492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3030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394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86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5337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637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621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02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3253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7379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25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251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554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176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274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810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312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821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738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618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968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096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465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6765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747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148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346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153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4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012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595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4652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EF8E-2447-4F8A-96AF-0F806C0687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0339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EDA4-09DF-4261-9F6B-9640E78A78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6072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6369-9F29-4168-912B-13D9498609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602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F195-E7F8-4F66-80CF-44F7226FA1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4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22E7F-F0FF-4884-BD87-BF478A3ACE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9282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C099-30D9-4A2F-937E-06758C894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324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EC9E-4D59-4632-848D-2E2692EFD1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263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9A48-6FD4-4AEB-8E07-D8E28E76FE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4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96522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A3D5B-B55E-400B-AE17-C4823391FF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421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876C-D581-49AE-872C-C548E90FBC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309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4E0-8A25-4375-99F1-123780E4C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313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CA4-8BE1-4C5F-8E27-4F6A2F72A0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4034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3D1CE-2721-44A3-8006-61850486AD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552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EFEA4-DB57-4E18-A38F-27108248F9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93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831B1-7A09-4E23-8E4F-77DDEB783B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901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2043E-23A2-4A9E-A683-6CD24DD537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80394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1AF06-D7FD-49A5-92BF-BD41F231F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3068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90776-EDA4-4D11-AF2B-A11F5CE4FC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1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1931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987AB-30EC-4962-A973-29D4F54493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100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D7210-7607-4286-BD39-6ABDAEAB12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88449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6E36B-FE3B-4BDF-B116-2309BF7AB8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693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46104-2D61-4260-94A5-DFC41397DC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950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2082C-C923-46A1-B4DE-B18696E33E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881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CD09-C329-45E1-8875-085B4397E6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8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3733-23A4-491E-8146-DCE929E8128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BD6A4-462D-430A-A681-185042C24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86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0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1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2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7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1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0DA019-A937-43EA-BE60-52E6BBA53B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7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D6BA0-5B9D-403F-8C89-D76CE14F01C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9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41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МАОУ «Прогимназия108»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Улан-Удэ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25426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Занятие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математике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«Увлекательная  математика»  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(Использование  ИКТ в образовательном процессе ДОУ)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Старшая группа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Провела: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воспитатель Григорян Маргарита Владимировна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581128"/>
            <a:ext cx="21812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C:\Users\schoo\Desktop\1639209571_21-papik-pro-p-klipart-rebenok-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168199"/>
            <a:ext cx="1872208" cy="107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choo\Desktop\1639209585_38-papik-pro-p-klipart-rebenok-45 (1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536" y="5051054"/>
            <a:ext cx="2883233" cy="115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schoo\Desktop\1639189224_17-papik-pro-p-klipart-deti-2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850" y="5350509"/>
            <a:ext cx="746485" cy="93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409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Второй конверт.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schoo\Desktop\1639226258_7-papik-pro-p-klipart-pismo-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2736304" cy="154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Равнобедренный треугольник 3"/>
          <p:cNvSpPr/>
          <p:nvPr/>
        </p:nvSpPr>
        <p:spPr>
          <a:xfrm>
            <a:off x="1043608" y="3645024"/>
            <a:ext cx="2376264" cy="27363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000"/>
                    </a14:imgEffect>
                    <a14:imgEffect>
                      <a14:colorTemperature colorTemp="5900"/>
                    </a14:imgEffect>
                    <a14:imgEffect>
                      <a14:saturation sat="225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45025"/>
            <a:ext cx="2592289" cy="2736304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6" name="Стрелка вниз 5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738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352928" cy="4262190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8280920" cy="1656184"/>
          </a:xfrm>
        </p:spPr>
        <p:txBody>
          <a:bodyPr>
            <a:normAutofit fontScale="62500" lnSpcReduction="20000"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Третий конверт 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МОЛОДЦЫ! Идем дальше. Вижу перед нами заколдованный замок</a:t>
            </a:r>
            <a:endParaRPr lang="ru-RU" sz="3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39552" y="1988840"/>
            <a:ext cx="3672408" cy="288032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8104" y="3410047"/>
            <a:ext cx="2592288" cy="14142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758" y="764704"/>
            <a:ext cx="27305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6456" y="6381328"/>
            <a:ext cx="280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6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6efaf00f2138614242b540b3e4e12dd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5" descr="png-transparent-child-graphy-looking-for-friends-love-toddler-bo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3875088"/>
            <a:ext cx="2057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depositphotos_3953864-stock-photo-walking-to-schoo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595688"/>
            <a:ext cx="14636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4305" flipH="1">
            <a:off x="5930900" y="4475163"/>
            <a:ext cx="3124200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4973638"/>
            <a:ext cx="21812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 вниз 6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39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03" y="188640"/>
            <a:ext cx="8229600" cy="3024336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мы с вами в замке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Физкультурная минутка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Вошли в замок. Идем тихо, на носочках чтобы не услышали и не  заметили стражники. На пути высокие ступеньки, ноги поднимаем выше. Потолок все ниже и ниже, надо нагнутся.(повторяем движение 2 раза) Но вот стало просторнее, оглядываемся. Ребята по моему мы заблудились и попали в лабиринт. Чтобы выйти из лабиринта нам надо выполнить третье  задание.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choo\Desktop\1639328347_33-papik-pro-p-klipart-labirint-3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88024" y="3041576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794" y="4885942"/>
            <a:ext cx="217646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png-transparent-child-graphy-looking-for-friends-love-toddler-bo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7599" y="4387031"/>
            <a:ext cx="2057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4328" y="4885942"/>
            <a:ext cx="14636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C:\Users\schoo\Desktop\1639189224_17-papik-pro-p-klipart-deti-2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588922"/>
            <a:ext cx="746485" cy="93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76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Третье задание.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Угадай, кого позовут домой, если известно, что это не маленький  и не девочка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рис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1598613"/>
            <a:ext cx="8258175" cy="492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Oval 5"/>
          <p:cNvSpPr>
            <a:spLocks noChangeArrowheads="1"/>
          </p:cNvSpPr>
          <p:nvPr/>
        </p:nvSpPr>
        <p:spPr bwMode="auto">
          <a:xfrm flipH="1" flipV="1">
            <a:off x="3014663" y="1598613"/>
            <a:ext cx="1481137" cy="45593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Стрелка вниз 5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168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7464"/>
            <a:ext cx="9144000" cy="6858000"/>
          </a:xfrm>
        </p:spPr>
        <p:txBody>
          <a:bodyPr/>
          <a:lstStyle/>
          <a:p>
            <a:pPr eaLnBrk="1" hangingPunct="1"/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ПодходоПодходом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 двери , за которой спрятана царевна. Вот беда висит большой замок а ключа у нас от замка нету. Что нам делать? м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Подходом к двери , за которой спрятана царевна. Вот беда висит большой замок а ключа у нас от замка нету. Что нам делать?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двери , за которой спрятана царевна. Вот беда висит большой замок а ключа у нас от замка нету. Что нам делать?</a:t>
            </a:r>
            <a:endParaRPr lang="ru-RU" dirty="0" smtClean="0"/>
          </a:p>
        </p:txBody>
      </p:sp>
      <p:pic>
        <p:nvPicPr>
          <p:cNvPr id="9218" name="Picture 2" descr="C:\Users\schoo\Desktop\cast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07432"/>
            <a:ext cx="9144000" cy="572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низ 4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2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Давайте искать может где ни будь и найдем ключ.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осмотрите на стене какие то точки, давайте соединим и посмотрим что это, может быть это и есть ключ от замка.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choo\Desktop\b926c5749e40e20208fc337c7c00129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9000"/>
                    </a14:imgEffect>
                    <a14:imgEffect>
                      <a14:brightnessContrast bright="16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1929" y="1484785"/>
            <a:ext cx="6570266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узел 5"/>
          <p:cNvSpPr/>
          <p:nvPr/>
        </p:nvSpPr>
        <p:spPr>
          <a:xfrm flipH="1" flipV="1">
            <a:off x="7443391" y="2383831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flipH="1" flipV="1">
            <a:off x="7437296" y="5319940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 flipH="1" flipV="1">
            <a:off x="6036025" y="2354793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 flipH="1" flipV="1">
            <a:off x="6036025" y="5307541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flipH="1" flipV="1">
            <a:off x="6059878" y="3336073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 flipH="1" flipV="1">
            <a:off x="6043966" y="4349303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 flipH="1" flipV="1">
            <a:off x="1331498" y="3304885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 flipH="1" flipV="1">
            <a:off x="1747025" y="4343103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 flipH="1" flipV="1">
            <a:off x="2301452" y="4330123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 flipH="1" flipV="1">
            <a:off x="1827356" y="5609994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 flipH="1" flipV="1">
            <a:off x="2312869" y="5609995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 flipH="1" flipV="1">
            <a:off x="3191165" y="4317108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 flipH="1" flipV="1">
            <a:off x="3199038" y="5282211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 flipH="1" flipV="1">
            <a:off x="3661818" y="5284084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 flipH="1" flipV="1">
            <a:off x="3646662" y="4279211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 flipH="1" flipV="1">
            <a:off x="6974851" y="2749110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 flipH="1" flipV="1">
            <a:off x="6988140" y="4992686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 flipH="1" flipV="1">
            <a:off x="6502639" y="4982417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 flipH="1" flipV="1">
            <a:off x="6448627" y="2731261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546966" y="5054417"/>
            <a:ext cx="463893" cy="10269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180025" y="2404217"/>
            <a:ext cx="1284454" cy="21874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4" idx="4"/>
          </p:cNvCxnSpPr>
          <p:nvPr/>
        </p:nvCxnSpPr>
        <p:spPr>
          <a:xfrm>
            <a:off x="7502894" y="2426793"/>
            <a:ext cx="6402" cy="2893147"/>
          </a:xfrm>
          <a:prstGeom prst="line">
            <a:avLst/>
          </a:prstGeom>
          <a:ln w="41275" cap="sq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6128139" y="2490219"/>
            <a:ext cx="73" cy="902260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24" idx="0"/>
          </p:cNvCxnSpPr>
          <p:nvPr/>
        </p:nvCxnSpPr>
        <p:spPr>
          <a:xfrm>
            <a:off x="3263165" y="4461108"/>
            <a:ext cx="0" cy="883527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739766" y="4375002"/>
            <a:ext cx="0" cy="980146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1" idx="0"/>
            <a:endCxn id="23" idx="4"/>
          </p:cNvCxnSpPr>
          <p:nvPr/>
        </p:nvCxnSpPr>
        <p:spPr>
          <a:xfrm>
            <a:off x="2373452" y="4474123"/>
            <a:ext cx="11417" cy="1135872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1886221" y="4434152"/>
            <a:ext cx="4804" cy="1171461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2" idx="2"/>
            <a:endCxn id="23" idx="6"/>
          </p:cNvCxnSpPr>
          <p:nvPr/>
        </p:nvCxnSpPr>
        <p:spPr>
          <a:xfrm>
            <a:off x="1971356" y="5681994"/>
            <a:ext cx="341513" cy="1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385485" y="4410812"/>
            <a:ext cx="408187" cy="12399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19" idx="2"/>
            <a:endCxn id="17" idx="6"/>
          </p:cNvCxnSpPr>
          <p:nvPr/>
        </p:nvCxnSpPr>
        <p:spPr>
          <a:xfrm>
            <a:off x="1475498" y="3376885"/>
            <a:ext cx="4584380" cy="31188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21" idx="2"/>
            <a:endCxn id="24" idx="6"/>
          </p:cNvCxnSpPr>
          <p:nvPr/>
        </p:nvCxnSpPr>
        <p:spPr>
          <a:xfrm flipV="1">
            <a:off x="2445452" y="4389108"/>
            <a:ext cx="745713" cy="13015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27" idx="6"/>
          </p:cNvCxnSpPr>
          <p:nvPr/>
        </p:nvCxnSpPr>
        <p:spPr>
          <a:xfrm flipV="1">
            <a:off x="3265106" y="5356084"/>
            <a:ext cx="396712" cy="17631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18" idx="5"/>
          </p:cNvCxnSpPr>
          <p:nvPr/>
        </p:nvCxnSpPr>
        <p:spPr>
          <a:xfrm>
            <a:off x="3733818" y="4364744"/>
            <a:ext cx="2331236" cy="5647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14" idx="5"/>
          </p:cNvCxnSpPr>
          <p:nvPr/>
        </p:nvCxnSpPr>
        <p:spPr>
          <a:xfrm>
            <a:off x="6090427" y="5331811"/>
            <a:ext cx="1367957" cy="9217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32" idx="3"/>
            <a:endCxn id="29" idx="4"/>
          </p:cNvCxnSpPr>
          <p:nvPr/>
        </p:nvCxnSpPr>
        <p:spPr>
          <a:xfrm flipV="1">
            <a:off x="6571539" y="2749110"/>
            <a:ext cx="475312" cy="3239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>
            <a:stCxn id="29" idx="0"/>
            <a:endCxn id="30" idx="4"/>
          </p:cNvCxnSpPr>
          <p:nvPr/>
        </p:nvCxnSpPr>
        <p:spPr>
          <a:xfrm>
            <a:off x="7046851" y="2893110"/>
            <a:ext cx="13289" cy="2099576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endCxn id="31" idx="4"/>
          </p:cNvCxnSpPr>
          <p:nvPr/>
        </p:nvCxnSpPr>
        <p:spPr>
          <a:xfrm>
            <a:off x="6560802" y="2835325"/>
            <a:ext cx="13837" cy="2147092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18" idx="0"/>
          </p:cNvCxnSpPr>
          <p:nvPr/>
        </p:nvCxnSpPr>
        <p:spPr>
          <a:xfrm>
            <a:off x="6115966" y="4493303"/>
            <a:ext cx="15912" cy="898637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19" idx="0"/>
          </p:cNvCxnSpPr>
          <p:nvPr/>
        </p:nvCxnSpPr>
        <p:spPr>
          <a:xfrm>
            <a:off x="1403498" y="3448885"/>
            <a:ext cx="28431" cy="94022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Блок-схема: узел 141"/>
          <p:cNvSpPr/>
          <p:nvPr/>
        </p:nvSpPr>
        <p:spPr>
          <a:xfrm flipH="1" flipV="1">
            <a:off x="1325660" y="4310506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50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Соединив точки получили ключ. Мы этим ключом откроем дверь и освободим царевну. А вот и царевич и со своей прекрасной  принцессой. Какие вы у меня молодцы. Вот и сказке конец а кто слушал молодец.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3096344" cy="45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997149"/>
            <a:ext cx="1393838" cy="166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1842">
            <a:off x="6701477" y="5119295"/>
            <a:ext cx="2201480" cy="17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5172349"/>
            <a:ext cx="1944216" cy="148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915432"/>
            <a:ext cx="642762" cy="80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низ 7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7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3126"/>
            <a:ext cx="8229600" cy="335595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 занятия 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ебята ,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акое у нас было занятие? (Ответы )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Вам занятие понравилось? А что вам понравилось на занятии? (Ответы)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Давайте вспомним как мы помогли царевичу. (Ответы)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25144"/>
            <a:ext cx="194468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14" y="4710651"/>
            <a:ext cx="2730500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67" y="5563933"/>
            <a:ext cx="63976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62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1.Закреплять счёт в пределах 10 в прямом и обратном порядке, представление о числовом ряде, предыдущем числе.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2.Закреплять представления детей о свойствах предметов (форма, цвет, размер)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3.Умение ориентироваться на плоскости листа.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Уточнить пространственные отношения: между, посередине.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(З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адания </a:t>
            </a: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выполняются по щелчку мышки</a:t>
            </a: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занятия: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ебята вы сказки слушать любите? А хотели бы попасть в сказку и совершить подвиг. Например спасти от Кощея Бессмертного принцессу? (Ответы детей)</a:t>
            </a:r>
          </a:p>
        </p:txBody>
      </p:sp>
      <p:sp>
        <p:nvSpPr>
          <p:cNvPr id="4" name="Стрелка вниз 3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4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786210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некотором царстве в некотором государстве, жил был царь. И была у него дочь красавица. Как то раз Кощей Бессмертный увидел принцессу, и захотел на ней жениться. Принцесса отказалась выходить за него замуж. Кощей Бессмертный затаил злобу на </a:t>
            </a:r>
            <a:r>
              <a:rPr lang="ru-RU" sz="1800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Уехал царь по своим царским делам, принцесса вышла в сад погулять, вдруг налетел сильный ветер подхватил ее и унес в тридевятое царство, в тридевятое государство.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Кощея Бессмертного царство.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060847"/>
            <a:ext cx="2880320" cy="454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5157192"/>
            <a:ext cx="1237394" cy="154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986939"/>
            <a:ext cx="1440160" cy="159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трелка вниз 5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330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1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343 -0.07216 L -0.02343 -0.19704 C -0.02343 -0.25324 0.04549 -0.32216 0.10157 -0.32216 L 0.22657 -0.32216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066130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Пошел  искать свою  принцессу Иван царевич. Шел он по лесу встретил Бабу-Ягу. Попросил царевич помочь найти принцессу. Баба-Яга объяснила как найти ее, и предупредила, что в пути его ждут трудные испытания.  И дала ему клубок. Чтобы показала ему дорогу к замку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Кощея Бессмертного.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248" y="2132856"/>
            <a:ext cx="5796136" cy="345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6200" y="2852936"/>
            <a:ext cx="1118206" cy="238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768" y="2757417"/>
            <a:ext cx="1545636" cy="246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 descr="C:\Users\schoo\Desktop\skaz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992" y="4365104"/>
            <a:ext cx="352699" cy="3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119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0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 вы согласны помочь Ивану царевичу найти принцессу (Ответы детей. Прежде чем отправимся в путь дорогу проведем разминку.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Сколько глаз у одной мышки?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Сколько пальцев на  левой руке человек? А на правой?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3.Сколько братьев у Ниф - Ниф?  Кто они?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В снег упал Сережка, а за ним Алешка, а за ним Маринка, а за ней Ирина, а потом Игнат. Сколько было всех ребят?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У меня и Аллочки  десять счетных палочек, две из них сломались. Сколько их осталось?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 Сколько ушек у трех старушек?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 Сколько носов у трех псов?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8. Сколько хвостов у трех котов?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9. Под кустами у реки жили майские жуки  дочка. Сын, отец и мать- кто их может сосчитать?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10. На тарелочке семь слив, вид их очень уж красив. Съел одну лишь сливу Павел. Сколько мальчик слив оставил?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i="0" dirty="0" smtClean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br>
              <a:rPr lang="ru-RU" sz="1400" b="0" i="0" dirty="0" smtClean="0">
                <a:solidFill>
                  <a:srgbClr val="333333"/>
                </a:solidFill>
                <a:effectLst/>
                <a:latin typeface="Helvetica Neue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schoo\Desktop\1639209585_38-papik-pro-p-klipart-rebenok-45 (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489951"/>
            <a:ext cx="2883233" cy="115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schoo\Desktop\1639189224_17-papik-pro-p-klipart-deti-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712863"/>
            <a:ext cx="746485" cy="93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624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785" y="188640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Дорога у нас дальняя, надо взять с собой фрукты поесть.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пересчитай, поставь точки и соедини с нужным числом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28573" y="1841937"/>
            <a:ext cx="2223673" cy="2028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46311" y="1857398"/>
            <a:ext cx="2185927" cy="201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0" y="1843544"/>
            <a:ext cx="2094299" cy="201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76168" y="1843544"/>
            <a:ext cx="2106502" cy="201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296397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7534" y="4296397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68693" y="4296785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14236" y="4296785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6841652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8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1453952" y="5781867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211522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2983437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738376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4519133" y="5781867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5301857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6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6084166" y="5805264"/>
            <a:ext cx="648072" cy="67322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7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choo\Desktop\1639222161_5-papik-pro-p-klipart-grusha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903" y="1863909"/>
            <a:ext cx="576065" cy="85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schoo\Desktop\1639222161_5-papik-pro-p-klipart-grusha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125" y="2768720"/>
            <a:ext cx="576065" cy="85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schoo\Desktop\1639222161_5-papik-pro-p-klipart-grusha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680" y="1891864"/>
            <a:ext cx="576065" cy="85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63" y="1918778"/>
            <a:ext cx="57308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C:\Users\schoo\Desktop\1639222161_5-papik-pro-p-klipart-grusha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626" y="2772999"/>
            <a:ext cx="576065" cy="85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08" y="2742428"/>
            <a:ext cx="57308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schoo\Desktop\1639191715_3-papik-pro-p-yabloko-klipart-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527" y="1855709"/>
            <a:ext cx="816606" cy="99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:\Users\schoo\Desktop\1639191715_3-papik-pro-p-yabloko-klipart-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201" y="1787815"/>
            <a:ext cx="816606" cy="99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710" y="1790402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710" y="2435225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0714" y="2435225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5107" y="2458893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171" y="2848762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504" y="2821699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 descr="C:\Users\schoo\Desktop\1639212979_9-papik-pro-p-klipart-apelsin-1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050" y="1854401"/>
            <a:ext cx="1115321" cy="110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2118" y="1867687"/>
            <a:ext cx="111601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817" y="2750701"/>
            <a:ext cx="11223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817" y="2710884"/>
            <a:ext cx="11223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7466" y="2801327"/>
            <a:ext cx="11223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8092" y="2292757"/>
            <a:ext cx="11223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 descr="C:\Users\schoo\Desktop\1639308891_2-papik-pro-p-sliva-klipart-2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2750" y="2971000"/>
            <a:ext cx="791250" cy="78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5354" y="2912336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4310" y="2923499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9489" y="2909450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8830" y="2185187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1652" y="2204016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3277" y="2257425"/>
            <a:ext cx="792163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3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391" y="1995276"/>
            <a:ext cx="792163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Прямая соединительная линия 26"/>
          <p:cNvCxnSpPr>
            <a:endCxn id="10" idx="0"/>
          </p:cNvCxnSpPr>
          <p:nvPr/>
        </p:nvCxnSpPr>
        <p:spPr>
          <a:xfrm>
            <a:off x="996752" y="3854014"/>
            <a:ext cx="0" cy="442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3359495" y="3854013"/>
            <a:ext cx="0" cy="442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5625893" y="3870798"/>
            <a:ext cx="0" cy="442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5645356" y="3870798"/>
            <a:ext cx="0" cy="442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8107733" y="3856944"/>
            <a:ext cx="0" cy="442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Блок-схема: узел 35"/>
          <p:cNvSpPr/>
          <p:nvPr/>
        </p:nvSpPr>
        <p:spPr>
          <a:xfrm>
            <a:off x="847099" y="444425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Блок-схема: узел 76"/>
          <p:cNvSpPr/>
          <p:nvPr/>
        </p:nvSpPr>
        <p:spPr>
          <a:xfrm>
            <a:off x="1171763" y="444425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Блок-схема: узел 77"/>
          <p:cNvSpPr/>
          <p:nvPr/>
        </p:nvSpPr>
        <p:spPr>
          <a:xfrm>
            <a:off x="551514" y="4867897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узел 78"/>
          <p:cNvSpPr/>
          <p:nvPr/>
        </p:nvSpPr>
        <p:spPr>
          <a:xfrm>
            <a:off x="905201" y="4867897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Блок-схема: узел 79"/>
          <p:cNvSpPr/>
          <p:nvPr/>
        </p:nvSpPr>
        <p:spPr>
          <a:xfrm>
            <a:off x="1171763" y="4867897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Блок-схема: узел 80"/>
          <p:cNvSpPr/>
          <p:nvPr/>
        </p:nvSpPr>
        <p:spPr>
          <a:xfrm>
            <a:off x="551514" y="4467113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Блок-схема: узел 81"/>
          <p:cNvSpPr/>
          <p:nvPr/>
        </p:nvSpPr>
        <p:spPr>
          <a:xfrm>
            <a:off x="2949169" y="4352813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узел 83"/>
          <p:cNvSpPr/>
          <p:nvPr/>
        </p:nvSpPr>
        <p:spPr>
          <a:xfrm>
            <a:off x="3267968" y="4352813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узел 84"/>
          <p:cNvSpPr/>
          <p:nvPr/>
        </p:nvSpPr>
        <p:spPr>
          <a:xfrm>
            <a:off x="3555322" y="432995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2950714" y="4642660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3597529" y="4931650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Блок-схема: узел 88"/>
          <p:cNvSpPr/>
          <p:nvPr/>
        </p:nvSpPr>
        <p:spPr>
          <a:xfrm>
            <a:off x="3584758" y="4642660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Блок-схема: узел 89"/>
          <p:cNvSpPr/>
          <p:nvPr/>
        </p:nvSpPr>
        <p:spPr>
          <a:xfrm>
            <a:off x="2971201" y="4945973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Блок-схема: узел 90"/>
          <p:cNvSpPr/>
          <p:nvPr/>
        </p:nvSpPr>
        <p:spPr>
          <a:xfrm>
            <a:off x="3307473" y="4945973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Блок-схема: узел 91"/>
          <p:cNvSpPr/>
          <p:nvPr/>
        </p:nvSpPr>
        <p:spPr>
          <a:xfrm>
            <a:off x="5210330" y="437098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Блок-схема: узел 92"/>
          <p:cNvSpPr/>
          <p:nvPr/>
        </p:nvSpPr>
        <p:spPr>
          <a:xfrm>
            <a:off x="5186513" y="4928086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Блок-схема: узел 93"/>
          <p:cNvSpPr/>
          <p:nvPr/>
        </p:nvSpPr>
        <p:spPr>
          <a:xfrm>
            <a:off x="5533464" y="4639297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Блок-схема: узел 94"/>
          <p:cNvSpPr/>
          <p:nvPr/>
        </p:nvSpPr>
        <p:spPr>
          <a:xfrm>
            <a:off x="5858402" y="4388148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Блок-схема: узел 95"/>
          <p:cNvSpPr/>
          <p:nvPr/>
        </p:nvSpPr>
        <p:spPr>
          <a:xfrm>
            <a:off x="5858402" y="4931650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узел 96"/>
          <p:cNvSpPr/>
          <p:nvPr/>
        </p:nvSpPr>
        <p:spPr>
          <a:xfrm>
            <a:off x="7711652" y="4328877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Блок-схема: узел 97"/>
          <p:cNvSpPr/>
          <p:nvPr/>
        </p:nvSpPr>
        <p:spPr>
          <a:xfrm>
            <a:off x="8016206" y="4313181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Блок-схема: узел 98"/>
          <p:cNvSpPr/>
          <p:nvPr/>
        </p:nvSpPr>
        <p:spPr>
          <a:xfrm>
            <a:off x="8343976" y="4313181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>
            <a:off x="8029996" y="4616748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Блок-схема: узел 100"/>
          <p:cNvSpPr/>
          <p:nvPr/>
        </p:nvSpPr>
        <p:spPr>
          <a:xfrm>
            <a:off x="8016206" y="4928086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Блок-схема: узел 101"/>
          <p:cNvSpPr/>
          <p:nvPr/>
        </p:nvSpPr>
        <p:spPr>
          <a:xfrm>
            <a:off x="8319155" y="495092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Блок-схема: узел 102"/>
          <p:cNvSpPr/>
          <p:nvPr/>
        </p:nvSpPr>
        <p:spPr>
          <a:xfrm>
            <a:off x="7711652" y="4950925"/>
            <a:ext cx="183054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1697745" y="3854013"/>
            <a:ext cx="3695639" cy="192785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endCxn id="14" idx="1"/>
          </p:cNvCxnSpPr>
          <p:nvPr/>
        </p:nvCxnSpPr>
        <p:spPr>
          <a:xfrm>
            <a:off x="3557873" y="3828819"/>
            <a:ext cx="3378687" cy="2075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>
            <a:endCxn id="20" idx="0"/>
          </p:cNvCxnSpPr>
          <p:nvPr/>
        </p:nvCxnSpPr>
        <p:spPr>
          <a:xfrm flipH="1">
            <a:off x="4843169" y="3854013"/>
            <a:ext cx="199495" cy="1927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>
            <a:endCxn id="22" idx="0"/>
          </p:cNvCxnSpPr>
          <p:nvPr/>
        </p:nvCxnSpPr>
        <p:spPr>
          <a:xfrm flipH="1">
            <a:off x="6408202" y="3885724"/>
            <a:ext cx="628312" cy="19195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Стрелка вниз 82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26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 animBg="1"/>
      <p:bldP spid="85" grpId="0" animBg="1"/>
      <p:bldP spid="86" grpId="0" animBg="1"/>
      <p:bldP spid="87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Мне кажется фруктов мало, давайте еще яблоки возьмем с собой.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Красное яблоко больше желтого. желтое больше зеленного. Какое яблоко меньше всех.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яблоко по середине. Какое яблоко слева от желтого? Справа от желтого? Между красным и зеленным какое яблоко? 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Закрыли глазки фокус- покус и мы в сказке,  идем искать царевну.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schoo\Desktop\1639191715_3-papik-pro-p-yabloko-klipart-3 (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901" y="3501008"/>
            <a:ext cx="2310498" cy="28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choo\Desktop\1639191740_13-papik-pro-p-yabloko-klipart-1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192" y="4221087"/>
            <a:ext cx="1730495" cy="208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schoo\Desktop\1639191750_17-papik-pro-p-yabloko-klipart-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8822" y="4905876"/>
            <a:ext cx="1391649" cy="163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66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334963"/>
            <a:ext cx="8229600" cy="1143000"/>
          </a:xfrm>
        </p:spPr>
        <p:txBody>
          <a:bodyPr/>
          <a:lstStyle/>
          <a:p>
            <a:pPr eaLnBrk="1" hangingPunct="1"/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Вот и первое задание.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Вставь пропущенные числа. Раскрась одинаковые полоски одним цветом.</a:t>
            </a:r>
            <a:endParaRPr lang="ru-RU" sz="2800" dirty="0" smtClean="0"/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sz="quarter" idx="3"/>
          </p:nvPr>
        </p:nvGraphicFramePr>
        <p:xfrm>
          <a:off x="434975" y="2324100"/>
          <a:ext cx="4062413" cy="517880"/>
        </p:xfrm>
        <a:graphic>
          <a:graphicData uri="http://schemas.openxmlformats.org/drawingml/2006/table">
            <a:tbl>
              <a:tblPr/>
              <a:tblGrid>
                <a:gridCol w="493713"/>
                <a:gridCol w="434975"/>
                <a:gridCol w="465137"/>
                <a:gridCol w="449263"/>
                <a:gridCol w="404812"/>
                <a:gridCol w="484188"/>
                <a:gridCol w="428625"/>
                <a:gridCol w="442912"/>
                <a:gridCol w="4587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45580" marB="45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289" name="Group 2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517880"/>
        </p:xfrm>
        <a:graphic>
          <a:graphicData uri="http://schemas.openxmlformats.org/drawingml/2006/table">
            <a:tbl>
              <a:tblPr/>
              <a:tblGrid>
                <a:gridCol w="449263"/>
                <a:gridCol w="447675"/>
                <a:gridCol w="449262"/>
                <a:gridCol w="449263"/>
                <a:gridCol w="447675"/>
                <a:gridCol w="449262"/>
                <a:gridCol w="449263"/>
                <a:gridCol w="447675"/>
                <a:gridCol w="449262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311" name="Group 47"/>
          <p:cNvGraphicFramePr>
            <a:graphicFrameLocks noGrp="1"/>
          </p:cNvGraphicFramePr>
          <p:nvPr/>
        </p:nvGraphicFramePr>
        <p:xfrm>
          <a:off x="407988" y="3184525"/>
          <a:ext cx="1793875" cy="527050"/>
        </p:xfrm>
        <a:graphic>
          <a:graphicData uri="http://schemas.openxmlformats.org/drawingml/2006/table">
            <a:tbl>
              <a:tblPr/>
              <a:tblGrid>
                <a:gridCol w="447675"/>
                <a:gridCol w="449262"/>
                <a:gridCol w="449263"/>
                <a:gridCol w="447675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323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246414"/>
              </p:ext>
            </p:extLst>
          </p:nvPr>
        </p:nvGraphicFramePr>
        <p:xfrm>
          <a:off x="2203450" y="3192463"/>
          <a:ext cx="2368550" cy="517880"/>
        </p:xfrm>
        <a:graphic>
          <a:graphicData uri="http://schemas.openxmlformats.org/drawingml/2006/table">
            <a:tbl>
              <a:tblPr/>
              <a:tblGrid>
                <a:gridCol w="520700"/>
                <a:gridCol w="468313"/>
                <a:gridCol w="465137"/>
                <a:gridCol w="449263"/>
                <a:gridCol w="465137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580" marB="45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337" name="Group 73"/>
          <p:cNvGraphicFramePr>
            <a:graphicFrameLocks noGrp="1"/>
          </p:cNvGraphicFramePr>
          <p:nvPr/>
        </p:nvGraphicFramePr>
        <p:xfrm>
          <a:off x="468313" y="4027488"/>
          <a:ext cx="4127500" cy="517880"/>
        </p:xfrm>
        <a:graphic>
          <a:graphicData uri="http://schemas.openxmlformats.org/drawingml/2006/table">
            <a:tbl>
              <a:tblPr/>
              <a:tblGrid>
                <a:gridCol w="431800"/>
                <a:gridCol w="449262"/>
                <a:gridCol w="434975"/>
                <a:gridCol w="449263"/>
                <a:gridCol w="449262"/>
                <a:gridCol w="465138"/>
                <a:gridCol w="509587"/>
                <a:gridCol w="523875"/>
                <a:gridCol w="41433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60" name="Text Box 96"/>
          <p:cNvSpPr txBox="1">
            <a:spLocks noChangeArrowheads="1"/>
          </p:cNvSpPr>
          <p:nvPr/>
        </p:nvSpPr>
        <p:spPr bwMode="auto">
          <a:xfrm>
            <a:off x="3119438" y="4030663"/>
            <a:ext cx="509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3</a:t>
            </a:r>
          </a:p>
        </p:txBody>
      </p:sp>
      <p:sp>
        <p:nvSpPr>
          <p:cNvPr id="11361" name="Text Box 97"/>
          <p:cNvSpPr txBox="1">
            <a:spLocks noChangeArrowheads="1"/>
          </p:cNvSpPr>
          <p:nvPr/>
        </p:nvSpPr>
        <p:spPr bwMode="auto">
          <a:xfrm>
            <a:off x="3665538" y="1579563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8</a:t>
            </a:r>
          </a:p>
        </p:txBody>
      </p:sp>
      <p:sp>
        <p:nvSpPr>
          <p:cNvPr id="11362" name="Text Box 98"/>
          <p:cNvSpPr txBox="1">
            <a:spLocks noChangeArrowheads="1"/>
          </p:cNvSpPr>
          <p:nvPr/>
        </p:nvSpPr>
        <p:spPr bwMode="auto">
          <a:xfrm>
            <a:off x="2741613" y="1600200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6</a:t>
            </a:r>
          </a:p>
        </p:txBody>
      </p:sp>
      <p:sp>
        <p:nvSpPr>
          <p:cNvPr id="11363" name="Text Box 99"/>
          <p:cNvSpPr txBox="1">
            <a:spLocks noChangeArrowheads="1"/>
          </p:cNvSpPr>
          <p:nvPr/>
        </p:nvSpPr>
        <p:spPr bwMode="auto">
          <a:xfrm>
            <a:off x="2298700" y="1576388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5</a:t>
            </a:r>
          </a:p>
        </p:txBody>
      </p:sp>
      <p:sp>
        <p:nvSpPr>
          <p:cNvPr id="4196" name="Text Box 100"/>
          <p:cNvSpPr txBox="1">
            <a:spLocks noChangeArrowheads="1"/>
          </p:cNvSpPr>
          <p:nvPr/>
        </p:nvSpPr>
        <p:spPr bwMode="auto">
          <a:xfrm>
            <a:off x="519113" y="2316163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2800" smtClean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1365" name="Text Box 101"/>
          <p:cNvSpPr txBox="1">
            <a:spLocks noChangeArrowheads="1"/>
          </p:cNvSpPr>
          <p:nvPr/>
        </p:nvSpPr>
        <p:spPr bwMode="auto">
          <a:xfrm>
            <a:off x="4097338" y="1593850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9</a:t>
            </a:r>
          </a:p>
        </p:txBody>
      </p:sp>
      <p:sp>
        <p:nvSpPr>
          <p:cNvPr id="11366" name="Text Box 102"/>
          <p:cNvSpPr txBox="1">
            <a:spLocks noChangeArrowheads="1"/>
          </p:cNvSpPr>
          <p:nvPr/>
        </p:nvSpPr>
        <p:spPr bwMode="auto">
          <a:xfrm>
            <a:off x="936625" y="2328863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8</a:t>
            </a:r>
          </a:p>
        </p:txBody>
      </p:sp>
      <p:sp>
        <p:nvSpPr>
          <p:cNvPr id="4199" name="Text Box 103"/>
          <p:cNvSpPr txBox="1">
            <a:spLocks noChangeArrowheads="1"/>
          </p:cNvSpPr>
          <p:nvPr/>
        </p:nvSpPr>
        <p:spPr bwMode="auto">
          <a:xfrm>
            <a:off x="2665413" y="2303463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4200" name="Text Box 104"/>
          <p:cNvSpPr txBox="1">
            <a:spLocks noChangeArrowheads="1"/>
          </p:cNvSpPr>
          <p:nvPr/>
        </p:nvSpPr>
        <p:spPr bwMode="auto">
          <a:xfrm>
            <a:off x="4084638" y="2327275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1369" name="Text Box 105"/>
          <p:cNvSpPr txBox="1">
            <a:spLocks noChangeArrowheads="1"/>
          </p:cNvSpPr>
          <p:nvPr/>
        </p:nvSpPr>
        <p:spPr bwMode="auto">
          <a:xfrm>
            <a:off x="876300" y="3197225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11370" name="Text Box 106"/>
          <p:cNvSpPr txBox="1">
            <a:spLocks noChangeArrowheads="1"/>
          </p:cNvSpPr>
          <p:nvPr/>
        </p:nvSpPr>
        <p:spPr bwMode="auto">
          <a:xfrm>
            <a:off x="1355725" y="3152775"/>
            <a:ext cx="415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3</a:t>
            </a:r>
          </a:p>
        </p:txBody>
      </p:sp>
      <p:sp>
        <p:nvSpPr>
          <p:cNvPr id="11371" name="Text Box 107"/>
          <p:cNvSpPr txBox="1">
            <a:spLocks noChangeArrowheads="1"/>
          </p:cNvSpPr>
          <p:nvPr/>
        </p:nvSpPr>
        <p:spPr bwMode="auto">
          <a:xfrm>
            <a:off x="1730375" y="3138488"/>
            <a:ext cx="434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11372" name="Text Box 108"/>
          <p:cNvSpPr txBox="1">
            <a:spLocks noChangeArrowheads="1"/>
          </p:cNvSpPr>
          <p:nvPr/>
        </p:nvSpPr>
        <p:spPr bwMode="auto">
          <a:xfrm>
            <a:off x="3124200" y="3152775"/>
            <a:ext cx="554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7</a:t>
            </a:r>
          </a:p>
        </p:txBody>
      </p:sp>
      <p:sp>
        <p:nvSpPr>
          <p:cNvPr id="11373" name="Text Box 109"/>
          <p:cNvSpPr txBox="1">
            <a:spLocks noChangeArrowheads="1"/>
          </p:cNvSpPr>
          <p:nvPr/>
        </p:nvSpPr>
        <p:spPr bwMode="auto">
          <a:xfrm>
            <a:off x="3603625" y="3197225"/>
            <a:ext cx="49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8</a:t>
            </a:r>
          </a:p>
        </p:txBody>
      </p:sp>
      <p:sp>
        <p:nvSpPr>
          <p:cNvPr id="11374" name="Text Box 110"/>
          <p:cNvSpPr txBox="1">
            <a:spLocks noChangeArrowheads="1"/>
          </p:cNvSpPr>
          <p:nvPr/>
        </p:nvSpPr>
        <p:spPr bwMode="auto">
          <a:xfrm>
            <a:off x="560388" y="4021138"/>
            <a:ext cx="374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9</a:t>
            </a:r>
          </a:p>
        </p:txBody>
      </p:sp>
      <p:sp>
        <p:nvSpPr>
          <p:cNvPr id="11375" name="Text Box 111"/>
          <p:cNvSpPr txBox="1">
            <a:spLocks noChangeArrowheads="1"/>
          </p:cNvSpPr>
          <p:nvPr/>
        </p:nvSpPr>
        <p:spPr bwMode="auto">
          <a:xfrm>
            <a:off x="1820863" y="4037013"/>
            <a:ext cx="3127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6</a:t>
            </a:r>
          </a:p>
        </p:txBody>
      </p:sp>
      <p:sp>
        <p:nvSpPr>
          <p:cNvPr id="11376" name="Text Box 112"/>
          <p:cNvSpPr txBox="1">
            <a:spLocks noChangeArrowheads="1"/>
          </p:cNvSpPr>
          <p:nvPr/>
        </p:nvSpPr>
        <p:spPr bwMode="auto">
          <a:xfrm>
            <a:off x="2270125" y="4035425"/>
            <a:ext cx="50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5</a:t>
            </a:r>
          </a:p>
        </p:txBody>
      </p:sp>
      <p:sp>
        <p:nvSpPr>
          <p:cNvPr id="11377" name="Text Box 113"/>
          <p:cNvSpPr txBox="1">
            <a:spLocks noChangeArrowheads="1"/>
          </p:cNvSpPr>
          <p:nvPr/>
        </p:nvSpPr>
        <p:spPr bwMode="auto">
          <a:xfrm>
            <a:off x="1835150" y="1577975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11378" name="Text Box 114"/>
          <p:cNvSpPr txBox="1">
            <a:spLocks noChangeArrowheads="1"/>
          </p:cNvSpPr>
          <p:nvPr/>
        </p:nvSpPr>
        <p:spPr bwMode="auto">
          <a:xfrm>
            <a:off x="495300" y="1587500"/>
            <a:ext cx="37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1379" name="Text Box 115"/>
          <p:cNvSpPr txBox="1">
            <a:spLocks noChangeArrowheads="1"/>
          </p:cNvSpPr>
          <p:nvPr/>
        </p:nvSpPr>
        <p:spPr bwMode="auto">
          <a:xfrm>
            <a:off x="3740150" y="4037013"/>
            <a:ext cx="358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11380" name="Text Box 116"/>
          <p:cNvSpPr txBox="1">
            <a:spLocks noChangeArrowheads="1"/>
          </p:cNvSpPr>
          <p:nvPr/>
        </p:nvSpPr>
        <p:spPr bwMode="auto">
          <a:xfrm>
            <a:off x="4179888" y="4011613"/>
            <a:ext cx="403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latin typeface="Arial Narrow" pitchFamily="34" charset="0"/>
              </a:rPr>
              <a:t>1</a:t>
            </a:r>
          </a:p>
        </p:txBody>
      </p:sp>
      <p:pic>
        <p:nvPicPr>
          <p:cNvPr id="30" name="Picture 2" descr="C:\Users\schoo\Desktop\1639216527_6-papik-pro-p-klipart-vospitatel-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337" y="4455523"/>
            <a:ext cx="3601821" cy="216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539" y="5442929"/>
            <a:ext cx="962698" cy="119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3284983"/>
            <a:ext cx="3744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Первое задание вы выполнили МОЛОДЦЫ </a:t>
            </a:r>
            <a:endParaRPr lang="ru-RU" sz="2800" dirty="0">
              <a:solidFill>
                <a:srgbClr val="7030A0"/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90" y="5229200"/>
            <a:ext cx="3359545" cy="148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4114" y="1600200"/>
            <a:ext cx="4022810" cy="5191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36476" y="3197224"/>
            <a:ext cx="4146638" cy="5191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36476" y="2316162"/>
            <a:ext cx="4040447" cy="519113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47341" y="4011612"/>
            <a:ext cx="4135773" cy="519113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61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0" grpId="0"/>
      <p:bldP spid="11361" grpId="0"/>
      <p:bldP spid="11363" grpId="0"/>
      <p:bldP spid="11366" grpId="0"/>
      <p:bldP spid="11369" grpId="0"/>
      <p:bldP spid="11370" grpId="0"/>
      <p:bldP spid="11371" grpId="0"/>
      <p:bldP spid="11373" grpId="0"/>
      <p:bldP spid="11374" grpId="0"/>
      <p:bldP spid="11375" grpId="0"/>
      <p:bldP spid="11376" grpId="0"/>
      <p:bldP spid="11377" grpId="0"/>
      <p:bldP spid="11378" grpId="0"/>
      <p:bldP spid="11379" grpId="0"/>
      <p:bldP spid="11380" grpId="0"/>
      <p:bldP spid="3" grpId="0" animBg="1"/>
      <p:bldP spid="35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11381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Идем дальше.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Второе задание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Нашли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 конверта с геометрическими фигурами.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Первый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конверт.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Надо определить признаки сходства и различия этих фигур. 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choo\Desktop\1639226258_7-papik-pro-p-klipart-pismo-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181974"/>
            <a:ext cx="2736304" cy="154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узел 2"/>
          <p:cNvSpPr/>
          <p:nvPr/>
        </p:nvSpPr>
        <p:spPr>
          <a:xfrm>
            <a:off x="755576" y="3933056"/>
            <a:ext cx="2448272" cy="23762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580112" y="3933056"/>
            <a:ext cx="2016224" cy="20882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>
            <a:hlinkClick r:id="" action="ppaction://hlinkshowjump?jump=nextslide"/>
          </p:cNvPr>
          <p:cNvSpPr/>
          <p:nvPr/>
        </p:nvSpPr>
        <p:spPr>
          <a:xfrm>
            <a:off x="8841366" y="6453357"/>
            <a:ext cx="240586" cy="286047"/>
          </a:xfrm>
          <a:prstGeom prst="downArrow">
            <a:avLst/>
          </a:prstGeom>
          <a:solidFill>
            <a:srgbClr val="00206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467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МАОУ «Прогимназия108» г. Улан-Удэ    </vt:lpstr>
      <vt:lpstr>Программное содержание:  1.Закреплять счёт в пределах 10 в прямом и обратном порядке, представление о числовом ряде, предыдущем числе. 2.Закреплять представления детей о свойствах предметов (форма, цвет, размер) 3.Умение ориентироваться на плоскости листа. 4. Уточнить пространственные отношения: между, посередине. (Задания выполняются по щелчку мышки)</vt:lpstr>
      <vt:lpstr>В некотором царстве в некотором государстве, жил был царь. И была у него дочь красавица. Как то раз Кощей Бессмертный увидел принцессу, и захотел на ней жениться. Принцесса отказалась выходить за него замуж. Кощей Бессмертный затаил злобу на нее. Уехал царь по своим царским делам, принцесса вышла в сад погулять, вдруг налетел сильный ветер подхватил ее и унес в тридевятое царство, в тридевятое государство. Кощея Бессмертного царство.  </vt:lpstr>
      <vt:lpstr>Пошел  искать свою  принцессу Иван царевич. Шел он по лесу встретил Бабу-Ягу. Попросил царевич помочь найти принцессу. Баба-Яга объяснила как найти ее, и предупредила, что в пути его ждут трудные испытания.  И дала ему клубок. Чтобы показала ему дорогу к замку Кощея Бессмертного.</vt:lpstr>
      <vt:lpstr>Ребята вы согласны помочь Ивану царевичу найти принцессу (Ответы детей. Прежде чем отправимся в путь дорогу проведем разминку.  1. Сколько глаз у одной мышки? 2. Сколько пальцев на  левой руке человек? А на правой? 3.Сколько братьев у Ниф - Ниф?  Кто они? 4. В снег упал Сережка, а за ним Алешка, а за ним Маринка, а за ней Ирина, а потом Игнат. Сколько было всех ребят? 5. У меня и Аллочки  десять счетных палочек, две из них сломались. Сколько их осталось? 6. Сколько ушек у трех старушек? 7. Сколько носов у трех псов? 8. Сколько хвостов у трех котов? 9. Под кустами у реки жили майские жуки  дочка. Сын, отец и мать- кто их может сосчитать? 10. На тарелочке семь слив, вид их очень уж красив. Съел одну лишь сливу Павел. Сколько мальчик слив оставил?     </vt:lpstr>
      <vt:lpstr> Дорога у нас дальняя, надо взять с собой фрукты поесть.   Задание пересчитай, поставь точки и соедини с нужным числом</vt:lpstr>
      <vt:lpstr>Мне кажется фруктов мало, давайте еще яблоки возьмем с собой. Красное яблоко больше желтого. желтое больше зеленного. Какое яблоко меньше всех. Какое яблоко по середине. Какое яблоко слева от желтого? Справа от желтого? Между красным и зеленным какое яблоко?  Закрыли глазки фокус- покус и мы в сказке,  идем искать царевну.</vt:lpstr>
      <vt:lpstr>Вот и первое задание. Вставь пропущенные числа. Раскрась одинаковые полоски одним цветом.</vt:lpstr>
      <vt:lpstr>. Идем дальше. Второе задание Нашли три конверта с геометрическими фигурами.   Первый конверт.  Надо определить признаки сходства и различия этих фигур. </vt:lpstr>
      <vt:lpstr>Второй конверт.</vt:lpstr>
      <vt:lpstr>Презентация PowerPoint</vt:lpstr>
      <vt:lpstr>Презентация PowerPoint</vt:lpstr>
      <vt:lpstr>Вот мы с вами в замке Физкультурная минутка: Вошли в замок. Идем тихо, на носочках чтобы не услышали и не  заметили стражники. На пути высокие ступеньки, ноги поднимаем выше. Потолок все ниже и ниже, надо нагнутся.(повторяем движение 2 раза) Но вот стало просторнее, оглядываемся. Ребята по моему мы заблудились и попали в лабиринт. Чтобы выйти из лабиринта нам надо выполнить третье  задание.  </vt:lpstr>
      <vt:lpstr> Третье задание. Угадай, кого позовут домой, если известно, что это не маленький  и не девочка.</vt:lpstr>
      <vt:lpstr>ПодходоПодходом к двери , за которой спрятана царевна. Вот беда висит большой замок а ключа у нас от замка нету. Что нам делать? м к Подходом к двери , за которой спрятана царевна. Вот беда висит большой замок а ключа у нас от замка нету. Что нам делать? двери , за которой спрятана царевна. Вот беда висит большой замок а ключа у нас от замка нету. Что нам делать?</vt:lpstr>
      <vt:lpstr>Давайте искать может где ни будь и найдем ключ. Посмотрите на стене какие то точки, давайте соединим и посмотрим что это, может быть это и есть ключ от замка.</vt:lpstr>
      <vt:lpstr>Соединив точки получили ключ. Мы этим ключом откроем дверь и освободим царевну. А вот и царевич и со своей прекрасной  принцессой. Какие вы у меня молодцы. Вот и сказке конец а кто слушал молодец.</vt:lpstr>
      <vt:lpstr>Итог занятия : Ребята , какое у нас было занятие? (Ответы ) Вам занятие понравилось? А что вам понравилось на занятии? (Ответы) Давайте вспомним как мы помогли царевичу. (Ответы) Молодцы!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Прогимназия № 108 Общеобразовательное учреждение</dc:creator>
  <cp:lastModifiedBy>Прогимназия № 108 Общеобразовательное учреждение</cp:lastModifiedBy>
  <cp:revision>86</cp:revision>
  <dcterms:created xsi:type="dcterms:W3CDTF">2023-01-23T07:58:16Z</dcterms:created>
  <dcterms:modified xsi:type="dcterms:W3CDTF">2023-01-26T09:18:58Z</dcterms:modified>
</cp:coreProperties>
</file>