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sldIdLst>
    <p:sldId id="287" r:id="rId2"/>
    <p:sldId id="280" r:id="rId3"/>
    <p:sldId id="285" r:id="rId4"/>
    <p:sldId id="267" r:id="rId5"/>
    <p:sldId id="264" r:id="rId6"/>
    <p:sldId id="269" r:id="rId7"/>
    <p:sldId id="260" r:id="rId8"/>
    <p:sldId id="282" r:id="rId9"/>
    <p:sldId id="259" r:id="rId10"/>
    <p:sldId id="261" r:id="rId11"/>
    <p:sldId id="270" r:id="rId12"/>
    <p:sldId id="272" r:id="rId13"/>
    <p:sldId id="271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6" autoAdjust="0"/>
    <p:restoredTop sz="94622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75AA-0D4D-4E0F-9F41-C5AD8216D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48CE-14E3-48F7-9844-58E316BE5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97B-217D-466A-B020-8E6E1F71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6A76-A841-485A-A773-F7EC0ABD0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7200-155F-47AB-B09C-9272A0EFE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AF1-CCCE-4D4E-AA5B-0F3A3080A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1F62-01A6-48FB-A10E-9348292AF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D4B-7C6E-47A7-9C18-6AF775DF0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B02DF-011E-45BB-B5E8-0477C14A1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A387-0965-4C91-BC89-DA5CE1AF5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34D5-A958-4DEF-8B80-A7DBCA20A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AD1F6-DC6C-473F-B58D-5B340F26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slide" Target="slide1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53617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Презентация к  уроку математики в 5 классе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/>
              <a:t>«Сложение и вычитание смешанных чисел».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2" descr="https://im3-tub-ru.yandex.net/i?id=c111dc09327647629d480ddcdf00c041&amp;n=33&amp;h=215&amp;w=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86100"/>
            <a:ext cx="2907359" cy="3571900"/>
          </a:xfrm>
          <a:prstGeom prst="rect">
            <a:avLst/>
          </a:prstGeom>
          <a:noFill/>
        </p:spPr>
      </p:pic>
      <p:grpSp>
        <p:nvGrpSpPr>
          <p:cNvPr id="11299" name="Group 35"/>
          <p:cNvGrpSpPr>
            <a:grpSpLocks/>
          </p:cNvGrpSpPr>
          <p:nvPr/>
        </p:nvGrpSpPr>
        <p:grpSpPr bwMode="auto">
          <a:xfrm>
            <a:off x="500034" y="1282685"/>
            <a:ext cx="8243035" cy="1384301"/>
            <a:chOff x="585" y="616"/>
            <a:chExt cx="5119" cy="872"/>
          </a:xfrm>
        </p:grpSpPr>
        <p:sp>
          <p:nvSpPr>
            <p:cNvPr id="11269" name="Text Box 5"/>
            <p:cNvSpPr txBox="1">
              <a:spLocks noChangeArrowheads="1"/>
            </p:cNvSpPr>
            <p:nvPr/>
          </p:nvSpPr>
          <p:spPr bwMode="auto">
            <a:xfrm>
              <a:off x="585" y="732"/>
              <a:ext cx="358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1) 8 – 3 </a:t>
              </a:r>
              <a:endParaRPr lang="ru-RU" sz="2400" dirty="0"/>
            </a:p>
          </p:txBody>
        </p:sp>
        <p:sp>
          <p:nvSpPr>
            <p:cNvPr id="11271" name="Text Box 7"/>
            <p:cNvSpPr txBox="1">
              <a:spLocks noChangeArrowheads="1"/>
            </p:cNvSpPr>
            <p:nvPr/>
          </p:nvSpPr>
          <p:spPr bwMode="auto">
            <a:xfrm>
              <a:off x="1338" y="663"/>
              <a:ext cx="3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 smtClean="0"/>
                <a:t>4</a:t>
              </a:r>
              <a:endParaRPr lang="ru-RU" sz="2000" b="1" dirty="0"/>
            </a:p>
          </p:txBody>
        </p:sp>
        <p:sp>
          <p:nvSpPr>
            <p:cNvPr id="11275" name="Line 11"/>
            <p:cNvSpPr>
              <a:spLocks noChangeShapeType="1"/>
            </p:cNvSpPr>
            <p:nvPr/>
          </p:nvSpPr>
          <p:spPr bwMode="auto">
            <a:xfrm>
              <a:off x="1383" y="89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Text Box 12"/>
            <p:cNvSpPr txBox="1">
              <a:spLocks noChangeArrowheads="1"/>
            </p:cNvSpPr>
            <p:nvPr/>
          </p:nvSpPr>
          <p:spPr bwMode="auto">
            <a:xfrm>
              <a:off x="1305" y="912"/>
              <a:ext cx="31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10</a:t>
              </a:r>
            </a:p>
          </p:txBody>
        </p:sp>
        <p:sp>
          <p:nvSpPr>
            <p:cNvPr id="11277" name="Text Box 13"/>
            <p:cNvSpPr txBox="1">
              <a:spLocks noChangeArrowheads="1"/>
            </p:cNvSpPr>
            <p:nvPr/>
          </p:nvSpPr>
          <p:spPr bwMode="auto">
            <a:xfrm>
              <a:off x="1561" y="708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=</a:t>
              </a:r>
            </a:p>
          </p:txBody>
        </p:sp>
        <p:sp>
          <p:nvSpPr>
            <p:cNvPr id="11278" name="Text Box 14"/>
            <p:cNvSpPr txBox="1">
              <a:spLocks noChangeArrowheads="1"/>
            </p:cNvSpPr>
            <p:nvPr/>
          </p:nvSpPr>
          <p:spPr bwMode="auto">
            <a:xfrm>
              <a:off x="1738" y="708"/>
              <a:ext cx="12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(8 - 3) </a:t>
              </a:r>
              <a:r>
                <a:rPr lang="ru-RU" sz="2400" dirty="0"/>
                <a:t>-</a:t>
              </a:r>
            </a:p>
          </p:txBody>
        </p:sp>
        <p:sp>
          <p:nvSpPr>
            <p:cNvPr id="11279" name="Text Box 15"/>
            <p:cNvSpPr txBox="1">
              <a:spLocks noChangeArrowheads="1"/>
            </p:cNvSpPr>
            <p:nvPr/>
          </p:nvSpPr>
          <p:spPr bwMode="auto">
            <a:xfrm>
              <a:off x="2536" y="616"/>
              <a:ext cx="7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4</a:t>
              </a:r>
            </a:p>
          </p:txBody>
        </p:sp>
        <p:sp>
          <p:nvSpPr>
            <p:cNvPr id="11281" name="Line 17"/>
            <p:cNvSpPr>
              <a:spLocks noChangeShapeType="1"/>
            </p:cNvSpPr>
            <p:nvPr/>
          </p:nvSpPr>
          <p:spPr bwMode="auto">
            <a:xfrm>
              <a:off x="2582" y="843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82" name="Text Box 18"/>
            <p:cNvSpPr txBox="1">
              <a:spLocks noChangeArrowheads="1"/>
            </p:cNvSpPr>
            <p:nvPr/>
          </p:nvSpPr>
          <p:spPr bwMode="auto">
            <a:xfrm>
              <a:off x="2537" y="888"/>
              <a:ext cx="4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10</a:t>
              </a:r>
            </a:p>
          </p:txBody>
        </p:sp>
        <p:sp>
          <p:nvSpPr>
            <p:cNvPr id="11283" name="Text Box 19"/>
            <p:cNvSpPr txBox="1">
              <a:spLocks noChangeArrowheads="1"/>
            </p:cNvSpPr>
            <p:nvPr/>
          </p:nvSpPr>
          <p:spPr bwMode="auto">
            <a:xfrm>
              <a:off x="2803" y="708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=</a:t>
              </a:r>
            </a:p>
          </p:txBody>
        </p:sp>
        <p:sp>
          <p:nvSpPr>
            <p:cNvPr id="11284" name="Text Box 20"/>
            <p:cNvSpPr txBox="1">
              <a:spLocks noChangeArrowheads="1"/>
            </p:cNvSpPr>
            <p:nvPr/>
          </p:nvSpPr>
          <p:spPr bwMode="auto">
            <a:xfrm>
              <a:off x="2981" y="708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dirty="0"/>
                <a:t>5</a:t>
              </a:r>
              <a:r>
                <a:rPr lang="ru-RU" sz="2400" dirty="0" smtClean="0"/>
                <a:t> </a:t>
              </a:r>
              <a:r>
                <a:rPr lang="ru-RU" sz="2400" dirty="0"/>
                <a:t>-</a:t>
              </a:r>
            </a:p>
          </p:txBody>
        </p:sp>
        <p:sp>
          <p:nvSpPr>
            <p:cNvPr id="11285" name="Text Box 21"/>
            <p:cNvSpPr txBox="1">
              <a:spLocks noChangeArrowheads="1"/>
            </p:cNvSpPr>
            <p:nvPr/>
          </p:nvSpPr>
          <p:spPr bwMode="auto">
            <a:xfrm>
              <a:off x="3336" y="661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 smtClean="0"/>
                <a:t>4</a:t>
              </a:r>
              <a:endParaRPr lang="ru-RU" sz="2000" b="1" dirty="0"/>
            </a:p>
          </p:txBody>
        </p:sp>
        <p:sp>
          <p:nvSpPr>
            <p:cNvPr id="11287" name="Line 23"/>
            <p:cNvSpPr>
              <a:spLocks noChangeShapeType="1"/>
            </p:cNvSpPr>
            <p:nvPr/>
          </p:nvSpPr>
          <p:spPr bwMode="auto">
            <a:xfrm>
              <a:off x="3336" y="888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88" name="Text Box 24"/>
            <p:cNvSpPr txBox="1">
              <a:spLocks noChangeArrowheads="1"/>
            </p:cNvSpPr>
            <p:nvPr/>
          </p:nvSpPr>
          <p:spPr bwMode="auto">
            <a:xfrm>
              <a:off x="3291" y="888"/>
              <a:ext cx="40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10</a:t>
              </a:r>
            </a:p>
          </p:txBody>
        </p:sp>
        <p:sp>
          <p:nvSpPr>
            <p:cNvPr id="11289" name="Text Box 25"/>
            <p:cNvSpPr txBox="1">
              <a:spLocks noChangeArrowheads="1"/>
            </p:cNvSpPr>
            <p:nvPr/>
          </p:nvSpPr>
          <p:spPr bwMode="auto">
            <a:xfrm>
              <a:off x="3557" y="708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=</a:t>
              </a:r>
            </a:p>
          </p:txBody>
        </p:sp>
        <p:sp>
          <p:nvSpPr>
            <p:cNvPr id="11290" name="Text Box 26"/>
            <p:cNvSpPr txBox="1">
              <a:spLocks noChangeArrowheads="1"/>
            </p:cNvSpPr>
            <p:nvPr/>
          </p:nvSpPr>
          <p:spPr bwMode="auto">
            <a:xfrm>
              <a:off x="3735" y="708"/>
              <a:ext cx="54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4</a:t>
              </a:r>
            </a:p>
          </p:txBody>
        </p:sp>
        <p:sp>
          <p:nvSpPr>
            <p:cNvPr id="11291" name="Text Box 27"/>
            <p:cNvSpPr txBox="1">
              <a:spLocks noChangeArrowheads="1"/>
            </p:cNvSpPr>
            <p:nvPr/>
          </p:nvSpPr>
          <p:spPr bwMode="auto">
            <a:xfrm>
              <a:off x="3957" y="661"/>
              <a:ext cx="31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6</a:t>
              </a:r>
            </a:p>
          </p:txBody>
        </p:sp>
        <p:sp>
          <p:nvSpPr>
            <p:cNvPr id="11295" name="Line 31"/>
            <p:cNvSpPr>
              <a:spLocks noChangeShapeType="1"/>
            </p:cNvSpPr>
            <p:nvPr/>
          </p:nvSpPr>
          <p:spPr bwMode="auto">
            <a:xfrm>
              <a:off x="3958" y="888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96" name="Text Box 32"/>
            <p:cNvSpPr txBox="1">
              <a:spLocks noChangeArrowheads="1"/>
            </p:cNvSpPr>
            <p:nvPr/>
          </p:nvSpPr>
          <p:spPr bwMode="auto">
            <a:xfrm>
              <a:off x="3912" y="888"/>
              <a:ext cx="7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10</a:t>
              </a:r>
            </a:p>
          </p:txBody>
        </p:sp>
        <p:sp>
          <p:nvSpPr>
            <p:cNvPr id="11297" name="Text Box 33"/>
            <p:cNvSpPr txBox="1">
              <a:spLocks noChangeArrowheads="1"/>
            </p:cNvSpPr>
            <p:nvPr/>
          </p:nvSpPr>
          <p:spPr bwMode="auto">
            <a:xfrm>
              <a:off x="4178" y="753"/>
              <a:ext cx="152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latin typeface="Monotype Corsiva" pitchFamily="66" charset="0"/>
                </a:rPr>
                <a:t>(км)- расстояние</a:t>
              </a:r>
            </a:p>
          </p:txBody>
        </p:sp>
        <p:sp>
          <p:nvSpPr>
            <p:cNvPr id="11298" name="Text Box 34"/>
            <p:cNvSpPr txBox="1">
              <a:spLocks noChangeArrowheads="1"/>
            </p:cNvSpPr>
            <p:nvPr/>
          </p:nvSpPr>
          <p:spPr bwMode="auto">
            <a:xfrm>
              <a:off x="3114" y="1158"/>
              <a:ext cx="2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dirty="0" smtClean="0">
                  <a:latin typeface="Monotype Corsiva" pitchFamily="66" charset="0"/>
                </a:rPr>
                <a:t>проехал Волк на велосипеде.</a:t>
              </a:r>
              <a:endParaRPr lang="ru-RU" sz="2800" dirty="0">
                <a:latin typeface="Monotype Corsiva" pitchFamily="66" charset="0"/>
              </a:endParaRPr>
            </a:p>
          </p:txBody>
        </p:sp>
      </p:grpSp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1835150" y="404813"/>
            <a:ext cx="432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Решение:</a:t>
            </a:r>
          </a:p>
        </p:txBody>
      </p:sp>
      <p:grpSp>
        <p:nvGrpSpPr>
          <p:cNvPr id="11311" name="Group 47"/>
          <p:cNvGrpSpPr>
            <a:grpSpLocks/>
          </p:cNvGrpSpPr>
          <p:nvPr/>
        </p:nvGrpSpPr>
        <p:grpSpPr bwMode="auto">
          <a:xfrm>
            <a:off x="357158" y="3071810"/>
            <a:ext cx="7672913" cy="1098551"/>
            <a:chOff x="521" y="2024"/>
            <a:chExt cx="4582" cy="692"/>
          </a:xfrm>
        </p:grpSpPr>
        <p:sp>
          <p:nvSpPr>
            <p:cNvPr id="11272" name="Text Box 8"/>
            <p:cNvSpPr txBox="1">
              <a:spLocks noChangeArrowheads="1"/>
            </p:cNvSpPr>
            <p:nvPr/>
          </p:nvSpPr>
          <p:spPr bwMode="auto">
            <a:xfrm>
              <a:off x="1519" y="2387"/>
              <a:ext cx="4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11274" name="Text Box 10"/>
            <p:cNvSpPr txBox="1">
              <a:spLocks noChangeArrowheads="1"/>
            </p:cNvSpPr>
            <p:nvPr/>
          </p:nvSpPr>
          <p:spPr bwMode="auto">
            <a:xfrm>
              <a:off x="1292" y="2160"/>
              <a:ext cx="3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11280" name="Text Box 16"/>
            <p:cNvSpPr txBox="1">
              <a:spLocks noChangeArrowheads="1"/>
            </p:cNvSpPr>
            <p:nvPr/>
          </p:nvSpPr>
          <p:spPr bwMode="auto">
            <a:xfrm>
              <a:off x="1655" y="2341"/>
              <a:ext cx="5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11286" name="Text Box 22"/>
            <p:cNvSpPr txBox="1">
              <a:spLocks noChangeArrowheads="1"/>
            </p:cNvSpPr>
            <p:nvPr/>
          </p:nvSpPr>
          <p:spPr bwMode="auto">
            <a:xfrm>
              <a:off x="2154" y="2115"/>
              <a:ext cx="2949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 dirty="0" smtClean="0">
                  <a:latin typeface="Monotype Corsiva" pitchFamily="66" charset="0"/>
                </a:rPr>
                <a:t>(</a:t>
              </a:r>
              <a:r>
                <a:rPr lang="ru-RU" sz="2800" dirty="0" smtClean="0">
                  <a:latin typeface="Monotype Corsiva" pitchFamily="66" charset="0"/>
                </a:rPr>
                <a:t>км</a:t>
              </a:r>
              <a:r>
                <a:rPr lang="ru-RU" sz="2800" dirty="0">
                  <a:latin typeface="Monotype Corsiva" pitchFamily="66" charset="0"/>
                </a:rPr>
                <a:t>) </a:t>
              </a:r>
              <a:r>
                <a:rPr lang="ru-RU" sz="2800" dirty="0" smtClean="0">
                  <a:latin typeface="Monotype Corsiva" pitchFamily="66" charset="0"/>
                </a:rPr>
                <a:t> - расстояние проехал Волк на автомобиле и велосипеде вместе .</a:t>
              </a:r>
              <a:endParaRPr lang="ru-RU" sz="2800" dirty="0">
                <a:latin typeface="Monotype Corsiva" pitchFamily="66" charset="0"/>
              </a:endParaRPr>
            </a:p>
          </p:txBody>
        </p:sp>
        <p:sp>
          <p:nvSpPr>
            <p:cNvPr id="11301" name="Text Box 37"/>
            <p:cNvSpPr txBox="1">
              <a:spLocks noChangeArrowheads="1"/>
            </p:cNvSpPr>
            <p:nvPr/>
          </p:nvSpPr>
          <p:spPr bwMode="auto">
            <a:xfrm>
              <a:off x="521" y="2115"/>
              <a:ext cx="10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2) 8 </a:t>
              </a:r>
              <a:r>
                <a:rPr lang="ru-RU" sz="2400" dirty="0"/>
                <a:t>+ </a:t>
              </a:r>
              <a:r>
                <a:rPr lang="ru-RU" sz="2400" dirty="0" smtClean="0"/>
                <a:t>4</a:t>
              </a:r>
              <a:endParaRPr lang="ru-RU" sz="2400" dirty="0"/>
            </a:p>
          </p:txBody>
        </p:sp>
        <p:sp>
          <p:nvSpPr>
            <p:cNvPr id="11302" name="Text Box 38"/>
            <p:cNvSpPr txBox="1">
              <a:spLocks noChangeArrowheads="1"/>
            </p:cNvSpPr>
            <p:nvPr/>
          </p:nvSpPr>
          <p:spPr bwMode="auto">
            <a:xfrm>
              <a:off x="1292" y="2024"/>
              <a:ext cx="49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 smtClean="0"/>
                <a:t>6</a:t>
              </a:r>
              <a:endParaRPr lang="ru-RU" sz="2000" b="1" dirty="0"/>
            </a:p>
          </p:txBody>
        </p:sp>
        <p:sp>
          <p:nvSpPr>
            <p:cNvPr id="11303" name="Text Box 39"/>
            <p:cNvSpPr txBox="1">
              <a:spLocks noChangeArrowheads="1"/>
            </p:cNvSpPr>
            <p:nvPr/>
          </p:nvSpPr>
          <p:spPr bwMode="auto">
            <a:xfrm>
              <a:off x="1247" y="2251"/>
              <a:ext cx="3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10</a:t>
              </a:r>
            </a:p>
          </p:txBody>
        </p:sp>
        <p:sp>
          <p:nvSpPr>
            <p:cNvPr id="11304" name="Line 40"/>
            <p:cNvSpPr>
              <a:spLocks noChangeShapeType="1"/>
            </p:cNvSpPr>
            <p:nvPr/>
          </p:nvSpPr>
          <p:spPr bwMode="auto">
            <a:xfrm>
              <a:off x="1338" y="2251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Text Box 41"/>
            <p:cNvSpPr txBox="1">
              <a:spLocks noChangeArrowheads="1"/>
            </p:cNvSpPr>
            <p:nvPr/>
          </p:nvSpPr>
          <p:spPr bwMode="auto">
            <a:xfrm>
              <a:off x="1474" y="2115"/>
              <a:ext cx="5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=</a:t>
              </a:r>
            </a:p>
          </p:txBody>
        </p:sp>
        <p:sp>
          <p:nvSpPr>
            <p:cNvPr id="11306" name="Text Box 42"/>
            <p:cNvSpPr txBox="1">
              <a:spLocks noChangeArrowheads="1"/>
            </p:cNvSpPr>
            <p:nvPr/>
          </p:nvSpPr>
          <p:spPr bwMode="auto">
            <a:xfrm>
              <a:off x="1610" y="2115"/>
              <a:ext cx="5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12</a:t>
              </a:r>
              <a:endParaRPr lang="ru-RU" sz="2400" dirty="0"/>
            </a:p>
          </p:txBody>
        </p:sp>
        <p:sp>
          <p:nvSpPr>
            <p:cNvPr id="11307" name="Text Box 43"/>
            <p:cNvSpPr txBox="1">
              <a:spLocks noChangeArrowheads="1"/>
            </p:cNvSpPr>
            <p:nvPr/>
          </p:nvSpPr>
          <p:spPr bwMode="auto">
            <a:xfrm>
              <a:off x="1882" y="2024"/>
              <a:ext cx="5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6</a:t>
              </a:r>
            </a:p>
          </p:txBody>
        </p:sp>
        <p:sp>
          <p:nvSpPr>
            <p:cNvPr id="11309" name="Line 45"/>
            <p:cNvSpPr>
              <a:spLocks noChangeShapeType="1"/>
            </p:cNvSpPr>
            <p:nvPr/>
          </p:nvSpPr>
          <p:spPr bwMode="auto">
            <a:xfrm>
              <a:off x="1928" y="2251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10" name="Text Box 46"/>
            <p:cNvSpPr txBox="1">
              <a:spLocks noChangeArrowheads="1"/>
            </p:cNvSpPr>
            <p:nvPr/>
          </p:nvSpPr>
          <p:spPr bwMode="auto">
            <a:xfrm>
              <a:off x="1801" y="2249"/>
              <a:ext cx="58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10</a:t>
              </a:r>
            </a:p>
          </p:txBody>
        </p:sp>
      </p:grpSp>
      <p:grpSp>
        <p:nvGrpSpPr>
          <p:cNvPr id="11317" name="Group 53"/>
          <p:cNvGrpSpPr>
            <a:grpSpLocks/>
          </p:cNvGrpSpPr>
          <p:nvPr/>
        </p:nvGrpSpPr>
        <p:grpSpPr bwMode="auto">
          <a:xfrm>
            <a:off x="2214546" y="4357694"/>
            <a:ext cx="5545137" cy="1087438"/>
            <a:chOff x="1519" y="3067"/>
            <a:chExt cx="3493" cy="685"/>
          </a:xfrm>
        </p:grpSpPr>
        <p:sp>
          <p:nvSpPr>
            <p:cNvPr id="11292" name="Text Box 28"/>
            <p:cNvSpPr txBox="1">
              <a:spLocks noChangeArrowheads="1"/>
            </p:cNvSpPr>
            <p:nvPr/>
          </p:nvSpPr>
          <p:spPr bwMode="auto">
            <a:xfrm>
              <a:off x="2472" y="3521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sp>
          <p:nvSpPr>
            <p:cNvPr id="11294" name="Text Box 30"/>
            <p:cNvSpPr txBox="1">
              <a:spLocks noChangeArrowheads="1"/>
            </p:cNvSpPr>
            <p:nvPr/>
          </p:nvSpPr>
          <p:spPr bwMode="auto">
            <a:xfrm>
              <a:off x="1882" y="3475"/>
              <a:ext cx="4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11308" name="Text Box 44"/>
            <p:cNvSpPr txBox="1">
              <a:spLocks noChangeArrowheads="1"/>
            </p:cNvSpPr>
            <p:nvPr/>
          </p:nvSpPr>
          <p:spPr bwMode="auto">
            <a:xfrm>
              <a:off x="1519" y="3249"/>
              <a:ext cx="6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11312" name="Text Box 48"/>
            <p:cNvSpPr txBox="1">
              <a:spLocks noChangeArrowheads="1"/>
            </p:cNvSpPr>
            <p:nvPr/>
          </p:nvSpPr>
          <p:spPr bwMode="auto">
            <a:xfrm>
              <a:off x="2064" y="3158"/>
              <a:ext cx="294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dirty="0">
                  <a:latin typeface="Monotype Corsiva" pitchFamily="66" charset="0"/>
                </a:rPr>
                <a:t>Ответ: </a:t>
              </a:r>
              <a:r>
                <a:rPr lang="ru-RU" sz="2400" dirty="0" smtClean="0"/>
                <a:t>12</a:t>
              </a:r>
              <a:endParaRPr lang="ru-RU" sz="2400" dirty="0"/>
            </a:p>
          </p:txBody>
        </p:sp>
        <p:sp>
          <p:nvSpPr>
            <p:cNvPr id="11313" name="Text Box 49"/>
            <p:cNvSpPr txBox="1">
              <a:spLocks noChangeArrowheads="1"/>
            </p:cNvSpPr>
            <p:nvPr/>
          </p:nvSpPr>
          <p:spPr bwMode="auto">
            <a:xfrm>
              <a:off x="3015" y="3067"/>
              <a:ext cx="68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6</a:t>
              </a:r>
            </a:p>
          </p:txBody>
        </p:sp>
        <p:sp>
          <p:nvSpPr>
            <p:cNvPr id="11314" name="Line 50"/>
            <p:cNvSpPr>
              <a:spLocks noChangeShapeType="1"/>
            </p:cNvSpPr>
            <p:nvPr/>
          </p:nvSpPr>
          <p:spPr bwMode="auto">
            <a:xfrm>
              <a:off x="3062" y="3294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15" name="Text Box 51"/>
            <p:cNvSpPr txBox="1">
              <a:spLocks noChangeArrowheads="1"/>
            </p:cNvSpPr>
            <p:nvPr/>
          </p:nvSpPr>
          <p:spPr bwMode="auto">
            <a:xfrm>
              <a:off x="2970" y="3294"/>
              <a:ext cx="77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10</a:t>
              </a:r>
            </a:p>
          </p:txBody>
        </p:sp>
        <p:sp>
          <p:nvSpPr>
            <p:cNvPr id="11316" name="Text Box 52"/>
            <p:cNvSpPr txBox="1">
              <a:spLocks noChangeArrowheads="1"/>
            </p:cNvSpPr>
            <p:nvPr/>
          </p:nvSpPr>
          <p:spPr bwMode="auto">
            <a:xfrm>
              <a:off x="3198" y="3113"/>
              <a:ext cx="5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м</a:t>
              </a:r>
            </a:p>
          </p:txBody>
        </p:sp>
      </p:grpSp>
      <p:sp>
        <p:nvSpPr>
          <p:cNvPr id="11318" name="Text Box 54"/>
          <p:cNvSpPr txBox="1">
            <a:spLocks noChangeArrowheads="1"/>
          </p:cNvSpPr>
          <p:nvPr/>
        </p:nvSpPr>
        <p:spPr bwMode="auto">
          <a:xfrm>
            <a:off x="5219700" y="5229225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0" name="Text Box 6"/>
          <p:cNvSpPr txBox="1">
            <a:spLocks noChangeArrowheads="1"/>
          </p:cNvSpPr>
          <p:nvPr/>
        </p:nvSpPr>
        <p:spPr bwMode="auto">
          <a:xfrm>
            <a:off x="714348" y="428604"/>
            <a:ext cx="78581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spc="600" dirty="0" smtClean="0">
                <a:latin typeface="+mj-lt"/>
              </a:rPr>
              <a:t>Решение задачи про Волка:</a:t>
            </a:r>
            <a:endParaRPr lang="ru-RU" sz="2400" b="1" i="1" spc="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 descr="http://school-box.ru/images/stories/pokaz/shablony-dlya-prezentaziy-11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9790" cy="650085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000108"/>
            <a:ext cx="3500462" cy="457203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>
              <a:lnSpc>
                <a:spcPct val="160000"/>
              </a:lnSpc>
              <a:buNone/>
            </a:pPr>
            <a:r>
              <a:rPr lang="ru-RU" b="1" dirty="0" smtClean="0"/>
              <a:t>Учебник с.49</a:t>
            </a:r>
          </a:p>
          <a:p>
            <a:pPr>
              <a:lnSpc>
                <a:spcPct val="160000"/>
              </a:lnSpc>
              <a:buNone/>
            </a:pPr>
            <a:r>
              <a:rPr lang="ru-RU" b="1" dirty="0" smtClean="0"/>
              <a:t>№1115,              Ответ: .</a:t>
            </a:r>
          </a:p>
          <a:p>
            <a:pPr>
              <a:lnSpc>
                <a:spcPct val="160000"/>
              </a:lnSpc>
              <a:buNone/>
            </a:pPr>
            <a:r>
              <a:rPr lang="ru-RU" b="1" dirty="0" smtClean="0"/>
              <a:t>№1116,              Ответ: </a:t>
            </a:r>
          </a:p>
          <a:p>
            <a:pPr>
              <a:lnSpc>
                <a:spcPct val="160000"/>
              </a:lnSpc>
              <a:buNone/>
            </a:pPr>
            <a:r>
              <a:rPr lang="ru-RU" b="1" dirty="0" smtClean="0"/>
              <a:t>№1117(</a:t>
            </a:r>
            <a:r>
              <a:rPr lang="ru-RU" b="1" dirty="0" err="1" smtClean="0"/>
              <a:t>б,в,д,е</a:t>
            </a:r>
            <a:r>
              <a:rPr lang="ru-RU" b="1" dirty="0" smtClean="0"/>
              <a:t>,),</a:t>
            </a:r>
          </a:p>
          <a:p>
            <a:pPr>
              <a:lnSpc>
                <a:spcPct val="160000"/>
              </a:lnSpc>
              <a:buNone/>
            </a:pPr>
            <a:r>
              <a:rPr lang="ru-RU" b="1" dirty="0" smtClean="0"/>
              <a:t>№1119,                Ответ: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2910" y="642918"/>
            <a:ext cx="78581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spc="600" dirty="0" smtClean="0">
                <a:latin typeface="+mj-lt"/>
              </a:rPr>
              <a:t>Выполните задание:</a:t>
            </a:r>
            <a:endParaRPr lang="ru-RU" sz="2400" b="1" i="1" spc="600" dirty="0">
              <a:latin typeface="+mj-lt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4929190" y="1785926"/>
            <a:ext cx="857256" cy="561980"/>
          </a:xfrm>
          <a:prstGeom prst="rect">
            <a:avLst/>
          </a:prstGeom>
          <a:ln>
            <a:noFill/>
            <a:prstDash val="solid"/>
          </a:ln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" name="Group 44"/>
          <p:cNvGrpSpPr>
            <a:grpSpLocks/>
          </p:cNvGrpSpPr>
          <p:nvPr/>
        </p:nvGrpSpPr>
        <p:grpSpPr bwMode="auto">
          <a:xfrm>
            <a:off x="5072066" y="2428868"/>
            <a:ext cx="500066" cy="722918"/>
            <a:chOff x="3465" y="981"/>
            <a:chExt cx="535" cy="762"/>
          </a:xfrm>
        </p:grpSpPr>
        <p:sp>
          <p:nvSpPr>
            <p:cNvPr id="18" name="Text Box 37"/>
            <p:cNvSpPr txBox="1">
              <a:spLocks noChangeArrowheads="1"/>
            </p:cNvSpPr>
            <p:nvPr/>
          </p:nvSpPr>
          <p:spPr bwMode="auto">
            <a:xfrm>
              <a:off x="3465" y="1125"/>
              <a:ext cx="408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 smtClean="0"/>
                <a:t>4</a:t>
              </a:r>
              <a:endParaRPr lang="ru-RU" sz="2000" dirty="0"/>
            </a:p>
          </p:txBody>
        </p:sp>
        <p:sp>
          <p:nvSpPr>
            <p:cNvPr id="19" name="Text Box 38"/>
            <p:cNvSpPr txBox="1">
              <a:spLocks noChangeArrowheads="1"/>
            </p:cNvSpPr>
            <p:nvPr/>
          </p:nvSpPr>
          <p:spPr bwMode="auto">
            <a:xfrm>
              <a:off x="3682" y="981"/>
              <a:ext cx="227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20" name="Line 40"/>
            <p:cNvSpPr>
              <a:spLocks noChangeShapeType="1"/>
            </p:cNvSpPr>
            <p:nvPr/>
          </p:nvSpPr>
          <p:spPr bwMode="auto">
            <a:xfrm>
              <a:off x="3791" y="1354"/>
              <a:ext cx="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Text Box 41"/>
            <p:cNvSpPr txBox="1">
              <a:spLocks noChangeArrowheads="1"/>
            </p:cNvSpPr>
            <p:nvPr/>
          </p:nvSpPr>
          <p:spPr bwMode="auto">
            <a:xfrm>
              <a:off x="3682" y="1354"/>
              <a:ext cx="318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/>
                <a:t>8</a:t>
              </a:r>
            </a:p>
          </p:txBody>
        </p:sp>
      </p:grpSp>
      <p:grpSp>
        <p:nvGrpSpPr>
          <p:cNvPr id="22" name="Group 44"/>
          <p:cNvGrpSpPr>
            <a:grpSpLocks/>
          </p:cNvGrpSpPr>
          <p:nvPr/>
        </p:nvGrpSpPr>
        <p:grpSpPr bwMode="auto">
          <a:xfrm>
            <a:off x="5143504" y="3143248"/>
            <a:ext cx="500066" cy="722918"/>
            <a:chOff x="3465" y="981"/>
            <a:chExt cx="535" cy="762"/>
          </a:xfrm>
        </p:grpSpPr>
        <p:sp>
          <p:nvSpPr>
            <p:cNvPr id="23" name="Text Box 37"/>
            <p:cNvSpPr txBox="1">
              <a:spLocks noChangeArrowheads="1"/>
            </p:cNvSpPr>
            <p:nvPr/>
          </p:nvSpPr>
          <p:spPr bwMode="auto">
            <a:xfrm>
              <a:off x="3465" y="1125"/>
              <a:ext cx="408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24" name="Text Box 38"/>
            <p:cNvSpPr txBox="1">
              <a:spLocks noChangeArrowheads="1"/>
            </p:cNvSpPr>
            <p:nvPr/>
          </p:nvSpPr>
          <p:spPr bwMode="auto">
            <a:xfrm>
              <a:off x="3682" y="981"/>
              <a:ext cx="227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>
              <a:off x="3791" y="1354"/>
              <a:ext cx="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Text Box 41"/>
            <p:cNvSpPr txBox="1">
              <a:spLocks noChangeArrowheads="1"/>
            </p:cNvSpPr>
            <p:nvPr/>
          </p:nvSpPr>
          <p:spPr bwMode="auto">
            <a:xfrm>
              <a:off x="3682" y="1354"/>
              <a:ext cx="318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/>
                <a:t>5</a:t>
              </a:r>
              <a:endParaRPr lang="ru-RU" dirty="0"/>
            </a:p>
          </p:txBody>
        </p:sp>
      </p:grpSp>
      <p:grpSp>
        <p:nvGrpSpPr>
          <p:cNvPr id="27" name="Group 44"/>
          <p:cNvGrpSpPr>
            <a:grpSpLocks/>
          </p:cNvGrpSpPr>
          <p:nvPr/>
        </p:nvGrpSpPr>
        <p:grpSpPr bwMode="auto">
          <a:xfrm>
            <a:off x="5357818" y="4071942"/>
            <a:ext cx="643076" cy="722918"/>
            <a:chOff x="3465" y="981"/>
            <a:chExt cx="688" cy="762"/>
          </a:xfrm>
        </p:grpSpPr>
        <p:sp>
          <p:nvSpPr>
            <p:cNvPr id="28" name="Text Box 37"/>
            <p:cNvSpPr txBox="1">
              <a:spLocks noChangeArrowheads="1"/>
            </p:cNvSpPr>
            <p:nvPr/>
          </p:nvSpPr>
          <p:spPr bwMode="auto">
            <a:xfrm>
              <a:off x="3465" y="1125"/>
              <a:ext cx="408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/>
                <a:t>7</a:t>
              </a:r>
              <a:endParaRPr lang="ru-RU" dirty="0"/>
            </a:p>
          </p:txBody>
        </p:sp>
        <p:sp>
          <p:nvSpPr>
            <p:cNvPr id="29" name="Text Box 38"/>
            <p:cNvSpPr txBox="1">
              <a:spLocks noChangeArrowheads="1"/>
            </p:cNvSpPr>
            <p:nvPr/>
          </p:nvSpPr>
          <p:spPr bwMode="auto">
            <a:xfrm>
              <a:off x="3682" y="981"/>
              <a:ext cx="227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30" name="Line 40"/>
            <p:cNvSpPr>
              <a:spLocks noChangeShapeType="1"/>
            </p:cNvSpPr>
            <p:nvPr/>
          </p:nvSpPr>
          <p:spPr bwMode="auto">
            <a:xfrm>
              <a:off x="3791" y="1354"/>
              <a:ext cx="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Text Box 41"/>
            <p:cNvSpPr txBox="1">
              <a:spLocks noChangeArrowheads="1"/>
            </p:cNvSpPr>
            <p:nvPr/>
          </p:nvSpPr>
          <p:spPr bwMode="auto">
            <a:xfrm>
              <a:off x="3682" y="1354"/>
              <a:ext cx="471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/>
                <a:t>10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33238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Рефлексия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Содержимое 3" descr="smilik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85728"/>
            <a:ext cx="8429684" cy="6322262"/>
          </a:xfrm>
        </p:spPr>
      </p:pic>
      <p:sp>
        <p:nvSpPr>
          <p:cNvPr id="4" name="Овал 3"/>
          <p:cNvSpPr/>
          <p:nvPr/>
        </p:nvSpPr>
        <p:spPr>
          <a:xfrm>
            <a:off x="785786" y="1357298"/>
            <a:ext cx="1285884" cy="128588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5786" y="3071810"/>
            <a:ext cx="1285884" cy="128588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5786" y="4714884"/>
            <a:ext cx="1285884" cy="12858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1-tub-ru.yandex.net/i?id=8ac041b7c5b20b9c30336d92479e3989&amp;n=33&amp;h=217&amp;w=3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3424604"/>
            <a:ext cx="4286280" cy="28619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7972452" cy="6116786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i="1" spc="600" dirty="0" smtClean="0">
                <a:solidFill>
                  <a:srgbClr val="00B0F0"/>
                </a:solidFill>
              </a:rPr>
              <a:t>Домашнее задание: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4500562" y="1214422"/>
            <a:ext cx="3429024" cy="2571768"/>
          </a:xfrm>
          <a:prstGeom prst="wedgeEllipseCallout">
            <a:avLst>
              <a:gd name="adj1" fmla="val -136819"/>
              <a:gd name="adj2" fmla="val 70252"/>
            </a:avLst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П.29,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№1136(</a:t>
            </a:r>
            <a:r>
              <a:rPr lang="ru-RU" sz="2000" b="1" dirty="0" err="1" smtClean="0">
                <a:solidFill>
                  <a:schemeClr val="tx1"/>
                </a:solidFill>
              </a:rPr>
              <a:t>а,в,е,ж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№1137,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№1143(а)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4294967295"/>
          </p:nvPr>
        </p:nvSpPr>
        <p:spPr>
          <a:xfrm>
            <a:off x="838200" y="285750"/>
            <a:ext cx="8305800" cy="6072188"/>
          </a:xfrm>
        </p:spPr>
        <p:txBody>
          <a:bodyPr/>
          <a:lstStyle/>
          <a:p>
            <a:pPr algn="l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ru-RU" sz="2400" dirty="0" smtClean="0"/>
              <a:t>Запись </a:t>
            </a:r>
            <a:r>
              <a:rPr lang="ru-RU" sz="2400" b="1" dirty="0" smtClean="0"/>
              <a:t>числа</a:t>
            </a:r>
            <a:r>
              <a:rPr lang="ru-RU" sz="2400" dirty="0" smtClean="0"/>
              <a:t>, содержащую целую и дробную части, называют</a:t>
            </a:r>
            <a:r>
              <a:rPr lang="ru-RU" sz="2400" u="sng" dirty="0" smtClean="0"/>
              <a:t> </a:t>
            </a:r>
            <a:r>
              <a:rPr lang="ru-RU" sz="2400" b="1" u="sng" dirty="0" smtClean="0"/>
              <a:t>смешанной</a:t>
            </a:r>
            <a:r>
              <a:rPr lang="ru-RU" sz="2400" dirty="0" smtClean="0"/>
              <a:t>. </a:t>
            </a:r>
          </a:p>
          <a:p>
            <a:pPr algn="l"/>
            <a:r>
              <a:rPr lang="ru-RU" sz="2400" dirty="0" smtClean="0"/>
              <a:t>Для краткости вместо "</a:t>
            </a:r>
            <a:r>
              <a:rPr lang="ru-RU" sz="2400" b="1" dirty="0" smtClean="0"/>
              <a:t>число</a:t>
            </a:r>
            <a:r>
              <a:rPr lang="ru-RU" sz="2400" dirty="0" smtClean="0"/>
              <a:t> в </a:t>
            </a:r>
            <a:r>
              <a:rPr lang="ru-RU" sz="2400" b="1" dirty="0" smtClean="0"/>
              <a:t>смешанной</a:t>
            </a:r>
            <a:r>
              <a:rPr lang="ru-RU" sz="2400" dirty="0" smtClean="0"/>
              <a:t> записи" говорят </a:t>
            </a:r>
            <a:r>
              <a:rPr lang="ru-RU" sz="2400" b="1" u="sng" dirty="0" smtClean="0"/>
              <a:t>смешанное</a:t>
            </a:r>
            <a:r>
              <a:rPr lang="ru-RU" sz="2400" dirty="0" smtClean="0"/>
              <a:t> </a:t>
            </a:r>
            <a:r>
              <a:rPr lang="ru-RU" sz="2400" b="1" dirty="0" smtClean="0"/>
              <a:t>число</a:t>
            </a:r>
            <a:endParaRPr lang="ru-RU" sz="2400" dirty="0" smtClean="0"/>
          </a:p>
          <a:p>
            <a:pPr algn="l">
              <a:buNone/>
            </a:pPr>
            <a:r>
              <a:rPr lang="ru-RU" dirty="0" smtClean="0"/>
              <a:t>   Пример смешанного числа: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3071802" y="3714752"/>
            <a:ext cx="1357322" cy="1143006"/>
            <a:chOff x="1784332" y="3714753"/>
            <a:chExt cx="863600" cy="859867"/>
          </a:xfrm>
        </p:grpSpPr>
        <p:sp>
          <p:nvSpPr>
            <p:cNvPr id="10" name="Text Box 39"/>
            <p:cNvSpPr txBox="1">
              <a:spLocks noChangeArrowheads="1"/>
            </p:cNvSpPr>
            <p:nvPr/>
          </p:nvSpPr>
          <p:spPr bwMode="auto">
            <a:xfrm>
              <a:off x="1998645" y="4146552"/>
              <a:ext cx="649287" cy="428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dirty="0"/>
                <a:t>15</a:t>
              </a:r>
            </a:p>
          </p:txBody>
        </p:sp>
        <p:sp>
          <p:nvSpPr>
            <p:cNvPr id="11" name="Text Box 52"/>
            <p:cNvSpPr txBox="1">
              <a:spLocks noChangeArrowheads="1"/>
            </p:cNvSpPr>
            <p:nvPr/>
          </p:nvSpPr>
          <p:spPr bwMode="auto">
            <a:xfrm>
              <a:off x="1784332" y="3930652"/>
              <a:ext cx="504825" cy="428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dirty="0"/>
                <a:t>5</a:t>
              </a:r>
            </a:p>
          </p:txBody>
        </p:sp>
        <p:sp>
          <p:nvSpPr>
            <p:cNvPr id="12" name="Text Box 53"/>
            <p:cNvSpPr txBox="1">
              <a:spLocks noChangeArrowheads="1"/>
            </p:cNvSpPr>
            <p:nvPr/>
          </p:nvSpPr>
          <p:spPr bwMode="auto">
            <a:xfrm>
              <a:off x="2000232" y="3714753"/>
              <a:ext cx="576262" cy="428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 </a:t>
              </a:r>
              <a:r>
                <a:rPr lang="ru-RU" sz="3200" dirty="0" smtClean="0"/>
                <a:t>8</a:t>
              </a:r>
              <a:endParaRPr lang="ru-RU" sz="3200" dirty="0"/>
            </a:p>
          </p:txBody>
        </p:sp>
        <p:cxnSp>
          <p:nvCxnSpPr>
            <p:cNvPr id="14" name="Прямая соединительная линия 13"/>
            <p:cNvCxnSpPr>
              <a:endCxn id="12" idx="2"/>
            </p:cNvCxnSpPr>
            <p:nvPr/>
          </p:nvCxnSpPr>
          <p:spPr>
            <a:xfrm flipV="1">
              <a:off x="2071670" y="4142822"/>
              <a:ext cx="216693" cy="561"/>
            </a:xfrm>
            <a:prstGeom prst="line">
              <a:avLst/>
            </a:prstGeom>
            <a:ln w="25400"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Скругленная прямоугольная выноска 21"/>
          <p:cNvSpPr/>
          <p:nvPr/>
        </p:nvSpPr>
        <p:spPr>
          <a:xfrm>
            <a:off x="1928794" y="4071942"/>
            <a:ext cx="1000132" cy="785818"/>
          </a:xfrm>
          <a:prstGeom prst="wedgeRoundRectCallout">
            <a:avLst>
              <a:gd name="adj1" fmla="val 73324"/>
              <a:gd name="adj2" fmla="val -41416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Целая часть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>
            <a:off x="4500562" y="3786190"/>
            <a:ext cx="1428760" cy="1000132"/>
          </a:xfrm>
          <a:prstGeom prst="wedgeRoundRectCallout">
            <a:avLst>
              <a:gd name="adj1" fmla="val -99221"/>
              <a:gd name="adj2" fmla="val -26677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Числитель дробной части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2786050" y="5286388"/>
            <a:ext cx="1714512" cy="857256"/>
          </a:xfrm>
          <a:prstGeom prst="wedgeRoundRectCallout">
            <a:avLst>
              <a:gd name="adj1" fmla="val -8552"/>
              <a:gd name="adj2" fmla="val -113616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Знаменатель дробной части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3" name="Управляющая кнопка: назад 12">
            <a:hlinkClick r:id="rId2" action="ppaction://hlinksldjump" highlightClick="1"/>
          </p:cNvPr>
          <p:cNvSpPr/>
          <p:nvPr/>
        </p:nvSpPr>
        <p:spPr>
          <a:xfrm rot="5400000">
            <a:off x="428596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 rot="5400000">
            <a:off x="7286644" y="5857892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357188"/>
            <a:ext cx="8281988" cy="5929312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Смешанное число можно представить и в виде неправильной дроби.</a:t>
            </a:r>
          </a:p>
          <a:p>
            <a:endParaRPr lang="ru-RU" i="1" dirty="0" smtClean="0"/>
          </a:p>
          <a:p>
            <a:r>
              <a:rPr lang="ru-RU" i="1" dirty="0" smtClean="0"/>
              <a:t>Чтобы </a:t>
            </a:r>
            <a:r>
              <a:rPr lang="ru-RU" i="1" u="sng" dirty="0" smtClean="0"/>
              <a:t>представить смешанное число в виде </a:t>
            </a:r>
            <a:r>
              <a:rPr lang="ru-RU" b="1" i="1" u="sng" dirty="0" smtClean="0"/>
              <a:t>неправильной дроби</a:t>
            </a:r>
            <a:r>
              <a:rPr lang="ru-RU" i="1" u="sng" dirty="0" smtClean="0"/>
              <a:t>, нужно: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1) умножить его целую часть на знаменатель дробной части; </a:t>
            </a:r>
            <a:br>
              <a:rPr lang="ru-RU" i="1" dirty="0" smtClean="0"/>
            </a:br>
            <a:r>
              <a:rPr lang="ru-RU" i="1" dirty="0" smtClean="0"/>
              <a:t>2) к полученному произведению прибавить числитель дробной части; </a:t>
            </a:r>
            <a:br>
              <a:rPr lang="ru-RU" i="1" dirty="0" smtClean="0"/>
            </a:br>
            <a:r>
              <a:rPr lang="ru-RU" i="1" dirty="0" smtClean="0"/>
              <a:t>3) записать полученную сумму числителем дроби, а знаменатель дробной части оставить без изменения.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Пример: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786050" y="4357694"/>
            <a:ext cx="2933716" cy="1641441"/>
            <a:chOff x="4786314" y="3786190"/>
            <a:chExt cx="2933716" cy="1641441"/>
          </a:xfrm>
        </p:grpSpPr>
        <p:grpSp>
          <p:nvGrpSpPr>
            <p:cNvPr id="6" name="Group 92"/>
            <p:cNvGrpSpPr>
              <a:grpSpLocks/>
            </p:cNvGrpSpPr>
            <p:nvPr/>
          </p:nvGrpSpPr>
          <p:grpSpPr bwMode="auto">
            <a:xfrm>
              <a:off x="4786314" y="3786190"/>
              <a:ext cx="2089151" cy="1641441"/>
              <a:chOff x="1156" y="2659"/>
              <a:chExt cx="1316" cy="1002"/>
            </a:xfrm>
          </p:grpSpPr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1156" y="2659"/>
                <a:ext cx="40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ru-RU"/>
              </a:p>
            </p:txBody>
          </p:sp>
          <p:sp>
            <p:nvSpPr>
              <p:cNvPr id="17" name="Text Box 28"/>
              <p:cNvSpPr txBox="1">
                <a:spLocks noChangeArrowheads="1"/>
              </p:cNvSpPr>
              <p:nvPr/>
            </p:nvSpPr>
            <p:spPr bwMode="auto">
              <a:xfrm>
                <a:off x="1473" y="2961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/>
                  <a:t>1</a:t>
                </a:r>
              </a:p>
            </p:txBody>
          </p:sp>
          <p:grpSp>
            <p:nvGrpSpPr>
              <p:cNvPr id="20" name="Group 91"/>
              <p:cNvGrpSpPr>
                <a:grpSpLocks/>
              </p:cNvGrpSpPr>
              <p:nvPr/>
            </p:nvGrpSpPr>
            <p:grpSpPr bwMode="auto">
              <a:xfrm>
                <a:off x="1246" y="3051"/>
                <a:ext cx="1226" cy="610"/>
                <a:chOff x="1246" y="3051"/>
                <a:chExt cx="1226" cy="610"/>
              </a:xfrm>
            </p:grpSpPr>
            <p:sp>
              <p:nvSpPr>
                <p:cNvPr id="21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565" y="3067"/>
                  <a:ext cx="36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ru-RU"/>
                </a:p>
              </p:txBody>
            </p:sp>
            <p:sp>
              <p:nvSpPr>
                <p:cNvPr id="22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565" y="3385"/>
                  <a:ext cx="136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ru-RU"/>
                </a:p>
              </p:txBody>
            </p:sp>
            <p:sp>
              <p:nvSpPr>
                <p:cNvPr id="23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2018" y="3430"/>
                  <a:ext cx="45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ru-RU"/>
                </a:p>
              </p:txBody>
            </p:sp>
            <p:sp>
              <p:nvSpPr>
                <p:cNvPr id="24" name="Text Box 80"/>
                <p:cNvSpPr txBox="1">
                  <a:spLocks noChangeArrowheads="1"/>
                </p:cNvSpPr>
                <p:nvPr/>
              </p:nvSpPr>
              <p:spPr bwMode="auto">
                <a:xfrm>
                  <a:off x="1246" y="3139"/>
                  <a:ext cx="227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 dirty="0"/>
                    <a:t>5</a:t>
                  </a:r>
                </a:p>
              </p:txBody>
            </p:sp>
            <p:sp>
              <p:nvSpPr>
                <p:cNvPr id="25" name="Line 82"/>
                <p:cNvSpPr>
                  <a:spLocks noChangeShapeType="1"/>
                </p:cNvSpPr>
                <p:nvPr/>
              </p:nvSpPr>
              <p:spPr bwMode="auto">
                <a:xfrm>
                  <a:off x="1474" y="3249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Text Box 83"/>
                <p:cNvSpPr txBox="1">
                  <a:spLocks noChangeArrowheads="1"/>
                </p:cNvSpPr>
                <p:nvPr/>
              </p:nvSpPr>
              <p:spPr bwMode="auto">
                <a:xfrm>
                  <a:off x="1426" y="3270"/>
                  <a:ext cx="272" cy="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 dirty="0"/>
                    <a:t>6</a:t>
                  </a:r>
                </a:p>
              </p:txBody>
            </p:sp>
            <p:sp>
              <p:nvSpPr>
                <p:cNvPr id="27" name="Text Box 84"/>
                <p:cNvSpPr txBox="1">
                  <a:spLocks noChangeArrowheads="1"/>
                </p:cNvSpPr>
                <p:nvPr/>
              </p:nvSpPr>
              <p:spPr bwMode="auto">
                <a:xfrm>
                  <a:off x="1606" y="3051"/>
                  <a:ext cx="36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 b="1" dirty="0"/>
                    <a:t>=</a:t>
                  </a:r>
                </a:p>
              </p:txBody>
            </p:sp>
          </p:grpSp>
        </p:grpSp>
        <p:grpSp>
          <p:nvGrpSpPr>
            <p:cNvPr id="7" name="Group 97"/>
            <p:cNvGrpSpPr>
              <a:grpSpLocks/>
            </p:cNvGrpSpPr>
            <p:nvPr/>
          </p:nvGrpSpPr>
          <p:grpSpPr bwMode="auto">
            <a:xfrm>
              <a:off x="5857884" y="4286258"/>
              <a:ext cx="1071563" cy="962026"/>
              <a:chOff x="1837" y="2976"/>
              <a:chExt cx="675" cy="606"/>
            </a:xfrm>
          </p:grpSpPr>
          <p:sp>
            <p:nvSpPr>
              <p:cNvPr id="13" name="Text Box 93"/>
              <p:cNvSpPr txBox="1">
                <a:spLocks noChangeArrowheads="1"/>
              </p:cNvSpPr>
              <p:nvPr/>
            </p:nvSpPr>
            <p:spPr bwMode="auto">
              <a:xfrm>
                <a:off x="1837" y="2976"/>
                <a:ext cx="67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 smtClean="0"/>
                  <a:t>5*6+1</a:t>
                </a:r>
                <a:endParaRPr lang="ru-RU" sz="2400" dirty="0"/>
              </a:p>
            </p:txBody>
          </p:sp>
          <p:sp>
            <p:nvSpPr>
              <p:cNvPr id="14" name="Line 95"/>
              <p:cNvSpPr>
                <a:spLocks noChangeShapeType="1"/>
              </p:cNvSpPr>
              <p:nvPr/>
            </p:nvSpPr>
            <p:spPr bwMode="auto">
              <a:xfrm>
                <a:off x="1883" y="3249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Text Box 96"/>
              <p:cNvSpPr txBox="1">
                <a:spLocks noChangeArrowheads="1"/>
              </p:cNvSpPr>
              <p:nvPr/>
            </p:nvSpPr>
            <p:spPr bwMode="auto">
              <a:xfrm>
                <a:off x="2017" y="3291"/>
                <a:ext cx="27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/>
                  <a:t>6</a:t>
                </a:r>
              </a:p>
            </p:txBody>
          </p:sp>
        </p:grpSp>
        <p:cxnSp>
          <p:nvCxnSpPr>
            <p:cNvPr id="8" name="Прямая соединительная линия 7"/>
            <p:cNvCxnSpPr/>
            <p:nvPr/>
          </p:nvCxnSpPr>
          <p:spPr>
            <a:xfrm>
              <a:off x="5786446" y="4714884"/>
              <a:ext cx="1071570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 Box 93"/>
            <p:cNvSpPr txBox="1">
              <a:spLocks noChangeArrowheads="1"/>
            </p:cNvSpPr>
            <p:nvPr/>
          </p:nvSpPr>
          <p:spPr bwMode="auto">
            <a:xfrm>
              <a:off x="7072330" y="4214818"/>
              <a:ext cx="6477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31</a:t>
              </a:r>
            </a:p>
          </p:txBody>
        </p:sp>
        <p:sp>
          <p:nvSpPr>
            <p:cNvPr id="10" name="Text Box 96"/>
            <p:cNvSpPr txBox="1">
              <a:spLocks noChangeArrowheads="1"/>
            </p:cNvSpPr>
            <p:nvPr/>
          </p:nvSpPr>
          <p:spPr bwMode="auto">
            <a:xfrm>
              <a:off x="7143768" y="4791082"/>
              <a:ext cx="431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6</a:t>
              </a:r>
            </a:p>
          </p:txBody>
        </p:sp>
        <p:sp>
          <p:nvSpPr>
            <p:cNvPr id="11" name="Text Box 84"/>
            <p:cNvSpPr txBox="1">
              <a:spLocks noChangeArrowheads="1"/>
            </p:cNvSpPr>
            <p:nvPr/>
          </p:nvSpPr>
          <p:spPr bwMode="auto">
            <a:xfrm>
              <a:off x="6786578" y="4429132"/>
              <a:ext cx="574675" cy="471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=</a:t>
              </a: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7143768" y="4714884"/>
              <a:ext cx="428628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Управляющая кнопка: назад 27">
            <a:hlinkClick r:id="rId2" action="ppaction://hlinksldjump" highlightClick="1"/>
          </p:cNvPr>
          <p:cNvSpPr/>
          <p:nvPr/>
        </p:nvSpPr>
        <p:spPr>
          <a:xfrm rot="5400000">
            <a:off x="285720" y="5929330"/>
            <a:ext cx="857256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 rot="5400000">
            <a:off x="7322363" y="5965049"/>
            <a:ext cx="785818" cy="7143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357188"/>
            <a:ext cx="8286750" cy="6072187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Чтобы неправильную дробь  представить в виде </a:t>
            </a:r>
            <a:r>
              <a:rPr lang="ru-RU" b="1" i="1" dirty="0" smtClean="0"/>
              <a:t>смешанного числа</a:t>
            </a:r>
            <a:r>
              <a:rPr lang="ru-RU" i="1" dirty="0" smtClean="0"/>
              <a:t>, надо: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1) разделить с остатком числитель на знаменатель; </a:t>
            </a:r>
            <a:br>
              <a:rPr lang="ru-RU" i="1" dirty="0" smtClean="0"/>
            </a:br>
            <a:r>
              <a:rPr lang="ru-RU" i="1" dirty="0" smtClean="0"/>
              <a:t>2) неполное частное будет целой частью; </a:t>
            </a:r>
            <a:br>
              <a:rPr lang="ru-RU" i="1" dirty="0" smtClean="0"/>
            </a:br>
            <a:r>
              <a:rPr lang="ru-RU" i="1" dirty="0" smtClean="0"/>
              <a:t>3) остаток дает числитель, а делитель — знаменатель дробной части.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Пример:</a:t>
            </a: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286116" y="5214950"/>
            <a:ext cx="1431927" cy="885825"/>
            <a:chOff x="2714612" y="3071810"/>
            <a:chExt cx="1431927" cy="88582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2714612" y="3071810"/>
              <a:ext cx="1431927" cy="885825"/>
              <a:chOff x="2627313" y="1557338"/>
              <a:chExt cx="1431927" cy="885825"/>
            </a:xfrm>
          </p:grpSpPr>
          <p:sp>
            <p:nvSpPr>
              <p:cNvPr id="5" name="Text Box 16"/>
              <p:cNvSpPr txBox="1">
                <a:spLocks noChangeArrowheads="1"/>
              </p:cNvSpPr>
              <p:nvPr/>
            </p:nvSpPr>
            <p:spPr bwMode="auto">
              <a:xfrm>
                <a:off x="2698750" y="1963738"/>
                <a:ext cx="43338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/>
                  <a:t>6</a:t>
                </a:r>
              </a:p>
            </p:txBody>
          </p:sp>
          <p:sp>
            <p:nvSpPr>
              <p:cNvPr id="6" name="Text Box 22"/>
              <p:cNvSpPr txBox="1">
                <a:spLocks noChangeArrowheads="1"/>
              </p:cNvSpPr>
              <p:nvPr/>
            </p:nvSpPr>
            <p:spPr bwMode="auto">
              <a:xfrm>
                <a:off x="2627313" y="1557338"/>
                <a:ext cx="6477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/>
                  <a:t>3</a:t>
                </a:r>
                <a:r>
                  <a:rPr lang="ru-RU" sz="2400" dirty="0" smtClean="0"/>
                  <a:t>4</a:t>
                </a:r>
                <a:endParaRPr lang="ru-RU" sz="2400" dirty="0"/>
              </a:p>
            </p:txBody>
          </p:sp>
          <p:sp>
            <p:nvSpPr>
              <p:cNvPr id="7" name="Line 24"/>
              <p:cNvSpPr>
                <a:spLocks noChangeShapeType="1"/>
              </p:cNvSpPr>
              <p:nvPr/>
            </p:nvSpPr>
            <p:spPr bwMode="auto">
              <a:xfrm>
                <a:off x="2700338" y="1989138"/>
                <a:ext cx="36036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" name="Group 31"/>
              <p:cNvGrpSpPr>
                <a:grpSpLocks/>
              </p:cNvGrpSpPr>
              <p:nvPr/>
            </p:nvGrpSpPr>
            <p:grpSpPr bwMode="auto">
              <a:xfrm>
                <a:off x="3348040" y="1557338"/>
                <a:ext cx="711200" cy="885825"/>
                <a:chOff x="2109" y="981"/>
                <a:chExt cx="448" cy="558"/>
              </a:xfrm>
            </p:grpSpPr>
            <p:sp>
              <p:nvSpPr>
                <p:cNvPr id="9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2109" y="1101"/>
                  <a:ext cx="27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 dirty="0"/>
                    <a:t>5</a:t>
                  </a:r>
                </a:p>
              </p:txBody>
            </p:sp>
            <p:sp>
              <p:nvSpPr>
                <p:cNvPr id="1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290" y="981"/>
                  <a:ext cx="227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/>
                    <a:t>4</a:t>
                  </a:r>
                </a:p>
              </p:txBody>
            </p:sp>
            <p:sp>
              <p:nvSpPr>
                <p:cNvPr id="11" name="Line 29"/>
                <p:cNvSpPr>
                  <a:spLocks noChangeShapeType="1"/>
                </p:cNvSpPr>
                <p:nvPr/>
              </p:nvSpPr>
              <p:spPr bwMode="auto">
                <a:xfrm>
                  <a:off x="2336" y="1253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285" y="1251"/>
                  <a:ext cx="27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 dirty="0"/>
                    <a:t>6</a:t>
                  </a:r>
                </a:p>
              </p:txBody>
            </p:sp>
          </p:grpSp>
        </p:grpSp>
        <p:sp>
          <p:nvSpPr>
            <p:cNvPr id="13" name="Text Box 25"/>
            <p:cNvSpPr txBox="1">
              <a:spLocks noChangeArrowheads="1"/>
            </p:cNvSpPr>
            <p:nvPr/>
          </p:nvSpPr>
          <p:spPr bwMode="auto">
            <a:xfrm>
              <a:off x="3143240" y="3286124"/>
              <a:ext cx="431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=</a:t>
              </a:r>
            </a:p>
          </p:txBody>
        </p:sp>
      </p:grp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 rot="5400000">
            <a:off x="7322363" y="5965049"/>
            <a:ext cx="785818" cy="7143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назад 15">
            <a:hlinkClick r:id="rId2" action="ppaction://hlinksldjump" highlightClick="1"/>
          </p:cNvPr>
          <p:cNvSpPr/>
          <p:nvPr/>
        </p:nvSpPr>
        <p:spPr>
          <a:xfrm rot="5400000">
            <a:off x="285720" y="5929330"/>
            <a:ext cx="857256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357188"/>
            <a:ext cx="8286750" cy="6143625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i="1" dirty="0" smtClean="0"/>
              <a:t>Чтобы найти сумму смешанных чисел, нужно сложить отдельно целые и дробные части.</a:t>
            </a:r>
          </a:p>
          <a:p>
            <a:endParaRPr lang="ru-RU" i="1" dirty="0" smtClean="0"/>
          </a:p>
          <a:p>
            <a:r>
              <a:rPr lang="ru-RU" i="1" dirty="0" smtClean="0"/>
              <a:t>Если при сложении дробных частей получилась неправильная дробь, выделяют целую часть этой дроби и добавляют к уже имеющейся целой части.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Пример:</a:t>
            </a:r>
            <a:endParaRPr lang="ru-RU" dirty="0"/>
          </a:p>
        </p:txBody>
      </p:sp>
      <p:pic>
        <p:nvPicPr>
          <p:cNvPr id="1026" name="Picture 2" descr="Formula7"/>
          <p:cNvPicPr>
            <a:picLocks noChangeAspect="1" noChangeArrowheads="1"/>
          </p:cNvPicPr>
          <p:nvPr/>
        </p:nvPicPr>
        <p:blipFill>
          <a:blip r:embed="rId2"/>
          <a:srcRect t="-22901" b="-3053"/>
          <a:stretch>
            <a:fillRect/>
          </a:stretch>
        </p:blipFill>
        <p:spPr bwMode="auto">
          <a:xfrm>
            <a:off x="2071670" y="4286256"/>
            <a:ext cx="6332468" cy="1214446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 rot="5400000">
            <a:off x="7322363" y="5965049"/>
            <a:ext cx="785818" cy="7143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 rot="5400000">
            <a:off x="285720" y="5929330"/>
            <a:ext cx="857256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285750"/>
            <a:ext cx="8643938" cy="6143625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Чтобы выполнить вычитание (найти разность) смешанных чисел, нужно найти отдельно разность целых частей и отдельно разность дробных частей.</a:t>
            </a:r>
          </a:p>
          <a:p>
            <a:endParaRPr lang="ru-RU" i="1" dirty="0" smtClean="0"/>
          </a:p>
          <a:p>
            <a:r>
              <a:rPr lang="ru-RU" i="1" dirty="0" smtClean="0"/>
              <a:t>Если дробная часть уменьшаемого меньше дробной части вычитаемого, то одну единицу целой части уменьшаемого необходимо предварительно прибавить к его дробной части.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Пример:</a:t>
            </a:r>
          </a:p>
          <a:p>
            <a:endParaRPr lang="ru-RU" dirty="0"/>
          </a:p>
        </p:txBody>
      </p:sp>
      <p:pic>
        <p:nvPicPr>
          <p:cNvPr id="30722" name="Picture 2" descr="Formula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072074"/>
            <a:ext cx="6929486" cy="857256"/>
          </a:xfrm>
          <a:prstGeom prst="rect">
            <a:avLst/>
          </a:prstGeom>
          <a:solidFill>
            <a:schemeClr val="accent2">
              <a:lumMod val="20000"/>
              <a:lumOff val="80000"/>
              <a:alpha val="25000"/>
            </a:schemeClr>
          </a:solidFill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 rot="5400000">
            <a:off x="7322363" y="5965049"/>
            <a:ext cx="785818" cy="7143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 rot="5400000">
            <a:off x="285720" y="5929330"/>
            <a:ext cx="857256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428604"/>
            <a:ext cx="814393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Century Schoolbook" pitchFamily="18" charset="0"/>
                <a:cs typeface="Times New Roman" pitchFamily="18" charset="0"/>
              </a:rPr>
              <a:t>Тема урока:</a:t>
            </a:r>
            <a:br>
              <a:rPr lang="ru-RU" sz="2400" b="1" i="1" dirty="0" smtClean="0">
                <a:latin typeface="Century Schoolbook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Century Schoolbook" pitchFamily="18" charset="0"/>
                <a:cs typeface="Times New Roman" pitchFamily="18" charset="0"/>
              </a:rPr>
              <a:t>«Сложение и вычитание смешанных чисел»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Цель: </a:t>
            </a:r>
            <a:r>
              <a:rPr lang="ru-RU" sz="2000" dirty="0" smtClean="0">
                <a:latin typeface="Times New Roman"/>
                <a:ea typeface="Times New Roman"/>
              </a:rPr>
              <a:t>обеспечить процессы</a:t>
            </a:r>
            <a:r>
              <a:rPr lang="sq-AL" sz="2000" dirty="0" smtClean="0">
                <a:latin typeface="Times New Roman"/>
                <a:ea typeface="Times New Roman"/>
              </a:rPr>
              <a:t> </a:t>
            </a:r>
            <a:r>
              <a:rPr lang="ru-RU" sz="2000" dirty="0" smtClean="0">
                <a:latin typeface="Times New Roman"/>
                <a:ea typeface="Times New Roman"/>
              </a:rPr>
              <a:t> </a:t>
            </a:r>
            <a:r>
              <a:rPr lang="sq-AL" sz="2000" dirty="0" smtClean="0">
                <a:latin typeface="Times New Roman"/>
                <a:ea typeface="Times New Roman"/>
              </a:rPr>
              <a:t>восприяти</a:t>
            </a:r>
            <a:r>
              <a:rPr lang="ru-RU" sz="2000" dirty="0" smtClean="0">
                <a:latin typeface="Times New Roman"/>
                <a:ea typeface="Times New Roman"/>
              </a:rPr>
              <a:t>я</a:t>
            </a:r>
            <a:r>
              <a:rPr lang="sq-AL" sz="2000" dirty="0" smtClean="0">
                <a:latin typeface="Times New Roman"/>
                <a:ea typeface="Times New Roman"/>
              </a:rPr>
              <a:t>, осмыслени</a:t>
            </a:r>
            <a:r>
              <a:rPr lang="ru-RU" sz="2000" dirty="0" smtClean="0">
                <a:latin typeface="Times New Roman"/>
                <a:ea typeface="Times New Roman"/>
              </a:rPr>
              <a:t>я</a:t>
            </a:r>
            <a:r>
              <a:rPr lang="sq-AL" sz="2000" dirty="0" smtClean="0">
                <a:latin typeface="Times New Roman"/>
                <a:ea typeface="Times New Roman"/>
              </a:rPr>
              <a:t> и закреплени</a:t>
            </a:r>
            <a:r>
              <a:rPr lang="ru-RU" sz="2000" dirty="0" smtClean="0">
                <a:latin typeface="Times New Roman"/>
                <a:ea typeface="Times New Roman"/>
              </a:rPr>
              <a:t>я</a:t>
            </a:r>
            <a:r>
              <a:rPr lang="sq-AL" sz="2000" dirty="0" smtClean="0">
                <a:latin typeface="Times New Roman"/>
                <a:ea typeface="Times New Roman"/>
              </a:rPr>
              <a:t> знаний и способов деятельности учащихся </a:t>
            </a:r>
            <a:r>
              <a:rPr lang="ru-RU" sz="2000" dirty="0" smtClean="0">
                <a:latin typeface="Times New Roman"/>
                <a:ea typeface="Times New Roman"/>
              </a:rPr>
              <a:t>по данной </a:t>
            </a:r>
            <a:r>
              <a:rPr lang="sq-AL" sz="2000" dirty="0" smtClean="0">
                <a:latin typeface="Times New Roman"/>
                <a:ea typeface="Times New Roman"/>
              </a:rPr>
              <a:t> теме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  <a:br>
              <a:rPr lang="ru-RU" sz="2000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img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071802" y="857232"/>
            <a:ext cx="4857784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5" descr="img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357431"/>
            <a:ext cx="5178425" cy="107157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142976" y="285728"/>
            <a:ext cx="5857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Ребус</a:t>
            </a:r>
            <a:endParaRPr lang="ru-RU" sz="2800" b="1" i="1" spc="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1928802"/>
            <a:ext cx="4929222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spc="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  л   о  ж   е   </a:t>
            </a:r>
            <a:r>
              <a:rPr lang="ru-RU" sz="2400" b="1" i="1" spc="1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spc="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и   е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3500438"/>
            <a:ext cx="5214974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ч   и   т   а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и   е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4857760"/>
            <a:ext cx="4357718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 м  е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а 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6396335"/>
            <a:ext cx="3857652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  и   с  е   л 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3929066"/>
            <a:ext cx="446722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5286388"/>
            <a:ext cx="38766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1-tub-ru.yandex.net/i?id=be63e8d78e7d124e17a4c1656e7d400a&amp;n=33&amp;h=190&amp;w=1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3448" y="4214818"/>
            <a:ext cx="230782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2928934"/>
            <a:ext cx="6870700" cy="35719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sng" strike="noStrike" kern="1200" cap="none" spc="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5720" y="357166"/>
            <a:ext cx="8429684" cy="5929354"/>
          </a:xfrm>
          <a:prstGeom prst="rect">
            <a:avLst/>
          </a:prstGeom>
          <a:ln w="6350" cap="rnd">
            <a:solidFill>
              <a:schemeClr val="bg1"/>
            </a:solidFill>
          </a:ln>
        </p:spPr>
        <p:txBody>
          <a:bodyPr vert="horz" anchor="b" anchorCtr="0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0" i="1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0" i="1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0" i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5800" i="1" spc="6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Вспомним и повторим:</a:t>
            </a:r>
            <a:endParaRPr kumimoji="0" lang="ru-RU" sz="5800" i="1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B0F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just"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kumimoji="0" lang="ru-RU" sz="640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kumimoji="0" lang="ru-RU" sz="380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380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80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называют </a:t>
            </a:r>
            <a:r>
              <a:rPr kumimoji="0" lang="ru-RU" sz="38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смешанным  </a:t>
            </a:r>
            <a:r>
              <a:rPr lang="ru-RU" sz="3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числом;</a:t>
            </a:r>
            <a:endParaRPr lang="ru-RU" sz="3800" b="1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B0F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just"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ru-RU" sz="3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</a:rPr>
              <a:t>  - </a:t>
            </a:r>
            <a:r>
              <a:rPr lang="ru-RU" sz="3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как</a:t>
            </a:r>
            <a:r>
              <a:rPr lang="ru-RU" sz="3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смешанное    число  представить  в  виде   неправильной  дроби </a:t>
            </a:r>
            <a:r>
              <a:rPr lang="ru-RU" sz="3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</a:rPr>
              <a:t>;       </a:t>
            </a:r>
            <a:endParaRPr kumimoji="0" lang="ru-RU" sz="3800" i="0" u="none" strike="noStrike" kern="1200" cap="none" spc="-100" normalizeH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fontAlgn="auto">
              <a:lnSpc>
                <a:spcPct val="17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3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3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как представить </a:t>
            </a:r>
            <a:r>
              <a:rPr lang="ru-RU" sz="3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  <a:hlinkClick r:id="rId5" action="ppaction://hlinksldjump"/>
              </a:rPr>
              <a:t>неправильную  дробь  в виде  смешанного  числа</a:t>
            </a:r>
            <a:r>
              <a:rPr lang="ru-RU" sz="3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</a:rPr>
              <a:t>;</a:t>
            </a:r>
          </a:p>
          <a:p>
            <a:pPr lvl="0" algn="just" fontAlgn="auto">
              <a:lnSpc>
                <a:spcPct val="17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3800" spc="-100" baseline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800" spc="-100" baseline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как</a:t>
            </a:r>
            <a:r>
              <a:rPr lang="ru-RU" sz="3800" spc="-100" baseline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3800" b="1" spc="-100" baseline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  <a:hlinkClick r:id="rId6" action="ppaction://hlinksldjump"/>
              </a:rPr>
              <a:t>сложить   смешанные   числа</a:t>
            </a:r>
            <a:r>
              <a:rPr lang="ru-RU" sz="3800" b="1" spc="-100" baseline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</a:rPr>
              <a:t>;</a:t>
            </a:r>
          </a:p>
          <a:p>
            <a:pPr lvl="0" algn="just" fontAlgn="auto">
              <a:lnSpc>
                <a:spcPct val="170000"/>
              </a:lnSpc>
              <a:spcAft>
                <a:spcPts val="0"/>
              </a:spcAft>
            </a:pPr>
            <a:r>
              <a:rPr lang="ru-RU" sz="3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ea typeface="+mj-ea"/>
                <a:cs typeface="Times New Roman" pitchFamily="18" charset="0"/>
              </a:rPr>
              <a:t>- </a:t>
            </a:r>
            <a:r>
              <a:rPr lang="ru-RU" sz="3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вы</a:t>
            </a:r>
            <a:r>
              <a:rPr lang="ru-RU" sz="3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7" action="ppaction://hlinksldjump"/>
              </a:rPr>
              <a:t>честь   смешанные   числа</a:t>
            </a:r>
            <a:r>
              <a:rPr lang="ru-RU" sz="3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latin typeface="+mj-lt"/>
                <a:ea typeface="+mj-ea"/>
                <a:cs typeface="+mj-cs"/>
              </a:rPr>
              <a:t>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2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1" i="0" u="sng" strike="noStrike" kern="1200" cap="none" spc="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85728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F0"/>
                </a:solidFill>
                <a:latin typeface="+mn-lt"/>
                <a:cs typeface="Times New Roman" pitchFamily="18" charset="0"/>
              </a:rPr>
              <a:t>Тема урока:</a:t>
            </a:r>
            <a:br>
              <a:rPr lang="ru-RU" sz="2400" b="1" i="1" dirty="0" smtClean="0">
                <a:solidFill>
                  <a:srgbClr val="00B0F0"/>
                </a:solidFill>
                <a:latin typeface="+mn-lt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B0F0"/>
                </a:solidFill>
                <a:latin typeface="+mn-lt"/>
                <a:cs typeface="Times New Roman" pitchFamily="18" charset="0"/>
              </a:rPr>
              <a:t>«Сложение и вычитание смешанных чисел»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68313" y="1052513"/>
            <a:ext cx="8675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1. </a:t>
            </a:r>
            <a:r>
              <a:rPr lang="ru-RU" sz="2000" dirty="0" smtClean="0"/>
              <a:t>Представьте неправильную дробь в виде смешанного числа </a:t>
            </a:r>
            <a:endParaRPr lang="ru-RU" sz="2000" dirty="0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28596" y="1500174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37</a:t>
            </a:r>
            <a:endParaRPr lang="ru-RU" sz="2400" dirty="0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755650" y="2997200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468313" y="198913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00034" y="2000240"/>
            <a:ext cx="42862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8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827088" y="17478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=</a:t>
            </a:r>
          </a:p>
        </p:txBody>
      </p:sp>
      <p:grpSp>
        <p:nvGrpSpPr>
          <p:cNvPr id="17429" name="Group 21"/>
          <p:cNvGrpSpPr>
            <a:grpSpLocks/>
          </p:cNvGrpSpPr>
          <p:nvPr/>
        </p:nvGrpSpPr>
        <p:grpSpPr bwMode="auto">
          <a:xfrm>
            <a:off x="1116013" y="1557339"/>
            <a:ext cx="673100" cy="900113"/>
            <a:chOff x="703" y="981"/>
            <a:chExt cx="424" cy="567"/>
          </a:xfrm>
        </p:grpSpPr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703" y="1117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4</a:t>
              </a:r>
              <a:endParaRPr lang="ru-RU" sz="2400" dirty="0"/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839" y="981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5</a:t>
              </a:r>
              <a:endParaRPr lang="ru-RU" sz="2400" dirty="0"/>
            </a:p>
          </p:txBody>
        </p:sp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>
              <a:off x="855" y="1260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8</a:t>
              </a:r>
            </a:p>
          </p:txBody>
        </p:sp>
        <p:sp>
          <p:nvSpPr>
            <p:cNvPr id="17428" name="Line 20"/>
            <p:cNvSpPr>
              <a:spLocks noChangeShapeType="1"/>
            </p:cNvSpPr>
            <p:nvPr/>
          </p:nvSpPr>
          <p:spPr bwMode="auto">
            <a:xfrm>
              <a:off x="885" y="1253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33" name="Text Box 25"/>
          <p:cNvSpPr txBox="1">
            <a:spLocks noChangeArrowheads="1"/>
          </p:cNvSpPr>
          <p:nvPr/>
        </p:nvSpPr>
        <p:spPr bwMode="auto">
          <a:xfrm>
            <a:off x="2987675" y="174783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=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2698750" y="1963738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2627313" y="1557338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22</a:t>
            </a:r>
            <a:endParaRPr lang="ru-RU" sz="2400" dirty="0"/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>
            <a:off x="2700338" y="1989138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7439" name="Group 31"/>
          <p:cNvGrpSpPr>
            <a:grpSpLocks/>
          </p:cNvGrpSpPr>
          <p:nvPr/>
        </p:nvGrpSpPr>
        <p:grpSpPr bwMode="auto">
          <a:xfrm>
            <a:off x="3348036" y="1557339"/>
            <a:ext cx="727074" cy="900113"/>
            <a:chOff x="2109" y="981"/>
            <a:chExt cx="458" cy="567"/>
          </a:xfrm>
        </p:grpSpPr>
        <p:sp>
          <p:nvSpPr>
            <p:cNvPr id="17434" name="Text Box 26"/>
            <p:cNvSpPr txBox="1">
              <a:spLocks noChangeArrowheads="1"/>
            </p:cNvSpPr>
            <p:nvPr/>
          </p:nvSpPr>
          <p:spPr bwMode="auto">
            <a:xfrm>
              <a:off x="2109" y="1101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3</a:t>
              </a:r>
              <a:endParaRPr lang="ru-RU" sz="2400" dirty="0"/>
            </a:p>
          </p:txBody>
        </p:sp>
        <p:sp>
          <p:nvSpPr>
            <p:cNvPr id="17435" name="Text Box 27"/>
            <p:cNvSpPr txBox="1">
              <a:spLocks noChangeArrowheads="1"/>
            </p:cNvSpPr>
            <p:nvPr/>
          </p:nvSpPr>
          <p:spPr bwMode="auto">
            <a:xfrm>
              <a:off x="2290" y="981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1</a:t>
              </a:r>
            </a:p>
          </p:txBody>
        </p:sp>
        <p:sp>
          <p:nvSpPr>
            <p:cNvPr id="17437" name="Line 29"/>
            <p:cNvSpPr>
              <a:spLocks noChangeShapeType="1"/>
            </p:cNvSpPr>
            <p:nvPr/>
          </p:nvSpPr>
          <p:spPr bwMode="auto">
            <a:xfrm>
              <a:off x="2336" y="1253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8" name="Text Box 30"/>
            <p:cNvSpPr txBox="1">
              <a:spLocks noChangeArrowheads="1"/>
            </p:cNvSpPr>
            <p:nvPr/>
          </p:nvSpPr>
          <p:spPr bwMode="auto">
            <a:xfrm>
              <a:off x="2295" y="1260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7</a:t>
              </a:r>
            </a:p>
          </p:txBody>
        </p:sp>
      </p:grp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4932363" y="1557338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53</a:t>
            </a:r>
            <a:endParaRPr lang="ru-RU" sz="2400" dirty="0"/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3635375" y="3860800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42" name="Line 34"/>
          <p:cNvSpPr>
            <a:spLocks noChangeShapeType="1"/>
          </p:cNvSpPr>
          <p:nvPr/>
        </p:nvSpPr>
        <p:spPr bwMode="auto">
          <a:xfrm>
            <a:off x="5003800" y="1989138"/>
            <a:ext cx="358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4929190" y="2000240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5</a:t>
            </a:r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5292725" y="17478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=</a:t>
            </a:r>
          </a:p>
        </p:txBody>
      </p:sp>
      <p:grpSp>
        <p:nvGrpSpPr>
          <p:cNvPr id="17452" name="Group 44"/>
          <p:cNvGrpSpPr>
            <a:grpSpLocks/>
          </p:cNvGrpSpPr>
          <p:nvPr/>
        </p:nvGrpSpPr>
        <p:grpSpPr bwMode="auto">
          <a:xfrm>
            <a:off x="5500691" y="1557340"/>
            <a:ext cx="862013" cy="828676"/>
            <a:chOff x="3465" y="981"/>
            <a:chExt cx="543" cy="522"/>
          </a:xfrm>
        </p:grpSpPr>
        <p:sp>
          <p:nvSpPr>
            <p:cNvPr id="17445" name="Text Box 37"/>
            <p:cNvSpPr txBox="1">
              <a:spLocks noChangeArrowheads="1"/>
            </p:cNvSpPr>
            <p:nvPr/>
          </p:nvSpPr>
          <p:spPr bwMode="auto">
            <a:xfrm>
              <a:off x="3465" y="1125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10</a:t>
              </a:r>
            </a:p>
          </p:txBody>
        </p:sp>
        <p:sp>
          <p:nvSpPr>
            <p:cNvPr id="17446" name="Text Box 38"/>
            <p:cNvSpPr txBox="1">
              <a:spLocks noChangeArrowheads="1"/>
            </p:cNvSpPr>
            <p:nvPr/>
          </p:nvSpPr>
          <p:spPr bwMode="auto">
            <a:xfrm>
              <a:off x="3696" y="981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3</a:t>
              </a:r>
            </a:p>
          </p:txBody>
        </p:sp>
        <p:sp>
          <p:nvSpPr>
            <p:cNvPr id="17448" name="Line 40"/>
            <p:cNvSpPr>
              <a:spLocks noChangeShapeType="1"/>
            </p:cNvSpPr>
            <p:nvPr/>
          </p:nvSpPr>
          <p:spPr bwMode="auto">
            <a:xfrm>
              <a:off x="3742" y="1253"/>
              <a:ext cx="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49" name="Text Box 41"/>
            <p:cNvSpPr txBox="1">
              <a:spLocks noChangeArrowheads="1"/>
            </p:cNvSpPr>
            <p:nvPr/>
          </p:nvSpPr>
          <p:spPr bwMode="auto">
            <a:xfrm>
              <a:off x="3690" y="1215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5</a:t>
              </a:r>
            </a:p>
          </p:txBody>
        </p:sp>
      </p:grpSp>
      <p:sp>
        <p:nvSpPr>
          <p:cNvPr id="17453" name="Text Box 45"/>
          <p:cNvSpPr txBox="1">
            <a:spLocks noChangeArrowheads="1"/>
          </p:cNvSpPr>
          <p:nvPr/>
        </p:nvSpPr>
        <p:spPr bwMode="auto">
          <a:xfrm>
            <a:off x="428596" y="2714620"/>
            <a:ext cx="84614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/>
              <a:t>2.Представьте смешанное число в виде неправильной дроби</a:t>
            </a:r>
            <a:endParaRPr lang="ru-RU" sz="2000" dirty="0"/>
          </a:p>
        </p:txBody>
      </p:sp>
      <p:sp>
        <p:nvSpPr>
          <p:cNvPr id="17456" name="Text Box 48"/>
          <p:cNvSpPr txBox="1">
            <a:spLocks noChangeArrowheads="1"/>
          </p:cNvSpPr>
          <p:nvPr/>
        </p:nvSpPr>
        <p:spPr bwMode="auto">
          <a:xfrm>
            <a:off x="1187450" y="42926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17471" name="Group 63"/>
          <p:cNvGrpSpPr>
            <a:grpSpLocks/>
          </p:cNvGrpSpPr>
          <p:nvPr/>
        </p:nvGrpSpPr>
        <p:grpSpPr bwMode="auto">
          <a:xfrm>
            <a:off x="611188" y="3068642"/>
            <a:ext cx="6265862" cy="965201"/>
            <a:chOff x="385" y="1933"/>
            <a:chExt cx="3947" cy="608"/>
          </a:xfrm>
        </p:grpSpPr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385" y="2024"/>
              <a:ext cx="3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17447" name="Text Box 39"/>
            <p:cNvSpPr txBox="1">
              <a:spLocks noChangeArrowheads="1"/>
            </p:cNvSpPr>
            <p:nvPr/>
          </p:nvSpPr>
          <p:spPr bwMode="auto">
            <a:xfrm>
              <a:off x="2335" y="2205"/>
              <a:ext cx="40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12</a:t>
              </a:r>
              <a:endParaRPr lang="ru-RU" sz="2400" dirty="0"/>
            </a:p>
          </p:txBody>
        </p:sp>
        <p:sp>
          <p:nvSpPr>
            <p:cNvPr id="17454" name="Text Box 46"/>
            <p:cNvSpPr txBox="1">
              <a:spLocks noChangeArrowheads="1"/>
            </p:cNvSpPr>
            <p:nvPr/>
          </p:nvSpPr>
          <p:spPr bwMode="auto">
            <a:xfrm>
              <a:off x="450" y="2099"/>
              <a:ext cx="25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1</a:t>
              </a:r>
            </a:p>
          </p:txBody>
        </p:sp>
        <p:sp>
          <p:nvSpPr>
            <p:cNvPr id="17455" name="Text Box 47"/>
            <p:cNvSpPr txBox="1">
              <a:spLocks noChangeArrowheads="1"/>
            </p:cNvSpPr>
            <p:nvPr/>
          </p:nvSpPr>
          <p:spPr bwMode="auto">
            <a:xfrm>
              <a:off x="612" y="1979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9</a:t>
              </a:r>
              <a:endParaRPr lang="ru-RU" sz="2400" dirty="0"/>
            </a:p>
          </p:txBody>
        </p:sp>
        <p:sp>
          <p:nvSpPr>
            <p:cNvPr id="17457" name="Line 49"/>
            <p:cNvSpPr>
              <a:spLocks noChangeShapeType="1"/>
            </p:cNvSpPr>
            <p:nvPr/>
          </p:nvSpPr>
          <p:spPr bwMode="auto">
            <a:xfrm>
              <a:off x="657" y="2251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58" name="Text Box 50"/>
            <p:cNvSpPr txBox="1">
              <a:spLocks noChangeArrowheads="1"/>
            </p:cNvSpPr>
            <p:nvPr/>
          </p:nvSpPr>
          <p:spPr bwMode="auto">
            <a:xfrm>
              <a:off x="540" y="2250"/>
              <a:ext cx="37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 10</a:t>
              </a:r>
              <a:endParaRPr lang="ru-RU" sz="2400" dirty="0"/>
            </a:p>
          </p:txBody>
        </p:sp>
        <p:sp>
          <p:nvSpPr>
            <p:cNvPr id="17459" name="Text Box 51"/>
            <p:cNvSpPr txBox="1">
              <a:spLocks noChangeArrowheads="1"/>
            </p:cNvSpPr>
            <p:nvPr/>
          </p:nvSpPr>
          <p:spPr bwMode="auto">
            <a:xfrm>
              <a:off x="839" y="2099"/>
              <a:ext cx="3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=</a:t>
              </a:r>
            </a:p>
          </p:txBody>
        </p:sp>
        <p:sp>
          <p:nvSpPr>
            <p:cNvPr id="17460" name="Text Box 52"/>
            <p:cNvSpPr txBox="1">
              <a:spLocks noChangeArrowheads="1"/>
            </p:cNvSpPr>
            <p:nvPr/>
          </p:nvSpPr>
          <p:spPr bwMode="auto">
            <a:xfrm>
              <a:off x="2200" y="2069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5</a:t>
              </a:r>
            </a:p>
          </p:txBody>
        </p:sp>
        <p:sp>
          <p:nvSpPr>
            <p:cNvPr id="17461" name="Text Box 53"/>
            <p:cNvSpPr txBox="1">
              <a:spLocks noChangeArrowheads="1"/>
            </p:cNvSpPr>
            <p:nvPr/>
          </p:nvSpPr>
          <p:spPr bwMode="auto">
            <a:xfrm>
              <a:off x="2336" y="1933"/>
              <a:ext cx="3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8</a:t>
              </a:r>
              <a:endParaRPr lang="ru-RU" sz="2400" dirty="0"/>
            </a:p>
          </p:txBody>
        </p:sp>
        <p:sp>
          <p:nvSpPr>
            <p:cNvPr id="17463" name="Line 55"/>
            <p:cNvSpPr>
              <a:spLocks noChangeShapeType="1"/>
            </p:cNvSpPr>
            <p:nvPr/>
          </p:nvSpPr>
          <p:spPr bwMode="auto">
            <a:xfrm>
              <a:off x="2426" y="2205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64" name="Text Box 56"/>
            <p:cNvSpPr txBox="1">
              <a:spLocks noChangeArrowheads="1"/>
            </p:cNvSpPr>
            <p:nvPr/>
          </p:nvSpPr>
          <p:spPr bwMode="auto">
            <a:xfrm>
              <a:off x="2562" y="2053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/>
                <a:t>=</a:t>
              </a:r>
            </a:p>
          </p:txBody>
        </p:sp>
        <p:sp>
          <p:nvSpPr>
            <p:cNvPr id="17465" name="Text Box 57"/>
            <p:cNvSpPr txBox="1">
              <a:spLocks noChangeArrowheads="1"/>
            </p:cNvSpPr>
            <p:nvPr/>
          </p:nvSpPr>
          <p:spPr bwMode="auto">
            <a:xfrm>
              <a:off x="3555" y="2069"/>
              <a:ext cx="36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20</a:t>
              </a:r>
              <a:endParaRPr lang="ru-RU" sz="2400" dirty="0"/>
            </a:p>
          </p:txBody>
        </p:sp>
        <p:sp>
          <p:nvSpPr>
            <p:cNvPr id="17466" name="Text Box 58"/>
            <p:cNvSpPr txBox="1">
              <a:spLocks noChangeArrowheads="1"/>
            </p:cNvSpPr>
            <p:nvPr/>
          </p:nvSpPr>
          <p:spPr bwMode="auto">
            <a:xfrm>
              <a:off x="3833" y="1933"/>
              <a:ext cx="3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 </a:t>
              </a:r>
              <a:r>
                <a:rPr lang="ru-RU" sz="2400" dirty="0" smtClean="0"/>
                <a:t>6</a:t>
              </a:r>
              <a:endParaRPr lang="ru-RU" sz="2400" dirty="0"/>
            </a:p>
          </p:txBody>
        </p:sp>
        <p:sp>
          <p:nvSpPr>
            <p:cNvPr id="17468" name="Line 60"/>
            <p:cNvSpPr>
              <a:spLocks noChangeShapeType="1"/>
            </p:cNvSpPr>
            <p:nvPr/>
          </p:nvSpPr>
          <p:spPr bwMode="auto">
            <a:xfrm>
              <a:off x="3878" y="2205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69" name="Text Box 61"/>
            <p:cNvSpPr txBox="1">
              <a:spLocks noChangeArrowheads="1"/>
            </p:cNvSpPr>
            <p:nvPr/>
          </p:nvSpPr>
          <p:spPr bwMode="auto">
            <a:xfrm>
              <a:off x="3825" y="2250"/>
              <a:ext cx="4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50</a:t>
              </a:r>
              <a:endParaRPr lang="ru-RU" sz="2400" dirty="0"/>
            </a:p>
          </p:txBody>
        </p:sp>
        <p:sp>
          <p:nvSpPr>
            <p:cNvPr id="17470" name="Text Box 62"/>
            <p:cNvSpPr txBox="1">
              <a:spLocks noChangeArrowheads="1"/>
            </p:cNvSpPr>
            <p:nvPr/>
          </p:nvSpPr>
          <p:spPr bwMode="auto">
            <a:xfrm>
              <a:off x="4105" y="2053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=</a:t>
              </a:r>
            </a:p>
          </p:txBody>
        </p:sp>
      </p:grpSp>
      <p:grpSp>
        <p:nvGrpSpPr>
          <p:cNvPr id="17479" name="Group 71"/>
          <p:cNvGrpSpPr>
            <a:grpSpLocks/>
          </p:cNvGrpSpPr>
          <p:nvPr/>
        </p:nvGrpSpPr>
        <p:grpSpPr bwMode="auto">
          <a:xfrm>
            <a:off x="1619251" y="3141667"/>
            <a:ext cx="725488" cy="892176"/>
            <a:chOff x="1020" y="1979"/>
            <a:chExt cx="457" cy="562"/>
          </a:xfrm>
        </p:grpSpPr>
        <p:sp>
          <p:nvSpPr>
            <p:cNvPr id="17472" name="Text Box 64"/>
            <p:cNvSpPr txBox="1">
              <a:spLocks noChangeArrowheads="1"/>
            </p:cNvSpPr>
            <p:nvPr/>
          </p:nvSpPr>
          <p:spPr bwMode="auto">
            <a:xfrm>
              <a:off x="1020" y="2115"/>
              <a:ext cx="4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400" dirty="0"/>
            </a:p>
          </p:txBody>
        </p:sp>
        <p:sp>
          <p:nvSpPr>
            <p:cNvPr id="17473" name="Text Box 65"/>
            <p:cNvSpPr txBox="1">
              <a:spLocks noChangeArrowheads="1"/>
            </p:cNvSpPr>
            <p:nvPr/>
          </p:nvSpPr>
          <p:spPr bwMode="auto">
            <a:xfrm>
              <a:off x="1156" y="1979"/>
              <a:ext cx="32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19</a:t>
              </a:r>
              <a:endParaRPr lang="ru-RU" sz="2400" dirty="0"/>
            </a:p>
          </p:txBody>
        </p:sp>
        <p:sp>
          <p:nvSpPr>
            <p:cNvPr id="17477" name="Text Box 69"/>
            <p:cNvSpPr txBox="1">
              <a:spLocks noChangeArrowheads="1"/>
            </p:cNvSpPr>
            <p:nvPr/>
          </p:nvSpPr>
          <p:spPr bwMode="auto">
            <a:xfrm>
              <a:off x="1080" y="2250"/>
              <a:ext cx="39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 10</a:t>
              </a:r>
              <a:endParaRPr lang="ru-RU" sz="2400" dirty="0"/>
            </a:p>
          </p:txBody>
        </p:sp>
        <p:sp>
          <p:nvSpPr>
            <p:cNvPr id="17478" name="Line 70"/>
            <p:cNvSpPr>
              <a:spLocks noChangeShapeType="1"/>
            </p:cNvSpPr>
            <p:nvPr/>
          </p:nvSpPr>
          <p:spPr bwMode="auto">
            <a:xfrm>
              <a:off x="1202" y="2251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485" name="Group 77"/>
          <p:cNvGrpSpPr>
            <a:grpSpLocks/>
          </p:cNvGrpSpPr>
          <p:nvPr/>
        </p:nvGrpSpPr>
        <p:grpSpPr bwMode="auto">
          <a:xfrm>
            <a:off x="4354516" y="3071813"/>
            <a:ext cx="793750" cy="885825"/>
            <a:chOff x="2743" y="1935"/>
            <a:chExt cx="500" cy="558"/>
          </a:xfrm>
        </p:grpSpPr>
        <p:sp>
          <p:nvSpPr>
            <p:cNvPr id="17480" name="Text Box 72"/>
            <p:cNvSpPr txBox="1">
              <a:spLocks noChangeArrowheads="1"/>
            </p:cNvSpPr>
            <p:nvPr/>
          </p:nvSpPr>
          <p:spPr bwMode="auto">
            <a:xfrm>
              <a:off x="2743" y="2069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400" dirty="0"/>
            </a:p>
          </p:txBody>
        </p:sp>
        <p:sp>
          <p:nvSpPr>
            <p:cNvPr id="17481" name="Text Box 73"/>
            <p:cNvSpPr txBox="1">
              <a:spLocks noChangeArrowheads="1"/>
            </p:cNvSpPr>
            <p:nvPr/>
          </p:nvSpPr>
          <p:spPr bwMode="auto">
            <a:xfrm>
              <a:off x="2880" y="1935"/>
              <a:ext cx="3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68</a:t>
              </a:r>
              <a:endParaRPr lang="ru-RU" sz="2400" dirty="0"/>
            </a:p>
          </p:txBody>
        </p:sp>
        <p:sp>
          <p:nvSpPr>
            <p:cNvPr id="17483" name="Line 75"/>
            <p:cNvSpPr>
              <a:spLocks noChangeShapeType="1"/>
            </p:cNvSpPr>
            <p:nvPr/>
          </p:nvSpPr>
          <p:spPr bwMode="auto">
            <a:xfrm>
              <a:off x="2971" y="2205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84" name="Text Box 76"/>
            <p:cNvSpPr txBox="1">
              <a:spLocks noChangeArrowheads="1"/>
            </p:cNvSpPr>
            <p:nvPr/>
          </p:nvSpPr>
          <p:spPr bwMode="auto">
            <a:xfrm>
              <a:off x="2880" y="2205"/>
              <a:ext cx="3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12</a:t>
              </a:r>
              <a:endParaRPr lang="ru-RU" sz="2400" dirty="0"/>
            </a:p>
          </p:txBody>
        </p:sp>
      </p:grpSp>
      <p:sp>
        <p:nvSpPr>
          <p:cNvPr id="17487" name="Text Box 79"/>
          <p:cNvSpPr txBox="1">
            <a:spLocks noChangeArrowheads="1"/>
          </p:cNvSpPr>
          <p:nvPr/>
        </p:nvSpPr>
        <p:spPr bwMode="auto">
          <a:xfrm>
            <a:off x="539750" y="4365625"/>
            <a:ext cx="77771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3. </a:t>
            </a:r>
            <a:r>
              <a:rPr lang="ru-RU" sz="2400" dirty="0" smtClean="0"/>
              <a:t>Найдите значение выражения: </a:t>
            </a:r>
            <a:endParaRPr lang="ru-RU" sz="2400" dirty="0"/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428596" y="4429132"/>
            <a:ext cx="649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95" name="Text Box 87"/>
          <p:cNvSpPr txBox="1">
            <a:spLocks noChangeArrowheads="1"/>
          </p:cNvSpPr>
          <p:nvPr/>
        </p:nvSpPr>
        <p:spPr bwMode="auto">
          <a:xfrm>
            <a:off x="1797021" y="630079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75" name="Text Box 67"/>
          <p:cNvSpPr txBox="1">
            <a:spLocks noChangeArrowheads="1"/>
          </p:cNvSpPr>
          <p:nvPr/>
        </p:nvSpPr>
        <p:spPr bwMode="auto">
          <a:xfrm>
            <a:off x="1077884" y="5581658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82" name="Text Box 74"/>
          <p:cNvSpPr txBox="1">
            <a:spLocks noChangeArrowheads="1"/>
          </p:cNvSpPr>
          <p:nvPr/>
        </p:nvSpPr>
        <p:spPr bwMode="auto">
          <a:xfrm>
            <a:off x="1797022" y="565309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94" name="Text Box 86"/>
          <p:cNvSpPr txBox="1">
            <a:spLocks noChangeArrowheads="1"/>
          </p:cNvSpPr>
          <p:nvPr/>
        </p:nvSpPr>
        <p:spPr bwMode="auto">
          <a:xfrm>
            <a:off x="5857847" y="4500570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dirty="0"/>
          </a:p>
        </p:txBody>
      </p:sp>
      <p:sp>
        <p:nvSpPr>
          <p:cNvPr id="17498" name="Text Box 90"/>
          <p:cNvSpPr txBox="1">
            <a:spLocks noChangeArrowheads="1"/>
          </p:cNvSpPr>
          <p:nvPr/>
        </p:nvSpPr>
        <p:spPr bwMode="auto">
          <a:xfrm>
            <a:off x="1857347" y="514350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=</a:t>
            </a:r>
          </a:p>
        </p:txBody>
      </p:sp>
      <p:sp>
        <p:nvSpPr>
          <p:cNvPr id="91" name="Заголовок 6"/>
          <p:cNvSpPr txBox="1">
            <a:spLocks/>
          </p:cNvSpPr>
          <p:nvPr/>
        </p:nvSpPr>
        <p:spPr>
          <a:xfrm>
            <a:off x="428596" y="357166"/>
            <a:ext cx="8286808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30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Задания для устного счёта:</a:t>
            </a:r>
            <a:endParaRPr kumimoji="0" lang="ru-RU" sz="3200" b="1" i="1" u="none" strike="noStrike" kern="1200" cap="none" spc="30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94" name="Group 102"/>
          <p:cNvGrpSpPr>
            <a:grpSpLocks/>
          </p:cNvGrpSpPr>
          <p:nvPr/>
        </p:nvGrpSpPr>
        <p:grpSpPr bwMode="auto">
          <a:xfrm>
            <a:off x="6786578" y="3071812"/>
            <a:ext cx="1143008" cy="885826"/>
            <a:chOff x="3379" y="2976"/>
            <a:chExt cx="771" cy="558"/>
          </a:xfrm>
        </p:grpSpPr>
        <p:sp>
          <p:nvSpPr>
            <p:cNvPr id="95" name="Text Box 98"/>
            <p:cNvSpPr txBox="1">
              <a:spLocks noChangeArrowheads="1"/>
            </p:cNvSpPr>
            <p:nvPr/>
          </p:nvSpPr>
          <p:spPr bwMode="auto">
            <a:xfrm>
              <a:off x="3379" y="2976"/>
              <a:ext cx="77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1006</a:t>
              </a:r>
              <a:endParaRPr lang="ru-RU" sz="2400" dirty="0"/>
            </a:p>
          </p:txBody>
        </p:sp>
        <p:sp>
          <p:nvSpPr>
            <p:cNvPr id="96" name="Line 100"/>
            <p:cNvSpPr>
              <a:spLocks noChangeShapeType="1"/>
            </p:cNvSpPr>
            <p:nvPr/>
          </p:nvSpPr>
          <p:spPr bwMode="auto">
            <a:xfrm>
              <a:off x="3470" y="324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Text Box 101"/>
            <p:cNvSpPr txBox="1">
              <a:spLocks noChangeArrowheads="1"/>
            </p:cNvSpPr>
            <p:nvPr/>
          </p:nvSpPr>
          <p:spPr bwMode="auto">
            <a:xfrm>
              <a:off x="3427" y="3246"/>
              <a:ext cx="4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5</a:t>
              </a:r>
              <a:r>
                <a:rPr lang="ru-RU" sz="2400" dirty="0" smtClean="0"/>
                <a:t>0</a:t>
              </a:r>
              <a:endParaRPr lang="ru-RU" sz="2400" dirty="0"/>
            </a:p>
          </p:txBody>
        </p:sp>
      </p:grp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935008" y="5148271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111" name="Группа 110"/>
          <p:cNvGrpSpPr/>
          <p:nvPr/>
        </p:nvGrpSpPr>
        <p:grpSpPr>
          <a:xfrm>
            <a:off x="2000232" y="4929198"/>
            <a:ext cx="1220791" cy="890293"/>
            <a:chOff x="2570150" y="4857760"/>
            <a:chExt cx="1220791" cy="890293"/>
          </a:xfrm>
        </p:grpSpPr>
        <p:sp>
          <p:nvSpPr>
            <p:cNvPr id="112" name="Text Box 39"/>
            <p:cNvSpPr txBox="1">
              <a:spLocks noChangeArrowheads="1"/>
            </p:cNvSpPr>
            <p:nvPr/>
          </p:nvSpPr>
          <p:spPr bwMode="auto">
            <a:xfrm>
              <a:off x="2998778" y="5286388"/>
              <a:ext cx="79216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 6</a:t>
              </a:r>
              <a:endParaRPr lang="ru-RU" sz="2400" dirty="0"/>
            </a:p>
          </p:txBody>
        </p:sp>
        <p:sp>
          <p:nvSpPr>
            <p:cNvPr id="113" name="Text Box 52"/>
            <p:cNvSpPr txBox="1">
              <a:spLocks noChangeArrowheads="1"/>
            </p:cNvSpPr>
            <p:nvPr/>
          </p:nvSpPr>
          <p:spPr bwMode="auto">
            <a:xfrm>
              <a:off x="2570150" y="5073660"/>
              <a:ext cx="7858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 10</a:t>
              </a:r>
              <a:endParaRPr lang="ru-RU" sz="2400" dirty="0"/>
            </a:p>
          </p:txBody>
        </p:sp>
        <p:sp>
          <p:nvSpPr>
            <p:cNvPr id="114" name="Text Box 53"/>
            <p:cNvSpPr txBox="1">
              <a:spLocks noChangeArrowheads="1"/>
            </p:cNvSpPr>
            <p:nvPr/>
          </p:nvSpPr>
          <p:spPr bwMode="auto">
            <a:xfrm>
              <a:off x="3070216" y="4857760"/>
              <a:ext cx="5762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5</a:t>
              </a:r>
              <a:endParaRPr lang="ru-RU" sz="2400" dirty="0"/>
            </a:p>
          </p:txBody>
        </p:sp>
      </p:grpSp>
      <p:cxnSp>
        <p:nvCxnSpPr>
          <p:cNvPr id="122" name="Прямая соединительная линия 121"/>
          <p:cNvCxnSpPr/>
          <p:nvPr/>
        </p:nvCxnSpPr>
        <p:spPr>
          <a:xfrm rot="5400000" flipH="1" flipV="1">
            <a:off x="2571736" y="5357826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/>
          <p:nvPr/>
        </p:nvCxnSpPr>
        <p:spPr>
          <a:xfrm>
            <a:off x="2500298" y="5357826"/>
            <a:ext cx="285752" cy="57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Группа 153"/>
          <p:cNvGrpSpPr/>
          <p:nvPr/>
        </p:nvGrpSpPr>
        <p:grpSpPr>
          <a:xfrm>
            <a:off x="3000364" y="4857762"/>
            <a:ext cx="2363799" cy="1100142"/>
            <a:chOff x="3000364" y="4857762"/>
            <a:chExt cx="2363799" cy="1100142"/>
          </a:xfrm>
        </p:grpSpPr>
        <p:grpSp>
          <p:nvGrpSpPr>
            <p:cNvPr id="152" name="Группа 151"/>
            <p:cNvGrpSpPr/>
            <p:nvPr/>
          </p:nvGrpSpPr>
          <p:grpSpPr>
            <a:xfrm>
              <a:off x="3000364" y="4929198"/>
              <a:ext cx="928694" cy="1028706"/>
              <a:chOff x="3071802" y="4857760"/>
              <a:chExt cx="1004890" cy="1028706"/>
            </a:xfrm>
          </p:grpSpPr>
          <p:sp>
            <p:nvSpPr>
              <p:cNvPr id="17493" name="Text Box 85"/>
              <p:cNvSpPr txBox="1">
                <a:spLocks noChangeArrowheads="1"/>
              </p:cNvSpPr>
              <p:nvPr/>
            </p:nvSpPr>
            <p:spPr bwMode="auto">
              <a:xfrm>
                <a:off x="3428971" y="4857760"/>
                <a:ext cx="576263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/>
                  <a:t>12</a:t>
                </a:r>
              </a:p>
            </p:txBody>
          </p:sp>
          <p:sp>
            <p:nvSpPr>
              <p:cNvPr id="17496" name="Line 88"/>
              <p:cNvSpPr>
                <a:spLocks noChangeShapeType="1"/>
              </p:cNvSpPr>
              <p:nvPr/>
            </p:nvSpPr>
            <p:spPr bwMode="auto">
              <a:xfrm>
                <a:off x="3500408" y="5357822"/>
                <a:ext cx="431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97" name="Text Box 89"/>
              <p:cNvSpPr txBox="1">
                <a:spLocks noChangeArrowheads="1"/>
              </p:cNvSpPr>
              <p:nvPr/>
            </p:nvSpPr>
            <p:spPr bwMode="auto">
              <a:xfrm>
                <a:off x="3428992" y="5429266"/>
                <a:ext cx="6477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 smtClean="0"/>
                  <a:t>15</a:t>
                </a:r>
                <a:endParaRPr lang="ru-RU" sz="2400" dirty="0"/>
              </a:p>
            </p:txBody>
          </p:sp>
          <p:sp>
            <p:nvSpPr>
              <p:cNvPr id="127" name="Text Box 85"/>
              <p:cNvSpPr txBox="1">
                <a:spLocks noChangeArrowheads="1"/>
              </p:cNvSpPr>
              <p:nvPr/>
            </p:nvSpPr>
            <p:spPr bwMode="auto">
              <a:xfrm>
                <a:off x="3071802" y="5214952"/>
                <a:ext cx="576263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/>
                  <a:t>12</a:t>
                </a:r>
              </a:p>
            </p:txBody>
          </p:sp>
        </p:grpSp>
        <p:grpSp>
          <p:nvGrpSpPr>
            <p:cNvPr id="153" name="Группа 152"/>
            <p:cNvGrpSpPr/>
            <p:nvPr/>
          </p:nvGrpSpPr>
          <p:grpSpPr>
            <a:xfrm>
              <a:off x="3929058" y="4857762"/>
              <a:ext cx="1435105" cy="961731"/>
              <a:chOff x="3929058" y="4857762"/>
              <a:chExt cx="1435105" cy="961731"/>
            </a:xfrm>
          </p:grpSpPr>
          <p:sp>
            <p:nvSpPr>
              <p:cNvPr id="106" name="Text Box 90"/>
              <p:cNvSpPr txBox="1">
                <a:spLocks noChangeArrowheads="1"/>
              </p:cNvSpPr>
              <p:nvPr/>
            </p:nvSpPr>
            <p:spPr bwMode="auto">
              <a:xfrm>
                <a:off x="3929058" y="5214950"/>
                <a:ext cx="43180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 dirty="0"/>
                  <a:t>-</a:t>
                </a:r>
              </a:p>
            </p:txBody>
          </p:sp>
          <p:sp>
            <p:nvSpPr>
              <p:cNvPr id="129" name="Text Box 39"/>
              <p:cNvSpPr txBox="1">
                <a:spLocks noChangeArrowheads="1"/>
              </p:cNvSpPr>
              <p:nvPr/>
            </p:nvSpPr>
            <p:spPr bwMode="auto">
              <a:xfrm>
                <a:off x="4572000" y="5357828"/>
                <a:ext cx="79216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 smtClean="0"/>
                  <a:t> 15</a:t>
                </a:r>
                <a:endParaRPr lang="ru-RU" sz="2400" dirty="0"/>
              </a:p>
            </p:txBody>
          </p:sp>
          <p:sp>
            <p:nvSpPr>
              <p:cNvPr id="130" name="Text Box 52"/>
              <p:cNvSpPr txBox="1">
                <a:spLocks noChangeArrowheads="1"/>
              </p:cNvSpPr>
              <p:nvPr/>
            </p:nvSpPr>
            <p:spPr bwMode="auto">
              <a:xfrm>
                <a:off x="4214810" y="5143512"/>
                <a:ext cx="71438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 smtClean="0"/>
                  <a:t> 10</a:t>
                </a:r>
                <a:endParaRPr lang="ru-RU" sz="2400" dirty="0"/>
              </a:p>
            </p:txBody>
          </p:sp>
          <p:sp>
            <p:nvSpPr>
              <p:cNvPr id="131" name="Text Box 53"/>
              <p:cNvSpPr txBox="1">
                <a:spLocks noChangeArrowheads="1"/>
              </p:cNvSpPr>
              <p:nvPr/>
            </p:nvSpPr>
            <p:spPr bwMode="auto">
              <a:xfrm>
                <a:off x="4643438" y="4857762"/>
                <a:ext cx="5762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 smtClean="0"/>
                  <a:t>5</a:t>
                </a:r>
                <a:endParaRPr lang="ru-RU" sz="2400" dirty="0"/>
              </a:p>
            </p:txBody>
          </p:sp>
          <p:cxnSp>
            <p:nvCxnSpPr>
              <p:cNvPr id="133" name="Прямая соединительная линия 132"/>
              <p:cNvCxnSpPr/>
              <p:nvPr/>
            </p:nvCxnSpPr>
            <p:spPr>
              <a:xfrm>
                <a:off x="4714876" y="5357826"/>
                <a:ext cx="35719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0" name="Text Box 51"/>
          <p:cNvSpPr txBox="1">
            <a:spLocks noChangeArrowheads="1"/>
          </p:cNvSpPr>
          <p:nvPr/>
        </p:nvSpPr>
        <p:spPr bwMode="auto">
          <a:xfrm>
            <a:off x="5214942" y="5143512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=</a:t>
            </a:r>
          </a:p>
        </p:txBody>
      </p:sp>
      <p:grpSp>
        <p:nvGrpSpPr>
          <p:cNvPr id="141" name="Group 44"/>
          <p:cNvGrpSpPr>
            <a:grpSpLocks/>
          </p:cNvGrpSpPr>
          <p:nvPr/>
        </p:nvGrpSpPr>
        <p:grpSpPr bwMode="auto">
          <a:xfrm>
            <a:off x="5500697" y="4929199"/>
            <a:ext cx="998538" cy="890588"/>
            <a:chOff x="3470" y="981"/>
            <a:chExt cx="629" cy="561"/>
          </a:xfrm>
        </p:grpSpPr>
        <p:sp>
          <p:nvSpPr>
            <p:cNvPr id="142" name="Text Box 37"/>
            <p:cNvSpPr txBox="1">
              <a:spLocks noChangeArrowheads="1"/>
            </p:cNvSpPr>
            <p:nvPr/>
          </p:nvSpPr>
          <p:spPr bwMode="auto">
            <a:xfrm>
              <a:off x="3470" y="1101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2</a:t>
              </a:r>
              <a:endParaRPr lang="ru-RU" sz="2400" dirty="0"/>
            </a:p>
          </p:txBody>
        </p:sp>
        <p:sp>
          <p:nvSpPr>
            <p:cNvPr id="143" name="Text Box 38"/>
            <p:cNvSpPr txBox="1">
              <a:spLocks noChangeArrowheads="1"/>
            </p:cNvSpPr>
            <p:nvPr/>
          </p:nvSpPr>
          <p:spPr bwMode="auto">
            <a:xfrm>
              <a:off x="3696" y="981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7</a:t>
              </a:r>
              <a:endParaRPr lang="ru-RU" sz="2400" dirty="0"/>
            </a:p>
          </p:txBody>
        </p:sp>
        <p:sp>
          <p:nvSpPr>
            <p:cNvPr id="144" name="Line 40"/>
            <p:cNvSpPr>
              <a:spLocks noChangeShapeType="1"/>
            </p:cNvSpPr>
            <p:nvPr/>
          </p:nvSpPr>
          <p:spPr bwMode="auto">
            <a:xfrm>
              <a:off x="3742" y="1253"/>
              <a:ext cx="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Text Box 41"/>
            <p:cNvSpPr txBox="1">
              <a:spLocks noChangeArrowheads="1"/>
            </p:cNvSpPr>
            <p:nvPr/>
          </p:nvSpPr>
          <p:spPr bwMode="auto">
            <a:xfrm>
              <a:off x="3650" y="1251"/>
              <a:ext cx="44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15</a:t>
              </a:r>
              <a:endParaRPr lang="ru-RU" sz="2400" dirty="0"/>
            </a:p>
          </p:txBody>
        </p:sp>
      </p:grpSp>
      <p:grpSp>
        <p:nvGrpSpPr>
          <p:cNvPr id="155" name="Группа 154"/>
          <p:cNvGrpSpPr/>
          <p:nvPr/>
        </p:nvGrpSpPr>
        <p:grpSpPr>
          <a:xfrm>
            <a:off x="6500826" y="5072074"/>
            <a:ext cx="1724029" cy="885825"/>
            <a:chOff x="6500826" y="5072074"/>
            <a:chExt cx="1724029" cy="885825"/>
          </a:xfrm>
        </p:grpSpPr>
        <p:grpSp>
          <p:nvGrpSpPr>
            <p:cNvPr id="17510" name="Group 102"/>
            <p:cNvGrpSpPr>
              <a:grpSpLocks/>
            </p:cNvGrpSpPr>
            <p:nvPr/>
          </p:nvGrpSpPr>
          <p:grpSpPr bwMode="auto">
            <a:xfrm>
              <a:off x="7000893" y="5072074"/>
              <a:ext cx="1223962" cy="885825"/>
              <a:chOff x="3375" y="2970"/>
              <a:chExt cx="771" cy="558"/>
            </a:xfrm>
          </p:grpSpPr>
          <p:sp>
            <p:nvSpPr>
              <p:cNvPr id="17506" name="Text Box 98"/>
              <p:cNvSpPr txBox="1">
                <a:spLocks noChangeArrowheads="1"/>
              </p:cNvSpPr>
              <p:nvPr/>
            </p:nvSpPr>
            <p:spPr bwMode="auto">
              <a:xfrm>
                <a:off x="3375" y="2970"/>
                <a:ext cx="77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 smtClean="0"/>
                  <a:t>12</a:t>
                </a:r>
                <a:endParaRPr lang="ru-RU" sz="2400" dirty="0"/>
              </a:p>
            </p:txBody>
          </p:sp>
          <p:sp>
            <p:nvSpPr>
              <p:cNvPr id="17508" name="Line 100"/>
              <p:cNvSpPr>
                <a:spLocks noChangeShapeType="1"/>
              </p:cNvSpPr>
              <p:nvPr/>
            </p:nvSpPr>
            <p:spPr bwMode="auto">
              <a:xfrm>
                <a:off x="3470" y="3249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09" name="Text Box 101"/>
              <p:cNvSpPr txBox="1">
                <a:spLocks noChangeArrowheads="1"/>
              </p:cNvSpPr>
              <p:nvPr/>
            </p:nvSpPr>
            <p:spPr bwMode="auto">
              <a:xfrm>
                <a:off x="3375" y="3240"/>
                <a:ext cx="45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dirty="0" smtClean="0"/>
                  <a:t>100</a:t>
                </a:r>
                <a:endParaRPr lang="ru-RU" sz="2400" dirty="0"/>
              </a:p>
            </p:txBody>
          </p:sp>
        </p:grpSp>
        <p:sp>
          <p:nvSpPr>
            <p:cNvPr id="117" name="Text Box 46"/>
            <p:cNvSpPr txBox="1">
              <a:spLocks noChangeArrowheads="1"/>
            </p:cNvSpPr>
            <p:nvPr/>
          </p:nvSpPr>
          <p:spPr bwMode="auto">
            <a:xfrm>
              <a:off x="6500826" y="5143512"/>
              <a:ext cx="7143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5 -</a:t>
              </a:r>
              <a:endParaRPr lang="ru-RU" sz="2400" dirty="0"/>
            </a:p>
          </p:txBody>
        </p:sp>
        <p:sp>
          <p:nvSpPr>
            <p:cNvPr id="118" name="Text Box 62"/>
            <p:cNvSpPr txBox="1">
              <a:spLocks noChangeArrowheads="1"/>
            </p:cNvSpPr>
            <p:nvPr/>
          </p:nvSpPr>
          <p:spPr bwMode="auto">
            <a:xfrm>
              <a:off x="7572396" y="5214950"/>
              <a:ext cx="3603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=</a:t>
              </a:r>
            </a:p>
          </p:txBody>
        </p:sp>
      </p:grpSp>
      <p:grpSp>
        <p:nvGrpSpPr>
          <p:cNvPr id="119" name="Group 44"/>
          <p:cNvGrpSpPr>
            <a:grpSpLocks/>
          </p:cNvGrpSpPr>
          <p:nvPr/>
        </p:nvGrpSpPr>
        <p:grpSpPr bwMode="auto">
          <a:xfrm>
            <a:off x="7786710" y="5000636"/>
            <a:ext cx="928688" cy="890588"/>
            <a:chOff x="3470" y="981"/>
            <a:chExt cx="585" cy="561"/>
          </a:xfrm>
        </p:grpSpPr>
        <p:sp>
          <p:nvSpPr>
            <p:cNvPr id="120" name="Text Box 37"/>
            <p:cNvSpPr txBox="1">
              <a:spLocks noChangeArrowheads="1"/>
            </p:cNvSpPr>
            <p:nvPr/>
          </p:nvSpPr>
          <p:spPr bwMode="auto">
            <a:xfrm>
              <a:off x="3470" y="1101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>
                  <a:solidFill>
                    <a:schemeClr val="accent3">
                      <a:lumMod val="75000"/>
                    </a:schemeClr>
                  </a:solidFill>
                </a:rPr>
                <a:t>4</a:t>
              </a:r>
              <a:endParaRPr lang="ru-RU" sz="24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21" name="Text Box 38"/>
            <p:cNvSpPr txBox="1">
              <a:spLocks noChangeArrowheads="1"/>
            </p:cNvSpPr>
            <p:nvPr/>
          </p:nvSpPr>
          <p:spPr bwMode="auto">
            <a:xfrm>
              <a:off x="3696" y="981"/>
              <a:ext cx="35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>
                  <a:solidFill>
                    <a:schemeClr val="accent3">
                      <a:lumMod val="75000"/>
                    </a:schemeClr>
                  </a:solidFill>
                </a:rPr>
                <a:t>88</a:t>
              </a:r>
              <a:endParaRPr lang="ru-RU" sz="24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23" name="Line 40"/>
            <p:cNvSpPr>
              <a:spLocks noChangeShapeType="1"/>
            </p:cNvSpPr>
            <p:nvPr/>
          </p:nvSpPr>
          <p:spPr bwMode="auto">
            <a:xfrm>
              <a:off x="3695" y="1251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25" name="Text Box 41"/>
            <p:cNvSpPr txBox="1">
              <a:spLocks noChangeArrowheads="1"/>
            </p:cNvSpPr>
            <p:nvPr/>
          </p:nvSpPr>
          <p:spPr bwMode="auto">
            <a:xfrm>
              <a:off x="3605" y="1251"/>
              <a:ext cx="44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>
                  <a:solidFill>
                    <a:schemeClr val="accent3">
                      <a:lumMod val="75000"/>
                    </a:schemeClr>
                  </a:solidFill>
                </a:rPr>
                <a:t>100</a:t>
              </a:r>
              <a:endParaRPr lang="ru-RU" sz="24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cxnSp>
        <p:nvCxnSpPr>
          <p:cNvPr id="138" name="Прямая соединительная линия 137"/>
          <p:cNvCxnSpPr>
            <a:stCxn id="99" idx="3"/>
            <a:endCxn id="99" idx="3"/>
          </p:cNvCxnSpPr>
          <p:nvPr/>
        </p:nvCxnSpPr>
        <p:spPr>
          <a:xfrm>
            <a:off x="1790677" y="5445783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Группа 149"/>
          <p:cNvGrpSpPr/>
          <p:nvPr/>
        </p:nvGrpSpPr>
        <p:grpSpPr>
          <a:xfrm>
            <a:off x="214282" y="4929198"/>
            <a:ext cx="1785950" cy="1028704"/>
            <a:chOff x="214282" y="4929198"/>
            <a:chExt cx="1785950" cy="1028704"/>
          </a:xfrm>
        </p:grpSpPr>
        <p:sp>
          <p:nvSpPr>
            <p:cNvPr id="17436" name="Text Box 28"/>
            <p:cNvSpPr txBox="1">
              <a:spLocks noChangeArrowheads="1"/>
            </p:cNvSpPr>
            <p:nvPr/>
          </p:nvSpPr>
          <p:spPr bwMode="auto">
            <a:xfrm>
              <a:off x="500034" y="4929198"/>
              <a:ext cx="5048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1</a:t>
              </a:r>
            </a:p>
          </p:txBody>
        </p:sp>
        <p:sp>
          <p:nvSpPr>
            <p:cNvPr id="17492" name="Text Box 84"/>
            <p:cNvSpPr txBox="1">
              <a:spLocks noChangeArrowheads="1"/>
            </p:cNvSpPr>
            <p:nvPr/>
          </p:nvSpPr>
          <p:spPr bwMode="auto">
            <a:xfrm>
              <a:off x="857224" y="5214950"/>
              <a:ext cx="350844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 smtClean="0"/>
                <a:t>+</a:t>
              </a:r>
              <a:endParaRPr lang="ru-RU" sz="2400" b="1" dirty="0"/>
            </a:p>
          </p:txBody>
        </p:sp>
        <p:sp>
          <p:nvSpPr>
            <p:cNvPr id="17488" name="Text Box 80"/>
            <p:cNvSpPr txBox="1">
              <a:spLocks noChangeArrowheads="1"/>
            </p:cNvSpPr>
            <p:nvPr/>
          </p:nvSpPr>
          <p:spPr bwMode="auto">
            <a:xfrm>
              <a:off x="214282" y="5214950"/>
              <a:ext cx="3603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5</a:t>
              </a:r>
            </a:p>
          </p:txBody>
        </p:sp>
        <p:sp>
          <p:nvSpPr>
            <p:cNvPr id="17490" name="Line 82"/>
            <p:cNvSpPr>
              <a:spLocks noChangeShapeType="1"/>
            </p:cNvSpPr>
            <p:nvPr/>
          </p:nvSpPr>
          <p:spPr bwMode="auto">
            <a:xfrm>
              <a:off x="571472" y="5429264"/>
              <a:ext cx="287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91" name="Text Box 83"/>
            <p:cNvSpPr txBox="1">
              <a:spLocks noChangeArrowheads="1"/>
            </p:cNvSpPr>
            <p:nvPr/>
          </p:nvSpPr>
          <p:spPr bwMode="auto">
            <a:xfrm>
              <a:off x="500034" y="5500702"/>
              <a:ext cx="42862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6</a:t>
              </a:r>
            </a:p>
          </p:txBody>
        </p:sp>
        <p:sp>
          <p:nvSpPr>
            <p:cNvPr id="98" name="Text Box 39"/>
            <p:cNvSpPr txBox="1">
              <a:spLocks noChangeArrowheads="1"/>
            </p:cNvSpPr>
            <p:nvPr/>
          </p:nvSpPr>
          <p:spPr bwMode="auto">
            <a:xfrm>
              <a:off x="1571604" y="5429264"/>
              <a:ext cx="42862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6</a:t>
              </a:r>
              <a:endParaRPr lang="ru-RU" sz="2400" dirty="0"/>
            </a:p>
          </p:txBody>
        </p:sp>
        <p:sp>
          <p:nvSpPr>
            <p:cNvPr id="99" name="Text Box 52"/>
            <p:cNvSpPr txBox="1">
              <a:spLocks noChangeArrowheads="1"/>
            </p:cNvSpPr>
            <p:nvPr/>
          </p:nvSpPr>
          <p:spPr bwMode="auto">
            <a:xfrm>
              <a:off x="1285852" y="5214950"/>
              <a:ext cx="50482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/>
                <a:t>5</a:t>
              </a:r>
            </a:p>
          </p:txBody>
        </p:sp>
        <p:sp>
          <p:nvSpPr>
            <p:cNvPr id="100" name="Text Box 53"/>
            <p:cNvSpPr txBox="1">
              <a:spLocks noChangeArrowheads="1"/>
            </p:cNvSpPr>
            <p:nvPr/>
          </p:nvSpPr>
          <p:spPr bwMode="auto">
            <a:xfrm>
              <a:off x="1500166" y="4929198"/>
              <a:ext cx="35719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/>
                <a:t>4</a:t>
              </a:r>
              <a:endParaRPr lang="ru-RU" sz="2400" dirty="0"/>
            </a:p>
          </p:txBody>
        </p:sp>
        <p:cxnSp>
          <p:nvCxnSpPr>
            <p:cNvPr id="146" name="Прямая соединительная линия 145"/>
            <p:cNvCxnSpPr/>
            <p:nvPr/>
          </p:nvCxnSpPr>
          <p:spPr>
            <a:xfrm>
              <a:off x="1571604" y="5429264"/>
              <a:ext cx="28575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53" grpId="0"/>
      <p:bldP spid="174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http://galerey-room.ru/images/0_5147d_644ce7af_orig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43531" y="2357430"/>
            <a:ext cx="3700469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475656" y="836712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619250" y="1916113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755650" y="17668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latin typeface="Arial" charset="0"/>
              </a:rPr>
              <a:t>.</a:t>
            </a:r>
            <a:endParaRPr lang="ru-RU" dirty="0">
              <a:latin typeface="Arial" charset="0"/>
            </a:endParaRPr>
          </a:p>
        </p:txBody>
      </p:sp>
      <p:sp>
        <p:nvSpPr>
          <p:cNvPr id="64" name="Содержимое 63"/>
          <p:cNvSpPr>
            <a:spLocks noGrp="1"/>
          </p:cNvSpPr>
          <p:nvPr>
            <p:ph idx="4294967295"/>
          </p:nvPr>
        </p:nvSpPr>
        <p:spPr>
          <a:xfrm>
            <a:off x="0" y="1071563"/>
            <a:ext cx="7929563" cy="4357687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  </a:t>
            </a:r>
            <a:r>
              <a:rPr lang="ru-RU" sz="2600" b="1" dirty="0" smtClean="0">
                <a:latin typeface="+mj-lt"/>
              </a:rPr>
              <a:t>Малыш принес для </a:t>
            </a:r>
            <a:r>
              <a:rPr lang="ru-RU" sz="2600" b="1" dirty="0" err="1" smtClean="0">
                <a:latin typeface="+mj-lt"/>
              </a:rPr>
              <a:t>Карлсона</a:t>
            </a:r>
            <a:r>
              <a:rPr lang="ru-RU" sz="2600" b="1" dirty="0" smtClean="0">
                <a:latin typeface="+mj-lt"/>
              </a:rPr>
              <a:t> две банки с вареньем. Масса одной   банки        кг  и она  легче второй банки на         кг.</a:t>
            </a:r>
          </a:p>
          <a:p>
            <a:pPr algn="just">
              <a:lnSpc>
                <a:spcPct val="170000"/>
              </a:lnSpc>
              <a:buNone/>
            </a:pPr>
            <a:r>
              <a:rPr lang="en-US" sz="2600" b="1" dirty="0" smtClean="0">
                <a:latin typeface="+mj-lt"/>
              </a:rPr>
              <a:t>    </a:t>
            </a:r>
            <a:r>
              <a:rPr lang="ru-RU" sz="2600" b="1" dirty="0" smtClean="0">
                <a:latin typeface="+mj-lt"/>
              </a:rPr>
              <a:t>Сколько варенья скушал 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2600" b="1" dirty="0" smtClean="0">
                <a:latin typeface="+mj-lt"/>
              </a:rPr>
              <a:t>«самый больной в мире» 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2600" b="1" dirty="0" err="1" smtClean="0">
                <a:latin typeface="+mj-lt"/>
              </a:rPr>
              <a:t>Карлсон</a:t>
            </a:r>
            <a:r>
              <a:rPr lang="ru-RU" sz="2600" b="1" dirty="0" smtClean="0">
                <a:latin typeface="+mj-lt"/>
              </a:rPr>
              <a:t>  из двух </a:t>
            </a:r>
            <a:r>
              <a:rPr lang="en-US" sz="2600" b="1" dirty="0" smtClean="0">
                <a:latin typeface="+mj-lt"/>
              </a:rPr>
              <a:t> </a:t>
            </a:r>
            <a:r>
              <a:rPr lang="ru-RU" sz="2600" b="1" dirty="0" smtClean="0">
                <a:latin typeface="+mj-lt"/>
              </a:rPr>
              <a:t>банок?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 </a:t>
            </a:r>
            <a:endParaRPr lang="ru-RU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57158" y="135729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8" name="AutoShape 2" descr="http://fotohomka.ru/images/Dec/08/6da4833177b8843e8906f9d162f417c0/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funforkids.ru/pictures/karlson/karlson39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://galerey-room.ru/images/0_5147d_644ce7af_orig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3214678" y="1714489"/>
            <a:ext cx="571504" cy="714379"/>
            <a:chOff x="703" y="981"/>
            <a:chExt cx="424" cy="541"/>
          </a:xfrm>
        </p:grpSpPr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703" y="1117"/>
              <a:ext cx="227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>
                  <a:solidFill>
                    <a:srgbClr val="0070C0"/>
                  </a:solidFill>
                </a:rPr>
                <a:t>2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839" y="981"/>
              <a:ext cx="272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>
                  <a:solidFill>
                    <a:srgbClr val="0070C0"/>
                  </a:solidFill>
                </a:rPr>
                <a:t>4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24" name="Text Box 18"/>
            <p:cNvSpPr txBox="1">
              <a:spLocks noChangeArrowheads="1"/>
            </p:cNvSpPr>
            <p:nvPr/>
          </p:nvSpPr>
          <p:spPr bwMode="auto">
            <a:xfrm>
              <a:off x="855" y="1260"/>
              <a:ext cx="272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>
                  <a:solidFill>
                    <a:srgbClr val="0070C0"/>
                  </a:solidFill>
                </a:rPr>
                <a:t>7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25" name="Line 20"/>
            <p:cNvSpPr>
              <a:spLocks noChangeShapeType="1"/>
            </p:cNvSpPr>
            <p:nvPr/>
          </p:nvSpPr>
          <p:spPr bwMode="auto">
            <a:xfrm>
              <a:off x="885" y="1253"/>
              <a:ext cx="181" cy="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>
            <a:off x="642910" y="2214554"/>
            <a:ext cx="744538" cy="714380"/>
            <a:chOff x="703" y="981"/>
            <a:chExt cx="424" cy="567"/>
          </a:xfrm>
        </p:grpSpPr>
        <p:sp>
          <p:nvSpPr>
            <p:cNvPr id="27" name="Text Box 14"/>
            <p:cNvSpPr txBox="1">
              <a:spLocks noChangeArrowheads="1"/>
            </p:cNvSpPr>
            <p:nvPr/>
          </p:nvSpPr>
          <p:spPr bwMode="auto">
            <a:xfrm>
              <a:off x="703" y="1117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>
                  <a:solidFill>
                    <a:srgbClr val="0070C0"/>
                  </a:solidFill>
                </a:rPr>
                <a:t>1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28" name="Text Box 15"/>
            <p:cNvSpPr txBox="1">
              <a:spLocks noChangeArrowheads="1"/>
            </p:cNvSpPr>
            <p:nvPr/>
          </p:nvSpPr>
          <p:spPr bwMode="auto">
            <a:xfrm>
              <a:off x="839" y="981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>
                  <a:solidFill>
                    <a:srgbClr val="0070C0"/>
                  </a:solidFill>
                </a:rPr>
                <a:t>5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29" name="Text Box 18"/>
            <p:cNvSpPr txBox="1">
              <a:spLocks noChangeArrowheads="1"/>
            </p:cNvSpPr>
            <p:nvPr/>
          </p:nvSpPr>
          <p:spPr bwMode="auto">
            <a:xfrm>
              <a:off x="855" y="1260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 smtClean="0">
                  <a:solidFill>
                    <a:srgbClr val="0070C0"/>
                  </a:solidFill>
                </a:rPr>
                <a:t>7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30" name="Line 20"/>
            <p:cNvSpPr>
              <a:spLocks noChangeShapeType="1"/>
            </p:cNvSpPr>
            <p:nvPr/>
          </p:nvSpPr>
          <p:spPr bwMode="auto">
            <a:xfrm>
              <a:off x="885" y="1253"/>
              <a:ext cx="181" cy="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2285984" y="285728"/>
            <a:ext cx="4857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spc="600" dirty="0" smtClean="0">
                <a:solidFill>
                  <a:srgbClr val="00B0F0"/>
                </a:solidFill>
                <a:latin typeface="+mj-lt"/>
              </a:rPr>
              <a:t>Решим задачу №1</a:t>
            </a:r>
            <a:endParaRPr lang="ru-RU" sz="2400" b="1" i="1" spc="600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715008" y="2857472"/>
            <a:ext cx="3071834" cy="4000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2-tub-ru.yandex.net/i?id=74f4935fcbea9da7040bd4e6c4adb8cc&amp;n=33&amp;h=215&amp;w=2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429000"/>
            <a:ext cx="3214710" cy="3199829"/>
          </a:xfrm>
          <a:prstGeom prst="rect">
            <a:avLst/>
          </a:prstGeo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14348" y="428604"/>
            <a:ext cx="78581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spc="600" dirty="0" smtClean="0">
                <a:latin typeface="+mj-lt"/>
              </a:rPr>
              <a:t>Решение задачи про </a:t>
            </a:r>
            <a:r>
              <a:rPr lang="ru-RU" sz="2400" b="1" i="1" spc="600" dirty="0" err="1" smtClean="0">
                <a:latin typeface="+mj-lt"/>
              </a:rPr>
              <a:t>Карлсона</a:t>
            </a:r>
            <a:r>
              <a:rPr lang="ru-RU" sz="2400" b="1" i="1" spc="600" dirty="0" smtClean="0">
                <a:latin typeface="+mj-lt"/>
              </a:rPr>
              <a:t>:</a:t>
            </a:r>
            <a:endParaRPr lang="ru-RU" sz="2400" b="1" i="1" spc="600" dirty="0">
              <a:latin typeface="+mj-lt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643042" y="2000240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714348" y="1643050"/>
            <a:ext cx="7786975" cy="1080818"/>
            <a:chOff x="793" y="1026"/>
            <a:chExt cx="5026" cy="744"/>
          </a:xfrm>
        </p:grpSpPr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793" y="1117"/>
              <a:ext cx="27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i="1" dirty="0" smtClean="0">
                  <a:latin typeface="Arial" charset="0"/>
                </a:rPr>
                <a:t>2</a:t>
              </a:r>
              <a:endParaRPr lang="ru-RU" sz="2000" b="1" i="1" dirty="0">
                <a:latin typeface="Arial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024" y="1026"/>
              <a:ext cx="227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4</a:t>
              </a: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1024" y="1272"/>
              <a:ext cx="181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1024" y="1321"/>
              <a:ext cx="317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7</a:t>
              </a: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1208" y="1124"/>
              <a:ext cx="317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+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1383" y="1117"/>
              <a:ext cx="18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1</a:t>
              </a:r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1565" y="1026"/>
              <a:ext cx="181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5</a:t>
              </a:r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1519" y="1298"/>
              <a:ext cx="318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000">
                <a:latin typeface="Arial" charset="0"/>
              </a:endParaRPr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1531" y="1272"/>
              <a:ext cx="226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1531" y="1272"/>
              <a:ext cx="27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7</a:t>
              </a: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1882" y="1117"/>
              <a:ext cx="18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=</a:t>
              </a:r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2064" y="1117"/>
              <a:ext cx="27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3</a:t>
              </a:r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2245" y="1026"/>
              <a:ext cx="227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9</a:t>
              </a:r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2245" y="1389"/>
              <a:ext cx="36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000">
                <a:latin typeface="Arial" charset="0"/>
              </a:endParaRPr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2291" y="1253"/>
              <a:ext cx="181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Text Box 25"/>
            <p:cNvSpPr txBox="1">
              <a:spLocks noChangeArrowheads="1"/>
            </p:cNvSpPr>
            <p:nvPr/>
          </p:nvSpPr>
          <p:spPr bwMode="auto">
            <a:xfrm>
              <a:off x="2268" y="1272"/>
              <a:ext cx="181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7</a:t>
              </a:r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2426" y="1117"/>
              <a:ext cx="27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=</a:t>
              </a:r>
            </a:p>
          </p:txBody>
        </p:sp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>
              <a:off x="2562" y="1117"/>
              <a:ext cx="454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4</a:t>
              </a:r>
            </a:p>
          </p:txBody>
        </p:sp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2699" y="1026"/>
              <a:ext cx="227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2</a:t>
              </a:r>
            </a:p>
          </p:txBody>
        </p:sp>
        <p:sp>
          <p:nvSpPr>
            <p:cNvPr id="27" name="Text Box 29"/>
            <p:cNvSpPr txBox="1">
              <a:spLocks noChangeArrowheads="1"/>
            </p:cNvSpPr>
            <p:nvPr/>
          </p:nvSpPr>
          <p:spPr bwMode="auto">
            <a:xfrm>
              <a:off x="2683" y="1272"/>
              <a:ext cx="27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000">
                <a:latin typeface="Arial" charset="0"/>
              </a:endParaRPr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>
              <a:off x="2744" y="1253"/>
              <a:ext cx="136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Text Box 31"/>
            <p:cNvSpPr txBox="1">
              <a:spLocks noChangeArrowheads="1"/>
            </p:cNvSpPr>
            <p:nvPr/>
          </p:nvSpPr>
          <p:spPr bwMode="auto">
            <a:xfrm>
              <a:off x="2683" y="1272"/>
              <a:ext cx="27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7</a:t>
              </a:r>
            </a:p>
          </p:txBody>
        </p:sp>
        <p:sp>
          <p:nvSpPr>
            <p:cNvPr id="30" name="Text Box 32"/>
            <p:cNvSpPr txBox="1">
              <a:spLocks noChangeArrowheads="1"/>
            </p:cNvSpPr>
            <p:nvPr/>
          </p:nvSpPr>
          <p:spPr bwMode="auto">
            <a:xfrm>
              <a:off x="2925" y="1113"/>
              <a:ext cx="2894" cy="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dirty="0">
                  <a:latin typeface="Monotype Corsiva" pitchFamily="66" charset="0"/>
                </a:rPr>
                <a:t>(кг) </a:t>
              </a:r>
              <a:r>
                <a:rPr lang="ru-RU" sz="2800" dirty="0" smtClean="0">
                  <a:latin typeface="Monotype Corsiva" pitchFamily="66" charset="0"/>
                </a:rPr>
                <a:t> было варенья во второй банке</a:t>
              </a:r>
              <a:endParaRPr lang="ru-RU" sz="2800" dirty="0">
                <a:latin typeface="Monotype Corsiva" pitchFamily="66" charset="0"/>
              </a:endParaRPr>
            </a:p>
          </p:txBody>
        </p:sp>
      </p:grpSp>
      <p:grpSp>
        <p:nvGrpSpPr>
          <p:cNvPr id="31" name="Group 34"/>
          <p:cNvGrpSpPr>
            <a:grpSpLocks/>
          </p:cNvGrpSpPr>
          <p:nvPr/>
        </p:nvGrpSpPr>
        <p:grpSpPr bwMode="auto">
          <a:xfrm>
            <a:off x="285719" y="2857496"/>
            <a:ext cx="7457007" cy="1220788"/>
            <a:chOff x="297" y="1486"/>
            <a:chExt cx="4670" cy="769"/>
          </a:xfrm>
        </p:grpSpPr>
        <p:sp>
          <p:nvSpPr>
            <p:cNvPr id="32" name="Text Box 35"/>
            <p:cNvSpPr txBox="1">
              <a:spLocks noChangeArrowheads="1"/>
            </p:cNvSpPr>
            <p:nvPr/>
          </p:nvSpPr>
          <p:spPr bwMode="auto">
            <a:xfrm>
              <a:off x="297" y="1666"/>
              <a:ext cx="35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 smtClean="0">
                  <a:latin typeface="Arial" charset="0"/>
                </a:rPr>
                <a:t>2).</a:t>
              </a:r>
              <a:endParaRPr lang="ru-RU" sz="2400" b="1" dirty="0">
                <a:latin typeface="Arial" charset="0"/>
              </a:endParaRPr>
            </a:p>
          </p:txBody>
        </p:sp>
        <p:sp>
          <p:nvSpPr>
            <p:cNvPr id="33" name="Text Box 36"/>
            <p:cNvSpPr txBox="1">
              <a:spLocks noChangeArrowheads="1"/>
            </p:cNvSpPr>
            <p:nvPr/>
          </p:nvSpPr>
          <p:spPr bwMode="auto">
            <a:xfrm>
              <a:off x="758" y="1752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>
                <a:latin typeface="Arial" charset="0"/>
              </a:endParaRPr>
            </a:p>
          </p:txBody>
        </p:sp>
        <p:sp>
          <p:nvSpPr>
            <p:cNvPr id="34" name="Text Box 37"/>
            <p:cNvSpPr txBox="1">
              <a:spLocks noChangeArrowheads="1"/>
            </p:cNvSpPr>
            <p:nvPr/>
          </p:nvSpPr>
          <p:spPr bwMode="auto">
            <a:xfrm>
              <a:off x="675" y="1666"/>
              <a:ext cx="18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 smtClean="0">
                  <a:latin typeface="Arial" charset="0"/>
                </a:rPr>
                <a:t>2</a:t>
              </a:r>
              <a:endParaRPr lang="ru-RU" sz="2400" b="1" dirty="0">
                <a:latin typeface="Arial" charset="0"/>
              </a:endParaRPr>
            </a:p>
          </p:txBody>
        </p:sp>
        <p:sp>
          <p:nvSpPr>
            <p:cNvPr id="35" name="Text Box 38"/>
            <p:cNvSpPr txBox="1">
              <a:spLocks noChangeArrowheads="1"/>
            </p:cNvSpPr>
            <p:nvPr/>
          </p:nvSpPr>
          <p:spPr bwMode="auto">
            <a:xfrm>
              <a:off x="855" y="1486"/>
              <a:ext cx="28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 smtClean="0">
                  <a:latin typeface="Arial" charset="0"/>
                </a:rPr>
                <a:t>4</a:t>
              </a:r>
              <a:endParaRPr lang="ru-RU" sz="2400" b="1" dirty="0">
                <a:latin typeface="Arial" charset="0"/>
              </a:endParaRPr>
            </a:p>
          </p:txBody>
        </p:sp>
        <p:sp>
          <p:nvSpPr>
            <p:cNvPr id="36" name="Text Box 39"/>
            <p:cNvSpPr txBox="1">
              <a:spLocks noChangeArrowheads="1"/>
            </p:cNvSpPr>
            <p:nvPr/>
          </p:nvSpPr>
          <p:spPr bwMode="auto">
            <a:xfrm>
              <a:off x="930" y="2024"/>
              <a:ext cx="4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>
                <a:latin typeface="Arial" charset="0"/>
              </a:endParaRPr>
            </a:p>
          </p:txBody>
        </p:sp>
        <p:sp>
          <p:nvSpPr>
            <p:cNvPr id="37" name="Line 40"/>
            <p:cNvSpPr>
              <a:spLocks noChangeShapeType="1"/>
            </p:cNvSpPr>
            <p:nvPr/>
          </p:nvSpPr>
          <p:spPr bwMode="auto">
            <a:xfrm>
              <a:off x="930" y="1797"/>
              <a:ext cx="136" cy="0"/>
            </a:xfrm>
            <a:prstGeom prst="line">
              <a:avLst/>
            </a:prstGeom>
            <a:noFill/>
            <a:ln w="22225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Text Box 41"/>
            <p:cNvSpPr txBox="1">
              <a:spLocks noChangeArrowheads="1"/>
            </p:cNvSpPr>
            <p:nvPr/>
          </p:nvSpPr>
          <p:spPr bwMode="auto">
            <a:xfrm>
              <a:off x="855" y="1801"/>
              <a:ext cx="22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>
                  <a:latin typeface="Arial" charset="0"/>
                </a:rPr>
                <a:t>7</a:t>
              </a:r>
            </a:p>
          </p:txBody>
        </p:sp>
        <p:sp>
          <p:nvSpPr>
            <p:cNvPr id="39" name="Text Box 42"/>
            <p:cNvSpPr txBox="1">
              <a:spLocks noChangeArrowheads="1"/>
            </p:cNvSpPr>
            <p:nvPr/>
          </p:nvSpPr>
          <p:spPr bwMode="auto">
            <a:xfrm>
              <a:off x="1058" y="1666"/>
              <a:ext cx="22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Arial" charset="0"/>
                </a:rPr>
                <a:t>+</a:t>
              </a:r>
            </a:p>
          </p:txBody>
        </p:sp>
        <p:sp>
          <p:nvSpPr>
            <p:cNvPr id="40" name="Text Box 43"/>
            <p:cNvSpPr txBox="1">
              <a:spLocks noChangeArrowheads="1"/>
            </p:cNvSpPr>
            <p:nvPr/>
          </p:nvSpPr>
          <p:spPr bwMode="auto">
            <a:xfrm>
              <a:off x="1282" y="1666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>
                  <a:latin typeface="Arial" charset="0"/>
                </a:rPr>
                <a:t>4</a:t>
              </a:r>
            </a:p>
          </p:txBody>
        </p:sp>
        <p:sp>
          <p:nvSpPr>
            <p:cNvPr id="41" name="Text Box 44"/>
            <p:cNvSpPr txBox="1">
              <a:spLocks noChangeArrowheads="1"/>
            </p:cNvSpPr>
            <p:nvPr/>
          </p:nvSpPr>
          <p:spPr bwMode="auto">
            <a:xfrm>
              <a:off x="1461" y="1531"/>
              <a:ext cx="18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>
                  <a:latin typeface="Arial" charset="0"/>
                </a:rPr>
                <a:t>2</a:t>
              </a:r>
            </a:p>
          </p:txBody>
        </p:sp>
        <p:sp>
          <p:nvSpPr>
            <p:cNvPr id="42" name="Text Box 45"/>
            <p:cNvSpPr txBox="1">
              <a:spLocks noChangeArrowheads="1"/>
            </p:cNvSpPr>
            <p:nvPr/>
          </p:nvSpPr>
          <p:spPr bwMode="auto">
            <a:xfrm>
              <a:off x="1505" y="1801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>
                <a:latin typeface="Arial" charset="0"/>
              </a:endParaRPr>
            </a:p>
          </p:txBody>
        </p:sp>
        <p:sp>
          <p:nvSpPr>
            <p:cNvPr id="43" name="Line 46"/>
            <p:cNvSpPr>
              <a:spLocks noChangeShapeType="1"/>
            </p:cNvSpPr>
            <p:nvPr/>
          </p:nvSpPr>
          <p:spPr bwMode="auto">
            <a:xfrm>
              <a:off x="1519" y="1797"/>
              <a:ext cx="136" cy="0"/>
            </a:xfrm>
            <a:prstGeom prst="line">
              <a:avLst/>
            </a:prstGeom>
            <a:noFill/>
            <a:ln w="22225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Text Box 47"/>
            <p:cNvSpPr txBox="1">
              <a:spLocks noChangeArrowheads="1"/>
            </p:cNvSpPr>
            <p:nvPr/>
          </p:nvSpPr>
          <p:spPr bwMode="auto">
            <a:xfrm>
              <a:off x="1461" y="1801"/>
              <a:ext cx="27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>
                  <a:latin typeface="Arial" charset="0"/>
                </a:rPr>
                <a:t>7</a:t>
              </a:r>
            </a:p>
          </p:txBody>
        </p:sp>
        <p:sp>
          <p:nvSpPr>
            <p:cNvPr id="45" name="Text Box 48"/>
            <p:cNvSpPr txBox="1">
              <a:spLocks noChangeArrowheads="1"/>
            </p:cNvSpPr>
            <p:nvPr/>
          </p:nvSpPr>
          <p:spPr bwMode="auto">
            <a:xfrm>
              <a:off x="1746" y="1661"/>
              <a:ext cx="22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Arial" charset="0"/>
                </a:rPr>
                <a:t>=</a:t>
              </a:r>
            </a:p>
          </p:txBody>
        </p:sp>
        <p:sp>
          <p:nvSpPr>
            <p:cNvPr id="46" name="Text Box 49"/>
            <p:cNvSpPr txBox="1">
              <a:spLocks noChangeArrowheads="1"/>
            </p:cNvSpPr>
            <p:nvPr/>
          </p:nvSpPr>
          <p:spPr bwMode="auto">
            <a:xfrm>
              <a:off x="1927" y="1657"/>
              <a:ext cx="31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 smtClean="0">
                  <a:latin typeface="Arial" charset="0"/>
                </a:rPr>
                <a:t>6</a:t>
              </a:r>
              <a:endParaRPr lang="ru-RU" sz="2400" b="1" dirty="0">
                <a:latin typeface="Arial" charset="0"/>
              </a:endParaRPr>
            </a:p>
          </p:txBody>
        </p:sp>
        <p:sp>
          <p:nvSpPr>
            <p:cNvPr id="47" name="Text Box 50"/>
            <p:cNvSpPr txBox="1">
              <a:spLocks noChangeArrowheads="1"/>
            </p:cNvSpPr>
            <p:nvPr/>
          </p:nvSpPr>
          <p:spPr bwMode="auto">
            <a:xfrm>
              <a:off x="2176" y="1531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>
                  <a:latin typeface="Arial" charset="0"/>
                </a:rPr>
                <a:t>6</a:t>
              </a:r>
            </a:p>
          </p:txBody>
        </p:sp>
        <p:sp>
          <p:nvSpPr>
            <p:cNvPr id="48" name="Text Box 51"/>
            <p:cNvSpPr txBox="1">
              <a:spLocks noChangeArrowheads="1"/>
            </p:cNvSpPr>
            <p:nvPr/>
          </p:nvSpPr>
          <p:spPr bwMode="auto">
            <a:xfrm>
              <a:off x="2132" y="1936"/>
              <a:ext cx="27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>
                <a:latin typeface="Arial" charset="0"/>
              </a:endParaRPr>
            </a:p>
          </p:txBody>
        </p:sp>
        <p:sp>
          <p:nvSpPr>
            <p:cNvPr id="49" name="Line 52"/>
            <p:cNvSpPr>
              <a:spLocks noChangeShapeType="1"/>
            </p:cNvSpPr>
            <p:nvPr/>
          </p:nvSpPr>
          <p:spPr bwMode="auto">
            <a:xfrm>
              <a:off x="2200" y="1797"/>
              <a:ext cx="136" cy="0"/>
            </a:xfrm>
            <a:prstGeom prst="line">
              <a:avLst/>
            </a:prstGeom>
            <a:noFill/>
            <a:ln w="22225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Text Box 53"/>
            <p:cNvSpPr txBox="1">
              <a:spLocks noChangeArrowheads="1"/>
            </p:cNvSpPr>
            <p:nvPr/>
          </p:nvSpPr>
          <p:spPr bwMode="auto">
            <a:xfrm>
              <a:off x="2176" y="1756"/>
              <a:ext cx="22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>
                  <a:latin typeface="Arial" charset="0"/>
                </a:rPr>
                <a:t>7</a:t>
              </a:r>
            </a:p>
          </p:txBody>
        </p:sp>
        <p:sp>
          <p:nvSpPr>
            <p:cNvPr id="51" name="Text Box 54"/>
            <p:cNvSpPr txBox="1">
              <a:spLocks noChangeArrowheads="1"/>
            </p:cNvSpPr>
            <p:nvPr/>
          </p:nvSpPr>
          <p:spPr bwMode="auto">
            <a:xfrm>
              <a:off x="2426" y="1657"/>
              <a:ext cx="254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dirty="0">
                  <a:latin typeface="Monotype Corsiva" pitchFamily="66" charset="0"/>
                </a:rPr>
                <a:t>(кг) </a:t>
              </a:r>
              <a:r>
                <a:rPr lang="ru-RU" sz="2800" dirty="0" smtClean="0">
                  <a:latin typeface="Monotype Corsiva" pitchFamily="66" charset="0"/>
                </a:rPr>
                <a:t>варенья  скушал </a:t>
              </a:r>
              <a:r>
                <a:rPr lang="ru-RU" sz="2800" dirty="0" err="1" smtClean="0">
                  <a:latin typeface="Monotype Corsiva" pitchFamily="66" charset="0"/>
                </a:rPr>
                <a:t>Карлсон</a:t>
              </a:r>
              <a:endParaRPr lang="ru-RU" sz="2800" dirty="0">
                <a:latin typeface="Monotype Corsiva" pitchFamily="66" charset="0"/>
              </a:endParaRPr>
            </a:p>
          </p:txBody>
        </p:sp>
      </p:grpSp>
      <p:grpSp>
        <p:nvGrpSpPr>
          <p:cNvPr id="52" name="Group 57"/>
          <p:cNvGrpSpPr>
            <a:grpSpLocks/>
          </p:cNvGrpSpPr>
          <p:nvPr/>
        </p:nvGrpSpPr>
        <p:grpSpPr bwMode="auto">
          <a:xfrm>
            <a:off x="3571868" y="4786322"/>
            <a:ext cx="2499924" cy="828675"/>
            <a:chOff x="2472" y="2023"/>
            <a:chExt cx="1606" cy="522"/>
          </a:xfrm>
        </p:grpSpPr>
        <p:sp>
          <p:nvSpPr>
            <p:cNvPr id="53" name="Text Box 58"/>
            <p:cNvSpPr txBox="1">
              <a:spLocks noChangeArrowheads="1"/>
            </p:cNvSpPr>
            <p:nvPr/>
          </p:nvSpPr>
          <p:spPr bwMode="auto">
            <a:xfrm>
              <a:off x="2472" y="2069"/>
              <a:ext cx="82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dirty="0">
                  <a:latin typeface="Monotype Corsiva" pitchFamily="66" charset="0"/>
                </a:rPr>
                <a:t>Ответ:</a:t>
              </a:r>
            </a:p>
          </p:txBody>
        </p:sp>
        <p:sp>
          <p:nvSpPr>
            <p:cNvPr id="54" name="Text Box 59"/>
            <p:cNvSpPr txBox="1">
              <a:spLocks noChangeArrowheads="1"/>
            </p:cNvSpPr>
            <p:nvPr/>
          </p:nvSpPr>
          <p:spPr bwMode="auto">
            <a:xfrm>
              <a:off x="3390" y="2114"/>
              <a:ext cx="31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 smtClean="0">
                  <a:latin typeface="Arial" charset="0"/>
                </a:rPr>
                <a:t>6</a:t>
              </a:r>
              <a:endParaRPr lang="ru-RU" sz="2000" b="1" dirty="0">
                <a:latin typeface="Arial" charset="0"/>
              </a:endParaRPr>
            </a:p>
          </p:txBody>
        </p:sp>
        <p:sp>
          <p:nvSpPr>
            <p:cNvPr id="55" name="Text Box 60"/>
            <p:cNvSpPr txBox="1">
              <a:spLocks noChangeArrowheads="1"/>
            </p:cNvSpPr>
            <p:nvPr/>
          </p:nvSpPr>
          <p:spPr bwMode="auto">
            <a:xfrm>
              <a:off x="3525" y="2023"/>
              <a:ext cx="21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b="1" dirty="0">
                  <a:latin typeface="Arial" charset="0"/>
                </a:rPr>
                <a:t>6</a:t>
              </a:r>
            </a:p>
          </p:txBody>
        </p:sp>
        <p:sp>
          <p:nvSpPr>
            <p:cNvPr id="56" name="Line 61"/>
            <p:cNvSpPr>
              <a:spLocks noChangeShapeType="1"/>
            </p:cNvSpPr>
            <p:nvPr/>
          </p:nvSpPr>
          <p:spPr bwMode="auto">
            <a:xfrm>
              <a:off x="3570" y="2250"/>
              <a:ext cx="136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Text Box 62"/>
            <p:cNvSpPr txBox="1">
              <a:spLocks noChangeArrowheads="1"/>
            </p:cNvSpPr>
            <p:nvPr/>
          </p:nvSpPr>
          <p:spPr bwMode="auto">
            <a:xfrm>
              <a:off x="3535" y="2293"/>
              <a:ext cx="18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latin typeface="Arial" charset="0"/>
                </a:rPr>
                <a:t>7</a:t>
              </a:r>
            </a:p>
          </p:txBody>
        </p:sp>
        <p:sp>
          <p:nvSpPr>
            <p:cNvPr id="58" name="Text Box 63"/>
            <p:cNvSpPr txBox="1">
              <a:spLocks noChangeArrowheads="1"/>
            </p:cNvSpPr>
            <p:nvPr/>
          </p:nvSpPr>
          <p:spPr bwMode="auto">
            <a:xfrm>
              <a:off x="3757" y="2114"/>
              <a:ext cx="32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>
                  <a:latin typeface="Monotype Corsiva" pitchFamily="66" charset="0"/>
                </a:rPr>
                <a:t>кг</a:t>
              </a:r>
            </a:p>
          </p:txBody>
        </p:sp>
      </p:grpSp>
      <p:sp>
        <p:nvSpPr>
          <p:cNvPr id="59" name="Text Box 35"/>
          <p:cNvSpPr txBox="1">
            <a:spLocks noChangeArrowheads="1"/>
          </p:cNvSpPr>
          <p:nvPr/>
        </p:nvSpPr>
        <p:spPr bwMode="auto">
          <a:xfrm>
            <a:off x="285720" y="1714488"/>
            <a:ext cx="5714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latin typeface="Arial" charset="0"/>
              </a:rPr>
              <a:t>1)</a:t>
            </a:r>
            <a:r>
              <a:rPr lang="ru-RU" dirty="0" smtClean="0">
                <a:latin typeface="Arial" charset="0"/>
              </a:rPr>
              <a:t>.</a:t>
            </a:r>
            <a:endParaRPr lang="ru-RU" dirty="0">
              <a:latin typeface="Arial" charset="0"/>
            </a:endParaRPr>
          </a:p>
        </p:txBody>
      </p:sp>
      <p:pic>
        <p:nvPicPr>
          <p:cNvPr id="16388" name="Picture 4" descr="https://im0-tub-ru.yandex.net/i?id=9f6b7ed612f9a4c2b95d60ac9595ceb2&amp;n=33&amp;h=215&amp;w=1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715140" y="4819650"/>
            <a:ext cx="1571636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/>
          <a:srcRect t="8785" r="6444"/>
          <a:stretch>
            <a:fillRect/>
          </a:stretch>
        </p:blipFill>
        <p:spPr bwMode="auto">
          <a:xfrm>
            <a:off x="142844" y="785794"/>
            <a:ext cx="8572560" cy="593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8001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spc="300" dirty="0" smtClean="0">
                <a:latin typeface="Times New Roman" pitchFamily="18" charset="0"/>
                <a:cs typeface="Times New Roman" pitchFamily="18" charset="0"/>
              </a:rPr>
              <a:t>Физкультминутка. Отдохнем и поиграем.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076825" y="1844675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4282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323975"/>
            <a:ext cx="4714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15362" name="Picture 2" descr="http://magazinmosty.sk/wp-content/gallery/vlk-a-zajac/vlk-a-zajac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786190"/>
            <a:ext cx="4273549" cy="2809858"/>
          </a:xfrm>
          <a:prstGeom prst="rect">
            <a:avLst/>
          </a:prstGeom>
          <a:noFill/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285720" y="785794"/>
            <a:ext cx="7753352" cy="4873752"/>
          </a:xfrm>
          <a:prstGeom prst="rect">
            <a:avLst/>
          </a:prstGeom>
        </p:spPr>
        <p:txBody>
          <a:bodyPr/>
          <a:lstStyle/>
          <a:p>
            <a:pPr marL="274320" lvl="0" indent="-274320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Волк, догоняя Зайца, проехал на автомобиле 8 км, </a:t>
            </a:r>
            <a:r>
              <a:rPr lang="ru-RU" sz="2400" b="1" dirty="0" smtClean="0">
                <a:latin typeface="+mn-lt"/>
              </a:rPr>
              <a:t>что оказалось на    км  больше,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чем он проехал на велосипеде. Какое расстояние проехал Волк на автомобиле и велосипеде вместе?</a:t>
            </a:r>
            <a:endParaRPr kumimoji="0" lang="ru-RU" sz="24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00298" y="1214422"/>
            <a:ext cx="857256" cy="828735"/>
            <a:chOff x="5504532" y="1285860"/>
            <a:chExt cx="857256" cy="828735"/>
          </a:xfrm>
        </p:grpSpPr>
        <p:sp>
          <p:nvSpPr>
            <p:cNvPr id="12" name="Text Box 59"/>
            <p:cNvSpPr txBox="1">
              <a:spLocks noChangeArrowheads="1"/>
            </p:cNvSpPr>
            <p:nvPr/>
          </p:nvSpPr>
          <p:spPr bwMode="auto">
            <a:xfrm>
              <a:off x="5504532" y="1428736"/>
              <a:ext cx="285752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 smtClean="0">
                  <a:latin typeface="Arial" charset="0"/>
                </a:rPr>
                <a:t>3</a:t>
              </a:r>
              <a:endParaRPr lang="ru-RU" sz="2000" b="1" dirty="0">
                <a:latin typeface="Arial" charset="0"/>
              </a:endParaRPr>
            </a:p>
          </p:txBody>
        </p:sp>
        <p:sp>
          <p:nvSpPr>
            <p:cNvPr id="13" name="Text Box 60"/>
            <p:cNvSpPr txBox="1">
              <a:spLocks noChangeArrowheads="1"/>
            </p:cNvSpPr>
            <p:nvPr/>
          </p:nvSpPr>
          <p:spPr bwMode="auto">
            <a:xfrm>
              <a:off x="5786446" y="1285860"/>
              <a:ext cx="32733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b="1" dirty="0">
                  <a:latin typeface="Arial" charset="0"/>
                </a:rPr>
                <a:t>4</a:t>
              </a:r>
            </a:p>
          </p:txBody>
        </p:sp>
        <p:sp>
          <p:nvSpPr>
            <p:cNvPr id="14" name="Line 61"/>
            <p:cNvSpPr>
              <a:spLocks noChangeShapeType="1"/>
            </p:cNvSpPr>
            <p:nvPr/>
          </p:nvSpPr>
          <p:spPr bwMode="auto">
            <a:xfrm>
              <a:off x="5856493" y="1646223"/>
              <a:ext cx="211700" cy="0"/>
            </a:xfrm>
            <a:prstGeom prst="line">
              <a:avLst/>
            </a:pr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Text Box 62"/>
            <p:cNvSpPr txBox="1">
              <a:spLocks noChangeArrowheads="1"/>
            </p:cNvSpPr>
            <p:nvPr/>
          </p:nvSpPr>
          <p:spPr bwMode="auto">
            <a:xfrm>
              <a:off x="5718846" y="1714485"/>
              <a:ext cx="6429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 smtClean="0">
                  <a:latin typeface="Arial" charset="0"/>
                </a:rPr>
                <a:t>10</a:t>
              </a:r>
              <a:endParaRPr lang="ru-RU" sz="2000" b="1" dirty="0">
                <a:latin typeface="Arial" charset="0"/>
              </a:endParaRPr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2285984" y="285728"/>
            <a:ext cx="4857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spc="600" dirty="0" smtClean="0">
                <a:latin typeface="+mj-lt"/>
              </a:rPr>
              <a:t>Решим задачу №2</a:t>
            </a:r>
            <a:endParaRPr lang="ru-RU" sz="2400" b="1" i="1" spc="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1884</TotalTime>
  <Words>582</Words>
  <Application>Microsoft Office PowerPoint</Application>
  <PresentationFormat>Экран (4:3)</PresentationFormat>
  <Paragraphs>255</Paragraphs>
  <Slides>18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Рефлексия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505.ru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Dexp</cp:lastModifiedBy>
  <cp:revision>74</cp:revision>
  <dcterms:created xsi:type="dcterms:W3CDTF">2010-01-18T15:38:49Z</dcterms:created>
  <dcterms:modified xsi:type="dcterms:W3CDTF">2023-01-26T15:15:21Z</dcterms:modified>
</cp:coreProperties>
</file>