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7" r:id="rId1"/>
  </p:sldMasterIdLst>
  <p:sldIdLst>
    <p:sldId id="256" r:id="rId2"/>
    <p:sldId id="272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1CC5-123D-4E77-8FE1-DB76748ACBA0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DD8F-BA2A-44BF-A96B-30A9759326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014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1CC5-123D-4E77-8FE1-DB76748ACBA0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DD8F-BA2A-44BF-A96B-30A9759326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140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1CC5-123D-4E77-8FE1-DB76748ACBA0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DD8F-BA2A-44BF-A96B-30A9759326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787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1CC5-123D-4E77-8FE1-DB76748ACBA0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DD8F-BA2A-44BF-A96B-30A97593260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846769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1CC5-123D-4E77-8FE1-DB76748ACBA0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DD8F-BA2A-44BF-A96B-30A9759326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5844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1CC5-123D-4E77-8FE1-DB76748ACBA0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DD8F-BA2A-44BF-A96B-30A9759326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2699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1CC5-123D-4E77-8FE1-DB76748ACBA0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DD8F-BA2A-44BF-A96B-30A9759326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0328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1CC5-123D-4E77-8FE1-DB76748ACBA0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DD8F-BA2A-44BF-A96B-30A9759326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52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1CC5-123D-4E77-8FE1-DB76748ACBA0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DD8F-BA2A-44BF-A96B-30A9759326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320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1CC5-123D-4E77-8FE1-DB76748ACBA0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DD8F-BA2A-44BF-A96B-30A9759326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389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1CC5-123D-4E77-8FE1-DB76748ACBA0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DD8F-BA2A-44BF-A96B-30A9759326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774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1CC5-123D-4E77-8FE1-DB76748ACBA0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DD8F-BA2A-44BF-A96B-30A9759326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378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1CC5-123D-4E77-8FE1-DB76748ACBA0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DD8F-BA2A-44BF-A96B-30A9759326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639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1CC5-123D-4E77-8FE1-DB76748ACBA0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DD8F-BA2A-44BF-A96B-30A9759326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279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1CC5-123D-4E77-8FE1-DB76748ACBA0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DD8F-BA2A-44BF-A96B-30A9759326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196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1CC5-123D-4E77-8FE1-DB76748ACBA0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DD8F-BA2A-44BF-A96B-30A9759326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255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1CC5-123D-4E77-8FE1-DB76748ACBA0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DD8F-BA2A-44BF-A96B-30A9759326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250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79711CC5-123D-4E77-8FE1-DB76748ACBA0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87BCDD8F-BA2A-44BF-A96B-30A9759326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5300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  <p:sldLayoutId id="2147483771" r:id="rId14"/>
    <p:sldLayoutId id="2147483772" r:id="rId15"/>
    <p:sldLayoutId id="2147483773" r:id="rId16"/>
    <p:sldLayoutId id="2147483774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34BAC684-CB74-4BA5-93B1-8F0654B87C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6840" y="1302262"/>
            <a:ext cx="9418320" cy="2914715"/>
          </a:xfrm>
        </p:spPr>
        <p:txBody>
          <a:bodyPr>
            <a:normAutofit/>
          </a:bodyPr>
          <a:lstStyle/>
          <a:p>
            <a:r>
              <a:rPr lang="ru-RU" sz="3600" dirty="0"/>
              <a:t>Тема: Технология обработки детали «</a:t>
            </a:r>
            <a:r>
              <a:rPr lang="ru-RU" sz="3600" dirty="0" err="1"/>
              <a:t>Футорка</a:t>
            </a:r>
            <a:r>
              <a:rPr lang="ru-RU" sz="3600" dirty="0"/>
              <a:t>» и кодирование управляющей программы  на станке с ЧПУ</a:t>
            </a:r>
          </a:p>
        </p:txBody>
      </p:sp>
    </p:spTree>
    <p:extLst>
      <p:ext uri="{BB962C8B-B14F-4D97-AF65-F5344CB8AC3E}">
        <p14:creationId xmlns:p14="http://schemas.microsoft.com/office/powerpoint/2010/main" val="18277955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6">
            <a:extLst>
              <a:ext uri="{FF2B5EF4-FFF2-40B4-BE49-F238E27FC236}">
                <a16:creationId xmlns:a16="http://schemas.microsoft.com/office/drawing/2014/main" id="{66A15746-9DD3-46FD-A838-EC59EA312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-221662"/>
            <a:ext cx="10353762" cy="1539834"/>
          </a:xfrm>
        </p:spPr>
        <p:txBody>
          <a:bodyPr>
            <a:normAutofit/>
          </a:bodyPr>
          <a:lstStyle/>
          <a:p>
            <a:r>
              <a:rPr lang="ru-RU" sz="2800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управляющей программы 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2B251B81-9E74-4F75-8CC0-3B5ED892A1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506" y="1126821"/>
            <a:ext cx="4322620" cy="5612429"/>
          </a:xfrm>
        </p:spPr>
        <p:txBody>
          <a:bodyPr>
            <a:normAutofit/>
          </a:bodyPr>
          <a:lstStyle/>
          <a:p>
            <a:pPr marL="36900" indent="0">
              <a:buNone/>
            </a:pPr>
            <a:endParaRPr lang="ru-RU" sz="1800" dirty="0">
              <a:solidFill>
                <a:schemeClr val="tx1"/>
              </a:solidFill>
              <a:effectLst/>
            </a:endParaRPr>
          </a:p>
          <a:p>
            <a:pPr marL="36900" indent="0">
              <a:buNone/>
            </a:pPr>
            <a:endParaRPr lang="ru-RU" sz="1800" dirty="0">
              <a:solidFill>
                <a:schemeClr val="tx1"/>
              </a:solidFill>
              <a:effectLst/>
            </a:endParaRPr>
          </a:p>
          <a:p>
            <a:pPr marL="36900" indent="0">
              <a:buNone/>
            </a:pPr>
            <a:endParaRPr lang="ru-RU" sz="1800" dirty="0">
              <a:solidFill>
                <a:schemeClr val="tx1"/>
              </a:solidFill>
            </a:endParaRPr>
          </a:p>
          <a:p>
            <a:pPr marL="36900" indent="0">
              <a:buNone/>
            </a:pPr>
            <a:endParaRPr lang="ru-RU" sz="1800" dirty="0">
              <a:solidFill>
                <a:schemeClr val="tx1"/>
              </a:solidFill>
            </a:endParaRPr>
          </a:p>
          <a:p>
            <a:pPr marL="36900" indent="0">
              <a:buNone/>
            </a:pPr>
            <a:endParaRPr lang="ru-RU" sz="1800" dirty="0">
              <a:solidFill>
                <a:schemeClr val="tx1"/>
              </a:solidFill>
            </a:endParaRPr>
          </a:p>
          <a:p>
            <a:pPr marL="36900" indent="0">
              <a:buNone/>
            </a:pPr>
            <a:endParaRPr lang="ru-RU" u="sng" dirty="0"/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id="{31E2C9F9-78D5-45D9-8D15-B3E781BBD146}"/>
              </a:ext>
            </a:extLst>
          </p:cNvPr>
          <p:cNvSpPr txBox="1">
            <a:spLocks/>
          </p:cNvSpPr>
          <p:nvPr/>
        </p:nvSpPr>
        <p:spPr>
          <a:xfrm>
            <a:off x="237505" y="1126821"/>
            <a:ext cx="5858495" cy="5612429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marL="3429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2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72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2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8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74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40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8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10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36900" indent="0" algn="just">
              <a:buNone/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G-код — условное именование языка программирования устройств с числовым программным управлением (ЧПУ)</a:t>
            </a:r>
          </a:p>
          <a:p>
            <a:pPr marL="36900" indent="0" algn="just">
              <a:buNone/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G-Основные команды:</a:t>
            </a:r>
          </a:p>
          <a:p>
            <a:pPr marL="36900" indent="0" algn="just">
              <a:buNone/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G0-Ускоренное перемещение</a:t>
            </a:r>
          </a:p>
          <a:p>
            <a:pPr marL="36900" indent="0" algn="just">
              <a:buNone/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G1-Линейная интерполяция</a:t>
            </a:r>
          </a:p>
          <a:p>
            <a:pPr marL="36900" indent="0" algn="just">
              <a:buNone/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G2-Круговая интерполяция</a:t>
            </a:r>
          </a:p>
          <a:p>
            <a:pPr marL="36900" indent="0" algn="just">
              <a:buNone/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G54\G90-Переключение системы координат</a:t>
            </a:r>
          </a:p>
          <a:p>
            <a:pPr marL="36900" indent="0" algn="just">
              <a:buNone/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M-Вспомогательные команды:</a:t>
            </a:r>
          </a:p>
          <a:p>
            <a:pPr marL="36900" indent="0" algn="just">
              <a:buNone/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М00-Технологический останов станка</a:t>
            </a:r>
          </a:p>
          <a:p>
            <a:pPr marL="36900" indent="0" algn="just">
              <a:buNone/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M3-Вращение шпинделя по </a:t>
            </a:r>
            <a:r>
              <a:rPr lang="ru-RU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ч.с</a:t>
            </a:r>
            <a:endParaRPr lang="ru-RU" sz="18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900" indent="0" algn="just">
              <a:buNone/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М4-Вращение шпинделя против </a:t>
            </a:r>
            <a:r>
              <a:rPr lang="ru-RU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ч.с</a:t>
            </a: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900" indent="0" algn="just">
              <a:buNone/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М5-Остановить вращение шпинделя</a:t>
            </a:r>
          </a:p>
          <a:p>
            <a:pPr marL="36900" indent="0" algn="just">
              <a:buNone/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М8-Включить охлаждение\М9-Выключить охлаждение</a:t>
            </a:r>
          </a:p>
          <a:p>
            <a:pPr marL="36900" indent="0" algn="just">
              <a:buNone/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М30-Конец информации</a:t>
            </a:r>
          </a:p>
          <a:p>
            <a:pPr marL="36900" indent="0">
              <a:buFont typeface="Wingdings 2" charset="2"/>
              <a:buNone/>
            </a:pPr>
            <a:endParaRPr lang="ru-RU" sz="1800" dirty="0">
              <a:solidFill>
                <a:schemeClr val="tx1"/>
              </a:solidFill>
              <a:effectLst/>
            </a:endParaRPr>
          </a:p>
          <a:p>
            <a:pPr marL="36900" indent="0">
              <a:buFont typeface="Wingdings 2" charset="2"/>
              <a:buNone/>
            </a:pPr>
            <a:endParaRPr lang="ru-RU" sz="1800" dirty="0">
              <a:solidFill>
                <a:schemeClr val="tx1"/>
              </a:solidFill>
              <a:effectLst/>
            </a:endParaRPr>
          </a:p>
          <a:p>
            <a:pPr marL="36900" indent="0">
              <a:buFont typeface="Wingdings 2" charset="2"/>
              <a:buNone/>
            </a:pPr>
            <a:endParaRPr lang="ru-RU" sz="1800" dirty="0">
              <a:solidFill>
                <a:schemeClr val="tx1"/>
              </a:solidFill>
            </a:endParaRPr>
          </a:p>
          <a:p>
            <a:pPr marL="36900" indent="0">
              <a:buFont typeface="Wingdings 2" charset="2"/>
              <a:buNone/>
            </a:pPr>
            <a:endParaRPr lang="ru-RU" sz="1800" dirty="0">
              <a:solidFill>
                <a:schemeClr val="tx1"/>
              </a:solidFill>
            </a:endParaRPr>
          </a:p>
          <a:p>
            <a:pPr marL="36900" indent="0">
              <a:buFont typeface="Wingdings 2" charset="2"/>
              <a:buNone/>
            </a:pPr>
            <a:endParaRPr lang="ru-RU" sz="1800" dirty="0">
              <a:solidFill>
                <a:schemeClr val="tx1"/>
              </a:solidFill>
            </a:endParaRPr>
          </a:p>
          <a:p>
            <a:pPr marL="36900" indent="0">
              <a:buFont typeface="Wingdings 2" charset="2"/>
              <a:buNone/>
            </a:pPr>
            <a:endParaRPr lang="ru-RU" u="sng" dirty="0"/>
          </a:p>
        </p:txBody>
      </p:sp>
      <p:sp>
        <p:nvSpPr>
          <p:cNvPr id="7" name="Объект 2">
            <a:extLst>
              <a:ext uri="{FF2B5EF4-FFF2-40B4-BE49-F238E27FC236}">
                <a16:creationId xmlns:a16="http://schemas.microsoft.com/office/drawing/2014/main" id="{E4F83660-7F58-4389-81CD-D22BBBE37A7C}"/>
              </a:ext>
            </a:extLst>
          </p:cNvPr>
          <p:cNvSpPr txBox="1">
            <a:spLocks/>
          </p:cNvSpPr>
          <p:nvPr/>
        </p:nvSpPr>
        <p:spPr>
          <a:xfrm>
            <a:off x="7631876" y="1126821"/>
            <a:ext cx="4322621" cy="255453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marL="3429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2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72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2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8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74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40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8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10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36900" indent="0" algn="just">
              <a:buNone/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Х-Координата точки траектории по оси Х</a:t>
            </a:r>
          </a:p>
          <a:p>
            <a:pPr marL="36900" indent="0" algn="just">
              <a:buNone/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Y-Координата точки траектории по оси Y</a:t>
            </a:r>
          </a:p>
          <a:p>
            <a:pPr marL="36900" indent="0" algn="just">
              <a:buNone/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Z-Координата точки траектории по оси Z</a:t>
            </a:r>
          </a:p>
          <a:p>
            <a:pPr marL="36900" indent="0" algn="just">
              <a:buNone/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F-Скорость рабочей подачи</a:t>
            </a:r>
          </a:p>
          <a:p>
            <a:pPr marL="36900" indent="0" algn="just">
              <a:buNone/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S-Скорость вращения шпинделя</a:t>
            </a:r>
          </a:p>
          <a:p>
            <a:pPr marL="36900" indent="0" algn="just">
              <a:buNone/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T-Номер инструмента </a:t>
            </a:r>
          </a:p>
          <a:p>
            <a:pPr marL="36900" indent="0">
              <a:buFont typeface="Wingdings 2" charset="2"/>
              <a:buNone/>
            </a:pPr>
            <a:endParaRPr lang="ru-RU" sz="1800" dirty="0">
              <a:solidFill>
                <a:schemeClr val="tx1"/>
              </a:solidFill>
              <a:effectLst/>
            </a:endParaRPr>
          </a:p>
          <a:p>
            <a:pPr marL="36900" indent="0">
              <a:buFont typeface="Wingdings 2" charset="2"/>
              <a:buNone/>
            </a:pPr>
            <a:endParaRPr lang="ru-RU" sz="1800" dirty="0">
              <a:solidFill>
                <a:schemeClr val="tx1"/>
              </a:solidFill>
              <a:effectLst/>
            </a:endParaRPr>
          </a:p>
          <a:p>
            <a:pPr marL="36900" indent="0">
              <a:buFont typeface="Wingdings 2" charset="2"/>
              <a:buNone/>
            </a:pPr>
            <a:endParaRPr lang="ru-RU" sz="1800" dirty="0">
              <a:solidFill>
                <a:schemeClr val="tx1"/>
              </a:solidFill>
            </a:endParaRPr>
          </a:p>
          <a:p>
            <a:pPr marL="36900" indent="0">
              <a:buFont typeface="Wingdings 2" charset="2"/>
              <a:buNone/>
            </a:pPr>
            <a:endParaRPr lang="ru-RU" sz="1800" dirty="0">
              <a:solidFill>
                <a:schemeClr val="tx1"/>
              </a:solidFill>
            </a:endParaRPr>
          </a:p>
          <a:p>
            <a:pPr marL="36900" indent="0">
              <a:buFont typeface="Wingdings 2" charset="2"/>
              <a:buNone/>
            </a:pPr>
            <a:endParaRPr lang="ru-RU" sz="1800" dirty="0">
              <a:solidFill>
                <a:schemeClr val="tx1"/>
              </a:solidFill>
            </a:endParaRPr>
          </a:p>
          <a:p>
            <a:pPr marL="36900" indent="0">
              <a:buFont typeface="Wingdings 2" charset="2"/>
              <a:buNone/>
            </a:pPr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31617592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6">
            <a:extLst>
              <a:ext uri="{FF2B5EF4-FFF2-40B4-BE49-F238E27FC236}">
                <a16:creationId xmlns:a16="http://schemas.microsoft.com/office/drawing/2014/main" id="{F4FEA91B-D821-496E-8F43-9FFABDF99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-221662"/>
            <a:ext cx="10353762" cy="1539834"/>
          </a:xfrm>
        </p:spPr>
        <p:txBody>
          <a:bodyPr>
            <a:normAutofit/>
          </a:bodyPr>
          <a:lstStyle/>
          <a:p>
            <a:r>
              <a:rPr lang="ru-RU" sz="2800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Кодирование УП на деталь. </a:t>
            </a:r>
            <a:br>
              <a:rPr lang="ru-RU" sz="2800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u="sng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D0011BBB-B70D-45F5-85D3-B73CFA5E21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330000"/>
              </p:ext>
            </p:extLst>
          </p:nvPr>
        </p:nvGraphicFramePr>
        <p:xfrm>
          <a:off x="1" y="676894"/>
          <a:ext cx="12191998" cy="61811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47676">
                  <a:extLst>
                    <a:ext uri="{9D8B030D-6E8A-4147-A177-3AD203B41FA5}">
                      <a16:colId xmlns:a16="http://schemas.microsoft.com/office/drawing/2014/main" val="3067785695"/>
                    </a:ext>
                  </a:extLst>
                </a:gridCol>
                <a:gridCol w="3047676">
                  <a:extLst>
                    <a:ext uri="{9D8B030D-6E8A-4147-A177-3AD203B41FA5}">
                      <a16:colId xmlns:a16="http://schemas.microsoft.com/office/drawing/2014/main" val="2792192681"/>
                    </a:ext>
                  </a:extLst>
                </a:gridCol>
                <a:gridCol w="3047676">
                  <a:extLst>
                    <a:ext uri="{9D8B030D-6E8A-4147-A177-3AD203B41FA5}">
                      <a16:colId xmlns:a16="http://schemas.microsoft.com/office/drawing/2014/main" val="3239245749"/>
                    </a:ext>
                  </a:extLst>
                </a:gridCol>
                <a:gridCol w="3048970">
                  <a:extLst>
                    <a:ext uri="{9D8B030D-6E8A-4147-A177-3AD203B41FA5}">
                      <a16:colId xmlns:a16="http://schemas.microsoft.com/office/drawing/2014/main" val="3512151007"/>
                    </a:ext>
                  </a:extLst>
                </a:gridCol>
              </a:tblGrid>
              <a:tr h="61811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G54 G90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T1 S1000 M3 M8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G0 X100 Z100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X65 Z0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G1 X-1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G0 X58 Z10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G1 Z-45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G0 X65 Z10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X55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G1 Z-37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G0 X65 Z10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X50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G1 Z-37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G0 X60 Z10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X45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G1 Z-37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G0 X55 Z10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X40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G1 Z-37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G0 X50 Z10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X35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135" marR="291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G1 Z-37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G0 X45 Z10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X33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G1 Z-37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G0 X40 Z10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X32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G1 Z-37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G0 X42 Z10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G1 X29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X32 Z-1.5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G0 X39 Z100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T5 S1000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G0 X100 Z100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X40 Z-20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G1 X32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G2 X32 Z-21.5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G0 X42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Z100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T3 S600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135" marR="291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G0 X100 Z100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X30.5 Z10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G33 Z-20 F15 K1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G33 X40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G0 Z100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T6 S600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G0 X100 Z100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X0 Z10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G1 Z-10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G0 Z0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G1 Z-20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G0 Z0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G1 Z-30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G0 Z0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G1 Z-40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G0 Z0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G1 Z-50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G0 Z0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G1 Z-60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G0 Z0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G1 Z-65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G0 Z0</a:t>
                      </a:r>
                    </a:p>
                  </a:txBody>
                  <a:tcPr marL="29135" marR="29135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G0 Z100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T4 S1000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G0 X100 Z100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X21 Z10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G1 Z-11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G0 X19 Z10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X24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G1 Z-11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G0 X22 Z10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X25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G1 Z-11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X19.5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G2 X18 Z-12.5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CR=1.5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G0 X17 Z10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Z100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T2 S1000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G0 X100 Z100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Z-49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X65</a:t>
                      </a:r>
                    </a:p>
                  </a:txBody>
                  <a:tcPr marL="29135" marR="29135" marT="0" marB="0"/>
                </a:tc>
                <a:extLst>
                  <a:ext uri="{0D108BD9-81ED-4DB2-BD59-A6C34878D82A}">
                    <a16:rowId xmlns:a16="http://schemas.microsoft.com/office/drawing/2014/main" val="27364015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35211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9F3D85E3-BE6B-4EA5-8D4B-426BD6D889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6294789"/>
              </p:ext>
            </p:extLst>
          </p:nvPr>
        </p:nvGraphicFramePr>
        <p:xfrm>
          <a:off x="1" y="0"/>
          <a:ext cx="12191998" cy="6858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47676">
                  <a:extLst>
                    <a:ext uri="{9D8B030D-6E8A-4147-A177-3AD203B41FA5}">
                      <a16:colId xmlns:a16="http://schemas.microsoft.com/office/drawing/2014/main" val="3067785695"/>
                    </a:ext>
                  </a:extLst>
                </a:gridCol>
                <a:gridCol w="3047676">
                  <a:extLst>
                    <a:ext uri="{9D8B030D-6E8A-4147-A177-3AD203B41FA5}">
                      <a16:colId xmlns:a16="http://schemas.microsoft.com/office/drawing/2014/main" val="2792192681"/>
                    </a:ext>
                  </a:extLst>
                </a:gridCol>
                <a:gridCol w="3047676">
                  <a:extLst>
                    <a:ext uri="{9D8B030D-6E8A-4147-A177-3AD203B41FA5}">
                      <a16:colId xmlns:a16="http://schemas.microsoft.com/office/drawing/2014/main" val="3239245749"/>
                    </a:ext>
                  </a:extLst>
                </a:gridCol>
                <a:gridCol w="3048970">
                  <a:extLst>
                    <a:ext uri="{9D8B030D-6E8A-4147-A177-3AD203B41FA5}">
                      <a16:colId xmlns:a16="http://schemas.microsoft.com/office/drawing/2014/main" val="3512151007"/>
                    </a:ext>
                  </a:extLst>
                </a:gridCol>
              </a:tblGrid>
              <a:tr h="6858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G1 X55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X58 Z-37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G0 Z-49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G1 X53.71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X58 Z-37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G0 Z-49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G1 X48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Z-53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X53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X58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X48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X53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Z-49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X45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X48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Z-53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X45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X48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Z-49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X40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X45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Z-53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X40</a:t>
                      </a:r>
                    </a:p>
                  </a:txBody>
                  <a:tcPr marL="29135" marR="291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X45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Z-49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X35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X40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Z-53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X35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X40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Z-49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X30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X35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Z-53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X30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X35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Z-49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X25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X30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Z-53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X25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X30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Z-49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X20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X25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Z-53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X20</a:t>
                      </a:r>
                    </a:p>
                  </a:txBody>
                  <a:tcPr marL="29135" marR="2913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X25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G0 X100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Z100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M30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135" marR="29135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9135" marR="29135" marT="0" marB="0"/>
                </a:tc>
                <a:extLst>
                  <a:ext uri="{0D108BD9-81ED-4DB2-BD59-A6C34878D82A}">
                    <a16:rowId xmlns:a16="http://schemas.microsoft.com/office/drawing/2014/main" val="27364015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87482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06ED98B-C099-4380-A4CD-3A08822D09F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87" t="15584" r="26988" b="32179"/>
          <a:stretch/>
        </p:blipFill>
        <p:spPr>
          <a:xfrm>
            <a:off x="587859" y="877290"/>
            <a:ext cx="3212467" cy="510342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3A49B84-4C94-4D19-B116-6CE54BAE4D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80" t="20722" r="27604" b="30909"/>
          <a:stretch/>
        </p:blipFill>
        <p:spPr>
          <a:xfrm>
            <a:off x="4489767" y="944088"/>
            <a:ext cx="3212467" cy="472637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12E6509-B1B2-458C-A992-336AB94097C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25" t="20087" r="26773" b="30909"/>
          <a:stretch/>
        </p:blipFill>
        <p:spPr>
          <a:xfrm>
            <a:off x="8391675" y="840179"/>
            <a:ext cx="3212466" cy="4830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9552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6">
            <a:extLst>
              <a:ext uri="{FF2B5EF4-FFF2-40B4-BE49-F238E27FC236}">
                <a16:creationId xmlns:a16="http://schemas.microsoft.com/office/drawing/2014/main" id="{D8B8FBDA-6320-437A-883B-849D0DB25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-221662"/>
            <a:ext cx="10353762" cy="1539834"/>
          </a:xfrm>
        </p:spPr>
        <p:txBody>
          <a:bodyPr>
            <a:normAutofit/>
          </a:bodyPr>
          <a:lstStyle/>
          <a:p>
            <a:r>
              <a:rPr lang="ru-RU" sz="2800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Наладка станка с ЧПУ на деталь</a:t>
            </a:r>
            <a:br>
              <a:rPr lang="ru-RU" sz="2800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u="sng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3C32A2BB-B3FB-4B7F-B821-F055599538DF}"/>
              </a:ext>
            </a:extLst>
          </p:cNvPr>
          <p:cNvSpPr txBox="1">
            <a:spLocks/>
          </p:cNvSpPr>
          <p:nvPr/>
        </p:nvSpPr>
        <p:spPr>
          <a:xfrm>
            <a:off x="237505" y="1126821"/>
            <a:ext cx="6139544" cy="5612429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marL="3429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2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72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2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8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74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40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8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10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36900" indent="0" algn="just">
              <a:buNone/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 Установка инструмента</a:t>
            </a:r>
          </a:p>
          <a:p>
            <a:pPr marL="36900" indent="0" algn="just">
              <a:buNone/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Привязка инструмента</a:t>
            </a:r>
          </a:p>
          <a:p>
            <a:pPr marL="36900" indent="0" algn="just">
              <a:buNone/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Определение нуля детали</a:t>
            </a:r>
          </a:p>
          <a:p>
            <a:pPr marL="36900" indent="0" algn="just">
              <a:buNone/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 Ввод и вывод управляющих программ</a:t>
            </a:r>
          </a:p>
          <a:p>
            <a:pPr marL="36900" indent="0" algn="just">
              <a:buNone/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5. Графический контроль управляющих программ</a:t>
            </a:r>
          </a:p>
          <a:p>
            <a:pPr marL="36900" indent="0" algn="just">
              <a:buNone/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6.Особенности работы в автоматическом режиме</a:t>
            </a:r>
          </a:p>
          <a:p>
            <a:pPr marL="36900" indent="0" algn="just">
              <a:buNone/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7. Изготовление первой детали</a:t>
            </a:r>
          </a:p>
          <a:p>
            <a:pPr marL="36900" indent="0" algn="just">
              <a:buNone/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8. Корректировка программы</a:t>
            </a:r>
          </a:p>
          <a:p>
            <a:pPr marL="36900" indent="0" algn="just">
              <a:buNone/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9. Выполнение партии деталей</a:t>
            </a:r>
          </a:p>
          <a:p>
            <a:pPr marL="36900" indent="0">
              <a:buFont typeface="Wingdings 2" charset="2"/>
              <a:buNone/>
            </a:pPr>
            <a:endParaRPr lang="ru-RU" sz="1800" dirty="0">
              <a:solidFill>
                <a:schemeClr val="tx1"/>
              </a:solidFill>
              <a:effectLst/>
            </a:endParaRPr>
          </a:p>
          <a:p>
            <a:pPr marL="36900" indent="0">
              <a:buFont typeface="Wingdings 2" charset="2"/>
              <a:buNone/>
            </a:pPr>
            <a:endParaRPr lang="ru-RU" sz="1800" dirty="0">
              <a:solidFill>
                <a:schemeClr val="tx1"/>
              </a:solidFill>
              <a:effectLst/>
            </a:endParaRPr>
          </a:p>
          <a:p>
            <a:pPr marL="36900" indent="0">
              <a:buFont typeface="Wingdings 2" charset="2"/>
              <a:buNone/>
            </a:pPr>
            <a:endParaRPr lang="ru-RU" sz="1800" dirty="0">
              <a:solidFill>
                <a:schemeClr val="tx1"/>
              </a:solidFill>
            </a:endParaRPr>
          </a:p>
          <a:p>
            <a:pPr marL="36900" indent="0">
              <a:buFont typeface="Wingdings 2" charset="2"/>
              <a:buNone/>
            </a:pPr>
            <a:endParaRPr lang="ru-RU" sz="1800" dirty="0">
              <a:solidFill>
                <a:schemeClr val="tx1"/>
              </a:solidFill>
            </a:endParaRPr>
          </a:p>
          <a:p>
            <a:pPr marL="36900" indent="0">
              <a:buFont typeface="Wingdings 2" charset="2"/>
              <a:buNone/>
            </a:pPr>
            <a:endParaRPr lang="ru-RU" sz="1800" dirty="0">
              <a:solidFill>
                <a:schemeClr val="tx1"/>
              </a:solidFill>
            </a:endParaRPr>
          </a:p>
          <a:p>
            <a:pPr marL="36900" indent="0">
              <a:buFont typeface="Wingdings 2" charset="2"/>
              <a:buNone/>
            </a:pPr>
            <a:endParaRPr lang="ru-RU" u="sng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4F64F99-13E1-4B0A-89F7-E9F5E010F68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7050" y="1126821"/>
            <a:ext cx="4606476" cy="31245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816455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6">
            <a:extLst>
              <a:ext uri="{FF2B5EF4-FFF2-40B4-BE49-F238E27FC236}">
                <a16:creationId xmlns:a16="http://schemas.microsoft.com/office/drawing/2014/main" id="{8A57EEF0-7673-4DFE-BE05-0A7B09B35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-221662"/>
            <a:ext cx="10353762" cy="1539834"/>
          </a:xfrm>
        </p:spPr>
        <p:txBody>
          <a:bodyPr>
            <a:normAutofit/>
          </a:bodyPr>
          <a:lstStyle/>
          <a:p>
            <a:r>
              <a:rPr lang="ru-RU" sz="2800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 безопасности при выполнении работ:</a:t>
            </a:r>
            <a:br>
              <a:rPr lang="ru-RU" sz="2800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u="sng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id="{3D240A5A-BA61-4B9A-BA0F-2BDDE64636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505" y="1126821"/>
            <a:ext cx="11709071" cy="5612429"/>
          </a:xfrm>
        </p:spPr>
        <p:txBody>
          <a:bodyPr>
            <a:normAutofit/>
          </a:bodyPr>
          <a:lstStyle/>
          <a:p>
            <a:pPr marL="36900" indent="0" algn="just">
              <a:buNone/>
            </a:pPr>
            <a:r>
              <a:rPr lang="ru-RU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Охрана труда при работе на станках с ЧПУ — одно из условий безаварийной эксплуатации оборудования и отсутствия несчастных случаев. Чтобы быть допущенным к управлению станком, оператор должен пройти медосмотр, и подтвердить знание правил эксплуатации оборудования. </a:t>
            </a:r>
          </a:p>
          <a:p>
            <a:pPr marL="36900" indent="0" algn="just">
              <a:buNone/>
            </a:pPr>
            <a:r>
              <a:rPr lang="ru-RU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До начала работы станочник обязан провести проверку: </a:t>
            </a:r>
          </a:p>
          <a:p>
            <a:pPr marL="36900" indent="0" algn="just">
              <a:buNone/>
            </a:pPr>
            <a:r>
              <a:rPr lang="ru-RU" sz="16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•	надежности ограждений; </a:t>
            </a:r>
          </a:p>
          <a:p>
            <a:pPr marL="36900" indent="0" algn="just">
              <a:buNone/>
            </a:pPr>
            <a:r>
              <a:rPr lang="ru-RU" sz="16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•	наличия и работоспособности инструмента; </a:t>
            </a:r>
          </a:p>
          <a:p>
            <a:pPr marL="36900" indent="0" algn="just">
              <a:buNone/>
            </a:pPr>
            <a:r>
              <a:rPr lang="ru-RU" sz="16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•	заземления; </a:t>
            </a:r>
          </a:p>
          <a:p>
            <a:pPr marL="36900" indent="0" algn="just">
              <a:buNone/>
            </a:pPr>
            <a:r>
              <a:rPr lang="ru-RU" sz="16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•	функционирования на холостом ходу; </a:t>
            </a:r>
          </a:p>
          <a:p>
            <a:pPr marL="36900" indent="0" algn="just">
              <a:buNone/>
            </a:pPr>
            <a:r>
              <a:rPr lang="ru-RU" sz="16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•	целостности смазочной системы и трубопроводов охлаждения.</a:t>
            </a:r>
          </a:p>
          <a:p>
            <a:pPr marL="36900" indent="0" algn="just">
              <a:buNone/>
            </a:pPr>
            <a:r>
              <a:rPr lang="ru-RU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Наладчику запрещено на работающем оборудовании выполнять следующие операции: </a:t>
            </a:r>
          </a:p>
          <a:p>
            <a:pPr marL="36900" indent="0" algn="just">
              <a:buNone/>
            </a:pPr>
            <a:r>
              <a:rPr lang="ru-RU" sz="16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•	смазывать и чистить станок; </a:t>
            </a:r>
          </a:p>
          <a:p>
            <a:pPr marL="36900" indent="0" algn="just">
              <a:buNone/>
            </a:pPr>
            <a:r>
              <a:rPr lang="ru-RU" sz="16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•	убирать образовавшуюся стружку; </a:t>
            </a:r>
          </a:p>
          <a:p>
            <a:pPr marL="36900" indent="0" algn="just">
              <a:buNone/>
            </a:pPr>
            <a:r>
              <a:rPr lang="ru-RU" sz="16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•	измерять детали; </a:t>
            </a:r>
          </a:p>
          <a:p>
            <a:pPr marL="36900" indent="0" algn="just">
              <a:buNone/>
            </a:pPr>
            <a:r>
              <a:rPr lang="ru-RU" sz="16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•	проверять рукой обрабатываемую поверхность. </a:t>
            </a:r>
          </a:p>
          <a:p>
            <a:pPr marL="36900" indent="0" algn="just">
              <a:buNone/>
            </a:pPr>
            <a:endParaRPr lang="ru-RU" sz="1800" dirty="0">
              <a:solidFill>
                <a:schemeClr val="tx1"/>
              </a:solidFill>
              <a:effectLst/>
            </a:endParaRPr>
          </a:p>
          <a:p>
            <a:pPr marL="36900" indent="0">
              <a:buNone/>
            </a:pPr>
            <a:endParaRPr lang="ru-RU" sz="1800" dirty="0">
              <a:solidFill>
                <a:schemeClr val="tx1"/>
              </a:solidFill>
              <a:effectLst/>
            </a:endParaRPr>
          </a:p>
          <a:p>
            <a:pPr marL="36900" indent="0">
              <a:buNone/>
            </a:pPr>
            <a:endParaRPr lang="ru-RU" sz="1800" dirty="0">
              <a:solidFill>
                <a:schemeClr val="tx1"/>
              </a:solidFill>
            </a:endParaRPr>
          </a:p>
          <a:p>
            <a:pPr marL="36900" indent="0">
              <a:buNone/>
            </a:pPr>
            <a:endParaRPr lang="ru-RU" sz="1800" dirty="0">
              <a:solidFill>
                <a:schemeClr val="tx1"/>
              </a:solidFill>
            </a:endParaRPr>
          </a:p>
          <a:p>
            <a:pPr marL="36900" indent="0">
              <a:buNone/>
            </a:pPr>
            <a:endParaRPr lang="ru-RU" sz="1800" dirty="0">
              <a:solidFill>
                <a:schemeClr val="tx1"/>
              </a:solidFill>
            </a:endParaRPr>
          </a:p>
          <a:p>
            <a:pPr marL="36900" indent="0">
              <a:buNone/>
            </a:pPr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1584641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FC6C799-05BF-4AB5-98B8-DB47272ED2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Цель: Изучить технологию обработки детали «</a:t>
            </a:r>
            <a:r>
              <a:rPr lang="ru-RU" sz="4400" dirty="0" err="1"/>
              <a:t>Футорка</a:t>
            </a:r>
            <a:r>
              <a:rPr lang="ru-RU" sz="4400" dirty="0"/>
              <a:t>» и составление управляющей программы на данную деталь.</a:t>
            </a:r>
          </a:p>
        </p:txBody>
      </p:sp>
    </p:spTree>
    <p:extLst>
      <p:ext uri="{BB962C8B-B14F-4D97-AF65-F5344CB8AC3E}">
        <p14:creationId xmlns:p14="http://schemas.microsoft.com/office/powerpoint/2010/main" val="1077351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20948DA-ED49-4C9C-95A5-0D241F02A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505" y="1126821"/>
            <a:ext cx="11709071" cy="5612429"/>
          </a:xfrm>
        </p:spPr>
        <p:txBody>
          <a:bodyPr>
            <a:normAutofit/>
          </a:bodyPr>
          <a:lstStyle/>
          <a:p>
            <a:pPr marL="36900" indent="0" algn="just">
              <a:buNone/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Для изготовления детали «Футорка» берём материал Сталь 45 Гост 1050-2013.  Сталь 45 конструкционная углеродистая качественная. Высокое содержание углерода (0,45%) обеспечивает хорошую закаливаемость и соответственно высокую твёрдость поверхности и прочность изделия.</a:t>
            </a:r>
          </a:p>
          <a:p>
            <a:pPr marL="36900" indent="0" algn="just">
              <a:buNone/>
            </a:pPr>
            <a:endParaRPr lang="ru-RU" sz="18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900" indent="0" algn="just">
              <a:buNone/>
            </a:pP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Детали из стали марки 45 подвергаются нормализации при температуре 860-880° С или закалке в воде с температурой 840-860° С с последующим отпуском; температура отпуска устанавливается в зависимости от требуемых механических свойств</a:t>
            </a:r>
          </a:p>
          <a:p>
            <a:pPr marL="36900" indent="0" algn="just">
              <a:buNone/>
            </a:pPr>
            <a:r>
              <a:rPr lang="ru-RU" u="sng" dirty="0">
                <a:solidFill>
                  <a:schemeClr val="tx1"/>
                </a:solidFill>
                <a:effectLst/>
              </a:rPr>
              <a:t>Метод получения заготовки</a:t>
            </a:r>
          </a:p>
          <a:p>
            <a:pPr marL="36900" indent="0" algn="just">
              <a:buNone/>
            </a:pPr>
            <a:r>
              <a:rPr lang="ru-RU" sz="1800" dirty="0">
                <a:solidFill>
                  <a:schemeClr val="tx1"/>
                </a:solidFill>
                <a:effectLst/>
              </a:rPr>
              <a:t>Заготовки принято различать по виду, отражающему характерные особенности базового технологического метода их изготовления.</a:t>
            </a:r>
          </a:p>
          <a:p>
            <a:pPr marL="36900" indent="0" algn="just">
              <a:buNone/>
            </a:pPr>
            <a:r>
              <a:rPr lang="ru-RU" sz="1800" dirty="0">
                <a:solidFill>
                  <a:schemeClr val="tx1"/>
                </a:solidFill>
                <a:effectLst/>
              </a:rPr>
              <a:t>Выделяют следующие виды заготовок:</a:t>
            </a:r>
          </a:p>
          <a:p>
            <a:pPr marL="36900" indent="0" algn="just">
              <a:buNone/>
            </a:pPr>
            <a:r>
              <a:rPr lang="ru-RU" sz="1800" dirty="0">
                <a:solidFill>
                  <a:schemeClr val="tx1"/>
                </a:solidFill>
                <a:effectLst/>
              </a:rPr>
              <a:t>• получаемые литьем (отливки);</a:t>
            </a:r>
          </a:p>
          <a:p>
            <a:pPr marL="36900" indent="0" algn="just">
              <a:buNone/>
            </a:pPr>
            <a:r>
              <a:rPr lang="ru-RU" sz="1800" dirty="0">
                <a:solidFill>
                  <a:schemeClr val="tx1"/>
                </a:solidFill>
                <a:effectLst/>
              </a:rPr>
              <a:t>• заготовки из проката (получаемые отрезкой);</a:t>
            </a:r>
          </a:p>
          <a:p>
            <a:pPr marL="36900" indent="0" algn="just">
              <a:buNone/>
            </a:pPr>
            <a:r>
              <a:rPr lang="ru-RU" sz="1800" dirty="0">
                <a:solidFill>
                  <a:schemeClr val="tx1"/>
                </a:solidFill>
                <a:effectLst/>
              </a:rPr>
              <a:t>• сварные и комбинированные заготовки;</a:t>
            </a:r>
          </a:p>
          <a:p>
            <a:pPr marL="36900" indent="0" algn="just">
              <a:buNone/>
            </a:pPr>
            <a:r>
              <a:rPr lang="ru-RU" sz="1800" dirty="0">
                <a:solidFill>
                  <a:schemeClr val="tx1"/>
                </a:solidFill>
                <a:effectLst/>
              </a:rPr>
              <a:t>В качестве заготовки для изготовления детали «Футорка» выбираем прокат.</a:t>
            </a:r>
          </a:p>
          <a:p>
            <a:pPr marL="36900" indent="0">
              <a:buNone/>
            </a:pPr>
            <a:endParaRPr lang="ru-RU" sz="1800" dirty="0">
              <a:solidFill>
                <a:schemeClr val="tx1"/>
              </a:solidFill>
              <a:effectLst/>
            </a:endParaRPr>
          </a:p>
          <a:p>
            <a:pPr marL="36900" indent="0">
              <a:buNone/>
            </a:pPr>
            <a:endParaRPr lang="ru-RU" sz="1800" dirty="0">
              <a:solidFill>
                <a:schemeClr val="tx1"/>
              </a:solidFill>
              <a:effectLst/>
            </a:endParaRPr>
          </a:p>
          <a:p>
            <a:pPr marL="36900" indent="0">
              <a:buNone/>
            </a:pPr>
            <a:endParaRPr lang="ru-RU" sz="1800" dirty="0">
              <a:solidFill>
                <a:schemeClr val="tx1"/>
              </a:solidFill>
            </a:endParaRPr>
          </a:p>
          <a:p>
            <a:pPr marL="36900" indent="0">
              <a:buNone/>
            </a:pPr>
            <a:endParaRPr lang="ru-RU" sz="1800" dirty="0">
              <a:solidFill>
                <a:schemeClr val="tx1"/>
              </a:solidFill>
            </a:endParaRPr>
          </a:p>
          <a:p>
            <a:pPr marL="36900" indent="0">
              <a:buNone/>
            </a:pPr>
            <a:endParaRPr lang="ru-RU" sz="1800" dirty="0">
              <a:solidFill>
                <a:schemeClr val="tx1"/>
              </a:solidFill>
            </a:endParaRPr>
          </a:p>
          <a:p>
            <a:pPr marL="36900" indent="0">
              <a:buNone/>
            </a:pPr>
            <a:endParaRPr lang="ru-RU" u="sng" dirty="0"/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4463EBE4-992B-4E6E-8569-A58B68434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-221662"/>
            <a:ext cx="10353762" cy="1539834"/>
          </a:xfrm>
        </p:spPr>
        <p:txBody>
          <a:bodyPr>
            <a:normAutofit/>
          </a:bodyPr>
          <a:lstStyle/>
          <a:p>
            <a:r>
              <a:rPr lang="ru-RU" sz="2800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Технологическая часть </a:t>
            </a:r>
            <a:br>
              <a:rPr lang="ru-RU" sz="2800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материала делали и ее свойства</a:t>
            </a:r>
          </a:p>
        </p:txBody>
      </p:sp>
    </p:spTree>
    <p:extLst>
      <p:ext uri="{BB962C8B-B14F-4D97-AF65-F5344CB8AC3E}">
        <p14:creationId xmlns:p14="http://schemas.microsoft.com/office/powerpoint/2010/main" val="2471148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6">
            <a:extLst>
              <a:ext uri="{FF2B5EF4-FFF2-40B4-BE49-F238E27FC236}">
                <a16:creationId xmlns:a16="http://schemas.microsoft.com/office/drawing/2014/main" id="{004DB92F-B738-452E-8EBE-4688A6E40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-221662"/>
            <a:ext cx="10353762" cy="1539834"/>
          </a:xfrm>
        </p:spPr>
        <p:txBody>
          <a:bodyPr>
            <a:normAutofit/>
          </a:bodyPr>
          <a:lstStyle/>
          <a:p>
            <a:r>
              <a:rPr lang="ru-RU" sz="2800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Выбор </a:t>
            </a:r>
            <a:r>
              <a:rPr lang="ru-RU" sz="2800" u="sng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обородования</a:t>
            </a:r>
            <a:r>
              <a:rPr lang="ru-RU" sz="2800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A64A6F9-9799-4076-9944-0053CBAFDD9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414" y="2810652"/>
            <a:ext cx="4806113" cy="339602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9BF1056-3A8B-4771-98BA-23C0A7314D0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4348" y="2810652"/>
            <a:ext cx="5235751" cy="339602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Заголовок 6">
            <a:extLst>
              <a:ext uri="{FF2B5EF4-FFF2-40B4-BE49-F238E27FC236}">
                <a16:creationId xmlns:a16="http://schemas.microsoft.com/office/drawing/2014/main" id="{BB53A991-A703-4672-84A5-3CF78C1ADC19}"/>
              </a:ext>
            </a:extLst>
          </p:cNvPr>
          <p:cNvSpPr txBox="1">
            <a:spLocks/>
          </p:cNvSpPr>
          <p:nvPr/>
        </p:nvSpPr>
        <p:spPr>
          <a:xfrm>
            <a:off x="-81977" y="1721996"/>
            <a:ext cx="6496893" cy="1088495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Токарные обрабатывающие центры TAKISAWA. Серия LA</a:t>
            </a:r>
          </a:p>
        </p:txBody>
      </p:sp>
      <p:sp>
        <p:nvSpPr>
          <p:cNvPr id="80" name="Заголовок 6">
            <a:extLst>
              <a:ext uri="{FF2B5EF4-FFF2-40B4-BE49-F238E27FC236}">
                <a16:creationId xmlns:a16="http://schemas.microsoft.com/office/drawing/2014/main" id="{0BD6D1AE-EB6A-4DC4-A576-C42F7BCD095C}"/>
              </a:ext>
            </a:extLst>
          </p:cNvPr>
          <p:cNvSpPr txBox="1">
            <a:spLocks/>
          </p:cNvSpPr>
          <p:nvPr/>
        </p:nvSpPr>
        <p:spPr>
          <a:xfrm>
            <a:off x="7539282" y="1721996"/>
            <a:ext cx="3425885" cy="1088495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Станок </a:t>
            </a:r>
            <a:r>
              <a:rPr lang="en-US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PROMA SPF-2000PH</a:t>
            </a:r>
            <a:endParaRPr lang="ru-RU" sz="18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51613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6">
            <a:extLst>
              <a:ext uri="{FF2B5EF4-FFF2-40B4-BE49-F238E27FC236}">
                <a16:creationId xmlns:a16="http://schemas.microsoft.com/office/drawing/2014/main" id="{223749AA-4A4F-4D2C-A301-0856BBABC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-216201"/>
            <a:ext cx="10353762" cy="1539834"/>
          </a:xfrm>
        </p:spPr>
        <p:txBody>
          <a:bodyPr>
            <a:normAutofit/>
          </a:bodyPr>
          <a:lstStyle/>
          <a:p>
            <a:r>
              <a:rPr lang="ru-RU" sz="2800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Технологическая оснастка: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5AB7A47-1CCC-4BE5-94DF-9F2FA8E900D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19" y="2903858"/>
            <a:ext cx="3400425" cy="340042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Заголовок 6">
            <a:extLst>
              <a:ext uri="{FF2B5EF4-FFF2-40B4-BE49-F238E27FC236}">
                <a16:creationId xmlns:a16="http://schemas.microsoft.com/office/drawing/2014/main" id="{47D8DA9C-B4EE-489F-8D6A-D21EC741D014}"/>
              </a:ext>
            </a:extLst>
          </p:cNvPr>
          <p:cNvSpPr txBox="1">
            <a:spLocks/>
          </p:cNvSpPr>
          <p:nvPr/>
        </p:nvSpPr>
        <p:spPr>
          <a:xfrm>
            <a:off x="-81977" y="1721996"/>
            <a:ext cx="6496893" cy="1088495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sz="18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082A03A1-442E-4A21-868F-C9E99E9F0BC9}"/>
              </a:ext>
            </a:extLst>
          </p:cNvPr>
          <p:cNvSpPr txBox="1">
            <a:spLocks/>
          </p:cNvSpPr>
          <p:nvPr/>
        </p:nvSpPr>
        <p:spPr>
          <a:xfrm>
            <a:off x="-629116" y="1721996"/>
            <a:ext cx="6496893" cy="1088495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Патрон 3-х кулачковый ГОСТ 2675-80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B4FE02F-C49C-4E04-A75B-71F228DC231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2456" y="2903858"/>
            <a:ext cx="3400425" cy="340042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Заголовок 6">
            <a:extLst>
              <a:ext uri="{FF2B5EF4-FFF2-40B4-BE49-F238E27FC236}">
                <a16:creationId xmlns:a16="http://schemas.microsoft.com/office/drawing/2014/main" id="{B5E0CE47-71BF-4976-905B-8BF46A75E915}"/>
              </a:ext>
            </a:extLst>
          </p:cNvPr>
          <p:cNvSpPr txBox="1">
            <a:spLocks/>
          </p:cNvSpPr>
          <p:nvPr/>
        </p:nvSpPr>
        <p:spPr>
          <a:xfrm>
            <a:off x="6096000" y="1721995"/>
            <a:ext cx="6496893" cy="1088495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Резцовые блоки для сверл, резцов</a:t>
            </a:r>
          </a:p>
        </p:txBody>
      </p:sp>
    </p:spTree>
    <p:extLst>
      <p:ext uri="{BB962C8B-B14F-4D97-AF65-F5344CB8AC3E}">
        <p14:creationId xmlns:p14="http://schemas.microsoft.com/office/powerpoint/2010/main" val="39829883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6">
            <a:extLst>
              <a:ext uri="{FF2B5EF4-FFF2-40B4-BE49-F238E27FC236}">
                <a16:creationId xmlns:a16="http://schemas.microsoft.com/office/drawing/2014/main" id="{CDC4E678-AAD5-48F9-B685-375791E3F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-216201"/>
            <a:ext cx="10353762" cy="1539834"/>
          </a:xfrm>
        </p:spPr>
        <p:txBody>
          <a:bodyPr>
            <a:normAutofit/>
          </a:bodyPr>
          <a:lstStyle/>
          <a:p>
            <a:r>
              <a:rPr lang="ru-RU" sz="2800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Выбор режущего инструмента: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1AB94C5-C32B-440F-9D9F-09709573DBF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747" y="2246980"/>
            <a:ext cx="2770505" cy="293433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Заголовок 6">
            <a:extLst>
              <a:ext uri="{FF2B5EF4-FFF2-40B4-BE49-F238E27FC236}">
                <a16:creationId xmlns:a16="http://schemas.microsoft.com/office/drawing/2014/main" id="{9EB6727A-C0C5-4E13-9472-18ED12857B6D}"/>
              </a:ext>
            </a:extLst>
          </p:cNvPr>
          <p:cNvSpPr txBox="1">
            <a:spLocks/>
          </p:cNvSpPr>
          <p:nvPr/>
        </p:nvSpPr>
        <p:spPr>
          <a:xfrm>
            <a:off x="4549798" y="1531349"/>
            <a:ext cx="3092402" cy="544247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Резец расточной левый -  </a:t>
            </a:r>
            <a:r>
              <a:rPr lang="en-US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S07K-SCLCL06</a:t>
            </a:r>
            <a:endParaRPr lang="ru-RU" sz="18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5" name="Рисунок 94">
            <a:extLst>
              <a:ext uri="{FF2B5EF4-FFF2-40B4-BE49-F238E27FC236}">
                <a16:creationId xmlns:a16="http://schemas.microsoft.com/office/drawing/2014/main" id="{FA152943-26B6-4C98-AD6B-7D0CB226ABD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505" y="2273278"/>
            <a:ext cx="2770505" cy="2908037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Заголовок 6">
            <a:extLst>
              <a:ext uri="{FF2B5EF4-FFF2-40B4-BE49-F238E27FC236}">
                <a16:creationId xmlns:a16="http://schemas.microsoft.com/office/drawing/2014/main" id="{F772E472-B9A6-40A9-A4C4-FCA307AD72C4}"/>
              </a:ext>
            </a:extLst>
          </p:cNvPr>
          <p:cNvSpPr txBox="1">
            <a:spLocks/>
          </p:cNvSpPr>
          <p:nvPr/>
        </p:nvSpPr>
        <p:spPr>
          <a:xfrm>
            <a:off x="-20480" y="1428270"/>
            <a:ext cx="3896473" cy="727223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Резец проходной подрезной левый - РPCLNL1616H12 </a:t>
            </a:r>
          </a:p>
        </p:txBody>
      </p:sp>
      <p:pic>
        <p:nvPicPr>
          <p:cNvPr id="97" name="Рисунок 96">
            <a:extLst>
              <a:ext uri="{FF2B5EF4-FFF2-40B4-BE49-F238E27FC236}">
                <a16:creationId xmlns:a16="http://schemas.microsoft.com/office/drawing/2014/main" id="{DC8E67D7-C861-44D8-896D-089DF2D66C1B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8989" y="2273278"/>
            <a:ext cx="2770505" cy="2934334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Заголовок 6">
            <a:extLst>
              <a:ext uri="{FF2B5EF4-FFF2-40B4-BE49-F238E27FC236}">
                <a16:creationId xmlns:a16="http://schemas.microsoft.com/office/drawing/2014/main" id="{9B704B49-F0B4-4360-A999-650427FEC58A}"/>
              </a:ext>
            </a:extLst>
          </p:cNvPr>
          <p:cNvSpPr txBox="1">
            <a:spLocks/>
          </p:cNvSpPr>
          <p:nvPr/>
        </p:nvSpPr>
        <p:spPr>
          <a:xfrm>
            <a:off x="8878989" y="1519757"/>
            <a:ext cx="2770505" cy="544247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Резъбовой</a:t>
            </a: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резец - </a:t>
            </a:r>
            <a:r>
              <a:rPr lang="en-US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ser2525 m22</a:t>
            </a:r>
            <a:endParaRPr lang="ru-RU" sz="18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491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E816ED6-97B1-4166-8C1E-4E9DECE8667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408" y="3804177"/>
            <a:ext cx="3752850" cy="2159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Заголовок 6">
            <a:extLst>
              <a:ext uri="{FF2B5EF4-FFF2-40B4-BE49-F238E27FC236}">
                <a16:creationId xmlns:a16="http://schemas.microsoft.com/office/drawing/2014/main" id="{0C376FE0-1F68-40CB-9049-CE657CD12E75}"/>
              </a:ext>
            </a:extLst>
          </p:cNvPr>
          <p:cNvSpPr txBox="1">
            <a:spLocks/>
          </p:cNvSpPr>
          <p:nvPr/>
        </p:nvSpPr>
        <p:spPr>
          <a:xfrm>
            <a:off x="1253182" y="2812690"/>
            <a:ext cx="2609301" cy="727223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Резец отрезной левый -  </a:t>
            </a:r>
            <a:r>
              <a:rPr lang="en-US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MGEHL2020-3</a:t>
            </a: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1601D7D-72FF-4BA5-AC66-75F39FD27B9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5783" y="1561081"/>
            <a:ext cx="5940425" cy="47625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Заголовок 6">
            <a:extLst>
              <a:ext uri="{FF2B5EF4-FFF2-40B4-BE49-F238E27FC236}">
                <a16:creationId xmlns:a16="http://schemas.microsoft.com/office/drawing/2014/main" id="{DFB8FA0E-EC79-4B64-9F02-1F432F5D359E}"/>
              </a:ext>
            </a:extLst>
          </p:cNvPr>
          <p:cNvSpPr txBox="1">
            <a:spLocks/>
          </p:cNvSpPr>
          <p:nvPr/>
        </p:nvSpPr>
        <p:spPr>
          <a:xfrm>
            <a:off x="2847550" y="267067"/>
            <a:ext cx="6496893" cy="1088495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•Сверло по металлу D.BOR HSS-R 18.0 х 130/191 мм с </a:t>
            </a:r>
            <a:r>
              <a:rPr lang="ru-RU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хв</a:t>
            </a:r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13 мм [W-006-408180002D].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BDC654B-885C-461E-B54A-A62F6645F6CE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1617" y="3269190"/>
            <a:ext cx="3228975" cy="3228975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Заголовок 6">
            <a:extLst>
              <a:ext uri="{FF2B5EF4-FFF2-40B4-BE49-F238E27FC236}">
                <a16:creationId xmlns:a16="http://schemas.microsoft.com/office/drawing/2014/main" id="{477A8C93-6D82-4B4C-983F-6E084F2D7A5F}"/>
              </a:ext>
            </a:extLst>
          </p:cNvPr>
          <p:cNvSpPr txBox="1">
            <a:spLocks/>
          </p:cNvSpPr>
          <p:nvPr/>
        </p:nvSpPr>
        <p:spPr>
          <a:xfrm>
            <a:off x="8591453" y="2449078"/>
            <a:ext cx="2609301" cy="727223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Контурный резец - </a:t>
            </a:r>
            <a:r>
              <a:rPr lang="en-US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SVVCN1616H16</a:t>
            </a:r>
            <a:endParaRPr lang="ru-RU" sz="18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48870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6">
            <a:extLst>
              <a:ext uri="{FF2B5EF4-FFF2-40B4-BE49-F238E27FC236}">
                <a16:creationId xmlns:a16="http://schemas.microsoft.com/office/drawing/2014/main" id="{87C4803A-1F5E-41F6-B9B1-02B3ACBFF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-221662"/>
            <a:ext cx="10353762" cy="1539834"/>
          </a:xfrm>
        </p:spPr>
        <p:txBody>
          <a:bodyPr>
            <a:normAutofit/>
          </a:bodyPr>
          <a:lstStyle/>
          <a:p>
            <a:r>
              <a:rPr lang="ru-RU" sz="2800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Технологическая последовательность обработки детали</a:t>
            </a:r>
            <a:br>
              <a:rPr lang="ru-RU" sz="2800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u="sng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9356F4DE-8DE0-44B8-A49A-868EDAF1A9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5652494"/>
              </p:ext>
            </p:extLst>
          </p:nvPr>
        </p:nvGraphicFramePr>
        <p:xfrm>
          <a:off x="0" y="653143"/>
          <a:ext cx="12191999" cy="62048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11198">
                  <a:extLst>
                    <a:ext uri="{9D8B030D-6E8A-4147-A177-3AD203B41FA5}">
                      <a16:colId xmlns:a16="http://schemas.microsoft.com/office/drawing/2014/main" val="1696299405"/>
                    </a:ext>
                  </a:extLst>
                </a:gridCol>
                <a:gridCol w="5013431">
                  <a:extLst>
                    <a:ext uri="{9D8B030D-6E8A-4147-A177-3AD203B41FA5}">
                      <a16:colId xmlns:a16="http://schemas.microsoft.com/office/drawing/2014/main" val="1069744056"/>
                    </a:ext>
                  </a:extLst>
                </a:gridCol>
                <a:gridCol w="2072823">
                  <a:extLst>
                    <a:ext uri="{9D8B030D-6E8A-4147-A177-3AD203B41FA5}">
                      <a16:colId xmlns:a16="http://schemas.microsoft.com/office/drawing/2014/main" val="69000453"/>
                    </a:ext>
                  </a:extLst>
                </a:gridCol>
                <a:gridCol w="2333773">
                  <a:extLst>
                    <a:ext uri="{9D8B030D-6E8A-4147-A177-3AD203B41FA5}">
                      <a16:colId xmlns:a16="http://schemas.microsoft.com/office/drawing/2014/main" val="1459769213"/>
                    </a:ext>
                  </a:extLst>
                </a:gridCol>
                <a:gridCol w="1560774">
                  <a:extLst>
                    <a:ext uri="{9D8B030D-6E8A-4147-A177-3AD203B41FA5}">
                      <a16:colId xmlns:a16="http://schemas.microsoft.com/office/drawing/2014/main" val="3411844182"/>
                    </a:ext>
                  </a:extLst>
                </a:gridCol>
              </a:tblGrid>
              <a:tr h="72423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Операции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094" marR="350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Описание операции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094" marR="350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Режущий инструмент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094" marR="350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Изм. инструмент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094" marR="350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Обору-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дование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094" marR="35094" marT="0" marB="0"/>
                </a:tc>
                <a:extLst>
                  <a:ext uri="{0D108BD9-81ED-4DB2-BD59-A6C34878D82A}">
                    <a16:rowId xmlns:a16="http://schemas.microsoft.com/office/drawing/2014/main" val="1472813148"/>
                  </a:ext>
                </a:extLst>
              </a:tr>
              <a:tr h="54806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094" marR="350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Токарная с ЧПУ.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Установ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1.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Установить заготовку в 3-х кулачковый патрон.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 Точить торец 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2)Точить ⌀58 на 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L=48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мм(поверхность 1)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 Точить ⌀32 на L=37мм (поверхность 2).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 Точить фаску 1,5x45° (поверхность 3).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4) Точить радиус R1.5(поверхность 4).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5) Нарезать резьбу M32x1.5LH-8g (поверхность 5).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6) Сверлить отверстие ⌀18 на L=45мм  (поверхность 6).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7) Расточить отверстие ⌀25 на L=10мм (поверхность 7).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8) Точить радиус R1 (поверхность 8).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9) Точить конус 15° (поверхность 9).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10) Отрезать заготовку на L=45.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094" marR="350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Проход.Отог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Контурный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Резьбовой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Сверло d18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Расточной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Отрезной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094" marR="350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ШЦЦ-1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Угломер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Шаблон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Калибр кольцо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Калибр пробка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Шаблон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Угломер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094" marR="350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TAKISAWA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LA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094" marR="35094" marT="0" marB="0"/>
                </a:tc>
                <a:extLst>
                  <a:ext uri="{0D108BD9-81ED-4DB2-BD59-A6C34878D82A}">
                    <a16:rowId xmlns:a16="http://schemas.microsoft.com/office/drawing/2014/main" val="38420916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2162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6">
            <a:extLst>
              <a:ext uri="{FF2B5EF4-FFF2-40B4-BE49-F238E27FC236}">
                <a16:creationId xmlns:a16="http://schemas.microsoft.com/office/drawing/2014/main" id="{1EC48C91-8502-4B6F-9138-69BC998DD4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-221662"/>
            <a:ext cx="10353762" cy="1539834"/>
          </a:xfrm>
        </p:spPr>
        <p:txBody>
          <a:bodyPr>
            <a:normAutofit/>
          </a:bodyPr>
          <a:lstStyle/>
          <a:p>
            <a:r>
              <a:rPr lang="ru-RU" sz="2800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Мерительный инструмент:</a:t>
            </a:r>
            <a:br>
              <a:rPr lang="ru-RU" sz="2800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u="sng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E2B1395-B70F-440C-8467-2D77FF32AF5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90" y="1528407"/>
            <a:ext cx="4603779" cy="176047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Заголовок 6">
            <a:extLst>
              <a:ext uri="{FF2B5EF4-FFF2-40B4-BE49-F238E27FC236}">
                <a16:creationId xmlns:a16="http://schemas.microsoft.com/office/drawing/2014/main" id="{AF198A4C-48DC-45D5-B80D-E567D60F8856}"/>
              </a:ext>
            </a:extLst>
          </p:cNvPr>
          <p:cNvSpPr txBox="1">
            <a:spLocks/>
          </p:cNvSpPr>
          <p:nvPr/>
        </p:nvSpPr>
        <p:spPr>
          <a:xfrm>
            <a:off x="1749225" y="804966"/>
            <a:ext cx="2609301" cy="727223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Калибр пробка</a:t>
            </a:r>
          </a:p>
          <a:p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ГОСТ 14810-69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D614FD3-9008-4CA7-83B5-9765D2F279C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7401" y="1318172"/>
            <a:ext cx="2933700" cy="23037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Заголовок 6">
            <a:extLst>
              <a:ext uri="{FF2B5EF4-FFF2-40B4-BE49-F238E27FC236}">
                <a16:creationId xmlns:a16="http://schemas.microsoft.com/office/drawing/2014/main" id="{ECC17CFD-86D4-40F6-86EB-CAA11D2D7F5A}"/>
              </a:ext>
            </a:extLst>
          </p:cNvPr>
          <p:cNvSpPr txBox="1">
            <a:spLocks/>
          </p:cNvSpPr>
          <p:nvPr/>
        </p:nvSpPr>
        <p:spPr>
          <a:xfrm>
            <a:off x="8749598" y="624026"/>
            <a:ext cx="2609301" cy="727223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Калибр кольцо</a:t>
            </a:r>
          </a:p>
          <a:p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ГОСТ 17764-72 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B4A519F-5DC8-48F5-8018-19E63639E065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469" y="4367167"/>
            <a:ext cx="4488815" cy="2009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3830FFD-EBF1-4FD9-8F5D-F0621AA3655E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6310" y="4367167"/>
            <a:ext cx="3095882" cy="230378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Заголовок 6">
            <a:extLst>
              <a:ext uri="{FF2B5EF4-FFF2-40B4-BE49-F238E27FC236}">
                <a16:creationId xmlns:a16="http://schemas.microsoft.com/office/drawing/2014/main" id="{C2B696B7-8D75-499D-8B81-7399AB34E4A7}"/>
              </a:ext>
            </a:extLst>
          </p:cNvPr>
          <p:cNvSpPr txBox="1">
            <a:spLocks/>
          </p:cNvSpPr>
          <p:nvPr/>
        </p:nvSpPr>
        <p:spPr>
          <a:xfrm>
            <a:off x="694504" y="3648707"/>
            <a:ext cx="4603780" cy="671333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Электронный штангенциркуль «ШЦЦ-1»</a:t>
            </a:r>
          </a:p>
          <a:p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ГОСТ 166-89</a:t>
            </a:r>
          </a:p>
        </p:txBody>
      </p:sp>
      <p:sp>
        <p:nvSpPr>
          <p:cNvPr id="12" name="Заголовок 6">
            <a:extLst>
              <a:ext uri="{FF2B5EF4-FFF2-40B4-BE49-F238E27FC236}">
                <a16:creationId xmlns:a16="http://schemas.microsoft.com/office/drawing/2014/main" id="{0158546F-B7F7-4B82-B9DA-7C83753C1186}"/>
              </a:ext>
            </a:extLst>
          </p:cNvPr>
          <p:cNvSpPr txBox="1">
            <a:spLocks/>
          </p:cNvSpPr>
          <p:nvPr/>
        </p:nvSpPr>
        <p:spPr>
          <a:xfrm>
            <a:off x="8815397" y="3706097"/>
            <a:ext cx="2477705" cy="671333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Угломер электронный</a:t>
            </a:r>
          </a:p>
          <a:p>
            <a:r>
              <a:rPr lang="ru-RU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ГОСТ 5378-88</a:t>
            </a:r>
          </a:p>
        </p:txBody>
      </p:sp>
    </p:spTree>
    <p:extLst>
      <p:ext uri="{BB962C8B-B14F-4D97-AF65-F5344CB8AC3E}">
        <p14:creationId xmlns:p14="http://schemas.microsoft.com/office/powerpoint/2010/main" val="2183402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ланец">
  <a:themeElements>
    <a:clrScheme name="Другая 3">
      <a:dk1>
        <a:sysClr val="windowText" lastClr="000000"/>
      </a:dk1>
      <a:lt1>
        <a:srgbClr val="FFFFFF"/>
      </a:lt1>
      <a:dk2>
        <a:srgbClr val="2C67B1"/>
      </a:dk2>
      <a:lt2>
        <a:srgbClr val="FFFFFF"/>
      </a:lt2>
      <a:accent1>
        <a:srgbClr val="2C67B1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ланец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анец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TM04033929[[fn=Сланец]]</Template>
  <TotalTime>281</TotalTime>
  <Words>965</Words>
  <Application>Microsoft Office PowerPoint</Application>
  <PresentationFormat>Широкоэкранный</PresentationFormat>
  <Paragraphs>292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Calisto MT</vt:lpstr>
      <vt:lpstr>Times New Roman</vt:lpstr>
      <vt:lpstr>Wingdings 2</vt:lpstr>
      <vt:lpstr>Сланец</vt:lpstr>
      <vt:lpstr>Тема: Технология обработки детали «Футорка» и кодирование управляющей программы  на станке с ЧПУ</vt:lpstr>
      <vt:lpstr>Презентация PowerPoint</vt:lpstr>
      <vt:lpstr>Технологическая часть  Описание материала делали и ее свойства</vt:lpstr>
      <vt:lpstr>Выбор обородования:</vt:lpstr>
      <vt:lpstr>Технологическая оснастка:</vt:lpstr>
      <vt:lpstr>Выбор режущего инструмента: </vt:lpstr>
      <vt:lpstr>Презентация PowerPoint</vt:lpstr>
      <vt:lpstr>Технологическая последовательность обработки детали </vt:lpstr>
      <vt:lpstr>Мерительный инструмент: </vt:lpstr>
      <vt:lpstr>Разработка управляющей программы </vt:lpstr>
      <vt:lpstr>Кодирование УП на деталь.  </vt:lpstr>
      <vt:lpstr>Презентация PowerPoint</vt:lpstr>
      <vt:lpstr>Презентация PowerPoint</vt:lpstr>
      <vt:lpstr>Наладка станка с ЧПУ на деталь </vt:lpstr>
      <vt:lpstr>Техника безопасности при выполнении работ: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Наладка станка с ЧПУ на обработку детали «Футорка» и  кодирование управляющей программы </dc:title>
  <dc:creator>Влад</dc:creator>
  <cp:lastModifiedBy>Пользователь</cp:lastModifiedBy>
  <cp:revision>30</cp:revision>
  <dcterms:created xsi:type="dcterms:W3CDTF">2020-05-12T09:57:48Z</dcterms:created>
  <dcterms:modified xsi:type="dcterms:W3CDTF">2023-01-26T07:50:46Z</dcterms:modified>
</cp:coreProperties>
</file>