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9" r:id="rId2"/>
    <p:sldId id="259" r:id="rId3"/>
    <p:sldId id="260"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7" r:id="rId19"/>
    <p:sldId id="278" r:id="rId20"/>
    <p:sldId id="276" r:id="rId21"/>
    <p:sldId id="281" r:id="rId22"/>
    <p:sldId id="282" r:id="rId23"/>
    <p:sldId id="283" r:id="rId24"/>
    <p:sldId id="284" r:id="rId25"/>
    <p:sldId id="285" r:id="rId26"/>
    <p:sldId id="286" r:id="rId27"/>
    <p:sldId id="287"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476" y="4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p>
            <a:fld id="{3A8A4ADF-A02A-4C16-A5B6-09A03D366C1E}" type="datetimeFigureOut">
              <a:rPr lang="ru-RU" smtClean="0"/>
              <a:pPr/>
              <a:t>26.01.2023</a:t>
            </a:fld>
            <a:endParaRPr lang="ru-RU"/>
          </a:p>
        </p:txBody>
      </p:sp>
      <p:sp>
        <p:nvSpPr>
          <p:cNvPr id="20" name="Нижний колонтитул 19"/>
          <p:cNvSpPr>
            <a:spLocks noGrp="1"/>
          </p:cNvSpPr>
          <p:nvPr>
            <p:ph type="ftr" sz="quarter" idx="11"/>
          </p:nvPr>
        </p:nvSpPr>
        <p:spPr/>
        <p:txBody>
          <a:bodyPr/>
          <a:lstStyle/>
          <a:p>
            <a:endParaRPr lang="ru-RU"/>
          </a:p>
        </p:txBody>
      </p:sp>
      <p:sp>
        <p:nvSpPr>
          <p:cNvPr id="10" name="Номер слайда 9"/>
          <p:cNvSpPr>
            <a:spLocks noGrp="1"/>
          </p:cNvSpPr>
          <p:nvPr>
            <p:ph type="sldNum" sz="quarter" idx="12"/>
          </p:nvPr>
        </p:nvSpPr>
        <p:spPr/>
        <p:txBody>
          <a:bodyPr/>
          <a:lstStyle/>
          <a:p>
            <a:fld id="{A88A2876-720E-46EB-93D7-2CAC1F341DD7}"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A8A4ADF-A02A-4C16-A5B6-09A03D366C1E}" type="datetimeFigureOut">
              <a:rPr lang="ru-RU" smtClean="0"/>
              <a:pPr/>
              <a:t>26.01.2023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8A2876-720E-46EB-93D7-2CAC1F341DD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A8A4ADF-A02A-4C16-A5B6-09A03D366C1E}" type="datetimeFigureOut">
              <a:rPr lang="ru-RU" smtClean="0"/>
              <a:pPr/>
              <a:t>26.01.2023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8A2876-720E-46EB-93D7-2CAC1F341DD7}"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A8A4ADF-A02A-4C16-A5B6-09A03D366C1E}" type="datetimeFigureOut">
              <a:rPr lang="ru-RU" smtClean="0"/>
              <a:pPr/>
              <a:t>26.01.2023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8A2876-720E-46EB-93D7-2CAC1F341DD7}"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3A8A4ADF-A02A-4C16-A5B6-09A03D366C1E}" type="datetimeFigureOut">
              <a:rPr lang="ru-RU" smtClean="0"/>
              <a:pPr/>
              <a:t>26.01.2023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8A2876-720E-46EB-93D7-2CAC1F341DD7}"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3A8A4ADF-A02A-4C16-A5B6-09A03D366C1E}" type="datetimeFigureOut">
              <a:rPr lang="ru-RU" smtClean="0"/>
              <a:pPr/>
              <a:t>26.01.2023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88A2876-720E-46EB-93D7-2CAC1F341DD7}"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3A8A4ADF-A02A-4C16-A5B6-09A03D366C1E}" type="datetimeFigureOut">
              <a:rPr lang="ru-RU" smtClean="0"/>
              <a:pPr/>
              <a:t>26.01.2023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88A2876-720E-46EB-93D7-2CAC1F341DD7}"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3A8A4ADF-A02A-4C16-A5B6-09A03D366C1E}" type="datetimeFigureOut">
              <a:rPr lang="ru-RU" smtClean="0"/>
              <a:pPr/>
              <a:t>26.01.2023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88A2876-720E-46EB-93D7-2CAC1F341DD7}"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Дата 1"/>
          <p:cNvSpPr>
            <a:spLocks noGrp="1"/>
          </p:cNvSpPr>
          <p:nvPr>
            <p:ph type="dt" sz="half" idx="10"/>
          </p:nvPr>
        </p:nvSpPr>
        <p:spPr/>
        <p:txBody>
          <a:bodyPr/>
          <a:lstStyle/>
          <a:p>
            <a:fld id="{3A8A4ADF-A02A-4C16-A5B6-09A03D366C1E}" type="datetimeFigureOut">
              <a:rPr lang="ru-RU" smtClean="0"/>
              <a:pPr/>
              <a:t>26.01.2023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88A2876-720E-46EB-93D7-2CAC1F341DD7}"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3A8A4ADF-A02A-4C16-A5B6-09A03D366C1E}" type="datetimeFigureOut">
              <a:rPr lang="ru-RU" smtClean="0"/>
              <a:pPr/>
              <a:t>26.01.2023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88A2876-720E-46EB-93D7-2CAC1F341DD7}"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3A8A4ADF-A02A-4C16-A5B6-09A03D366C1E}" type="datetimeFigureOut">
              <a:rPr lang="ru-RU" smtClean="0"/>
              <a:pPr/>
              <a:t>26.01.2023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88A2876-720E-46EB-93D7-2CAC1F341DD7}"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A8A4ADF-A02A-4C16-A5B6-09A03D366C1E}" type="datetimeFigureOut">
              <a:rPr lang="ru-RU" smtClean="0"/>
              <a:pPr/>
              <a:t>26.01.2023</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88A2876-720E-46EB-93D7-2CAC1F341DD7}"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descr="http://i56.beon.ru/81/0/1730081/38/78354738/1177911.jpe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572264" y="1285860"/>
            <a:ext cx="2106496" cy="2071678"/>
          </a:xfrm>
          <a:prstGeom prst="rect">
            <a:avLst/>
          </a:prstGeom>
          <a:noFill/>
        </p:spPr>
      </p:pic>
      <p:sp>
        <p:nvSpPr>
          <p:cNvPr id="2" name="Заголовок 1"/>
          <p:cNvSpPr>
            <a:spLocks noGrp="1"/>
          </p:cNvSpPr>
          <p:nvPr>
            <p:ph type="ctrTitle"/>
          </p:nvPr>
        </p:nvSpPr>
        <p:spPr/>
        <p:txBody>
          <a:bodyPr/>
          <a:lstStyle/>
          <a:p>
            <a:pPr algn="ctr"/>
            <a:r>
              <a:rPr lang="ru-RU" sz="4400" dirty="0" smtClean="0">
                <a:solidFill>
                  <a:schemeClr val="accent3"/>
                </a:solidFill>
                <a:latin typeface="Arial" pitchFamily="34" charset="0"/>
                <a:cs typeface="Arial" pitchFamily="34" charset="0"/>
              </a:rPr>
              <a:t>Зачем нужны хвосты  ?</a:t>
            </a:r>
            <a:br>
              <a:rPr lang="ru-RU" sz="4400" dirty="0" smtClean="0">
                <a:solidFill>
                  <a:schemeClr val="accent3"/>
                </a:solidFill>
                <a:latin typeface="Arial" pitchFamily="34" charset="0"/>
                <a:cs typeface="Arial" pitchFamily="34" charset="0"/>
              </a:rPr>
            </a:br>
            <a:endParaRPr lang="ru-RU" dirty="0"/>
          </a:p>
        </p:txBody>
      </p:sp>
      <p:sp>
        <p:nvSpPr>
          <p:cNvPr id="3" name="Подзаголовок 2"/>
          <p:cNvSpPr>
            <a:spLocks noGrp="1"/>
          </p:cNvSpPr>
          <p:nvPr>
            <p:ph type="subTitle" idx="1"/>
          </p:nvPr>
        </p:nvSpPr>
        <p:spPr>
          <a:xfrm>
            <a:off x="1214414" y="5286388"/>
            <a:ext cx="7624786" cy="1571612"/>
          </a:xfrm>
        </p:spPr>
        <p:txBody>
          <a:bodyPr>
            <a:noAutofit/>
          </a:bodyPr>
          <a:lstStyle/>
          <a:p>
            <a:pPr algn="r"/>
            <a:r>
              <a:rPr lang="ru-RU" sz="2000" dirty="0" smtClean="0">
                <a:latin typeface="Arial" pitchFamily="34" charset="0"/>
                <a:cs typeface="Arial" pitchFamily="34" charset="0"/>
              </a:rPr>
              <a:t>                                                       Подготовила : </a:t>
            </a:r>
          </a:p>
          <a:p>
            <a:pPr algn="r"/>
            <a:r>
              <a:rPr lang="ru-RU" sz="2000" b="1" dirty="0" smtClean="0">
                <a:latin typeface="Arial" pitchFamily="34" charset="0"/>
                <a:cs typeface="Arial" pitchFamily="34" charset="0"/>
              </a:rPr>
              <a:t> </a:t>
            </a:r>
            <a:r>
              <a:rPr lang="ru-RU" sz="2000" dirty="0" smtClean="0">
                <a:latin typeface="Arial" pitchFamily="34" charset="0"/>
                <a:cs typeface="Arial" pitchFamily="34" charset="0"/>
              </a:rPr>
              <a:t>                                                         воспитатель МАДОУ                детский сад № 27 г.Белорецк</a:t>
            </a:r>
          </a:p>
          <a:p>
            <a:pPr algn="r"/>
            <a:r>
              <a:rPr lang="ru-RU" sz="2000" dirty="0" err="1" smtClean="0">
                <a:latin typeface="Arial" pitchFamily="34" charset="0"/>
                <a:cs typeface="Arial" pitchFamily="34" charset="0"/>
              </a:rPr>
              <a:t>Лингард</a:t>
            </a:r>
            <a:r>
              <a:rPr lang="ru-RU" sz="2000" dirty="0" smtClean="0">
                <a:latin typeface="Arial" pitchFamily="34" charset="0"/>
                <a:cs typeface="Arial" pitchFamily="34" charset="0"/>
              </a:rPr>
              <a:t> Т.Н</a:t>
            </a:r>
            <a:r>
              <a:rPr lang="ru-RU" sz="2000" smtClean="0">
                <a:latin typeface="Arial" pitchFamily="34" charset="0"/>
                <a:cs typeface="Arial" pitchFamily="34" charset="0"/>
              </a:rPr>
              <a:t>., Миронова Л.П.</a:t>
            </a:r>
            <a:endParaRPr lang="ru-RU" sz="2000" dirty="0">
              <a:latin typeface="Arial" pitchFamily="34" charset="0"/>
              <a:cs typeface="Arial" pitchFamily="34" charset="0"/>
            </a:endParaRPr>
          </a:p>
        </p:txBody>
      </p:sp>
      <p:pic>
        <p:nvPicPr>
          <p:cNvPr id="27654" name="Picture 6" descr="http://hq-wall.net/i/med_thumb/00/72/A_Whale_of_a_Tail.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428728" y="4071942"/>
            <a:ext cx="2670255" cy="2000264"/>
          </a:xfrm>
          <a:prstGeom prst="rect">
            <a:avLst/>
          </a:prstGeom>
          <a:noFill/>
        </p:spPr>
      </p:pic>
      <p:pic>
        <p:nvPicPr>
          <p:cNvPr id="27650" name="Picture 2" descr="http://detki.webiren.com/wp-content/uploads/2012/04/4296825_hvostiki.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16200000">
            <a:off x="4022142" y="2121472"/>
            <a:ext cx="2214576" cy="2829369"/>
          </a:xfrm>
          <a:prstGeom prst="rect">
            <a:avLst/>
          </a:prstGeom>
          <a:noFill/>
        </p:spPr>
      </p:pic>
      <p:pic>
        <p:nvPicPr>
          <p:cNvPr id="27656" name="Picture 8" descr="http://i003.radikal.ru/1105/9c/43879835b5ad.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285852" y="1214422"/>
            <a:ext cx="2782845" cy="1857388"/>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5" name="Picture 3" descr="Гоголь"/>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3347863" y="1124744"/>
            <a:ext cx="2880321" cy="2717283"/>
          </a:xfrm>
          <a:prstGeom prst="rect">
            <a:avLst/>
          </a:prstGeom>
          <a:noFill/>
        </p:spPr>
      </p:pic>
      <p:sp>
        <p:nvSpPr>
          <p:cNvPr id="38914" name="Rectangle 2"/>
          <p:cNvSpPr>
            <a:spLocks noGrp="1" noChangeArrowheads="1"/>
          </p:cNvSpPr>
          <p:nvPr>
            <p:ph type="title"/>
          </p:nvPr>
        </p:nvSpPr>
        <p:spPr>
          <a:xfrm>
            <a:off x="1164542" y="4293096"/>
            <a:ext cx="7246961" cy="1785926"/>
          </a:xfrm>
        </p:spPr>
        <p:txBody>
          <a:bodyPr>
            <a:noAutofit/>
          </a:bodyPr>
          <a:lstStyle/>
          <a:p>
            <a:pPr algn="l"/>
            <a:r>
              <a:rPr lang="ru-RU" sz="2000" dirty="0">
                <a:solidFill>
                  <a:schemeClr val="tx1"/>
                </a:solidFill>
                <a:latin typeface="Arial" pitchFamily="34" charset="0"/>
                <a:cs typeface="Arial" pitchFamily="34" charset="0"/>
              </a:rPr>
              <a:t>И еще одна функция птичьего хвоста: он служит тормозом. При огромных скоростях без него не обойтись. Чаще всего тормоз применяется при посадке. Приглядитесь, как садятся птицы, развернув хвост широким веером и слегка поджав его под себя.</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Grp="1" noChangeArrowheads="1"/>
          </p:cNvSpPr>
          <p:nvPr>
            <p:ph type="title"/>
          </p:nvPr>
        </p:nvSpPr>
        <p:spPr>
          <a:xfrm>
            <a:off x="1220818" y="3933056"/>
            <a:ext cx="7624787" cy="1123950"/>
          </a:xfrm>
        </p:spPr>
        <p:txBody>
          <a:bodyPr>
            <a:noAutofit/>
          </a:bodyPr>
          <a:lstStyle/>
          <a:p>
            <a:pPr algn="ctr"/>
            <a:r>
              <a:rPr lang="ru-RU" sz="2000" dirty="0">
                <a:solidFill>
                  <a:schemeClr val="tx1"/>
                </a:solidFill>
                <a:latin typeface="Arial" pitchFamily="34" charset="0"/>
                <a:cs typeface="Arial" pitchFamily="34" charset="0"/>
              </a:rPr>
              <a:t>Хвост значительно увеличивает грузоподъемность птицы. Он позволяет ей парить в высоте, почти не двигая крыльями, и переносить тяжести. Во время полета коршун держит добычу в лапах. </a:t>
            </a:r>
          </a:p>
        </p:txBody>
      </p:sp>
      <p:pic>
        <p:nvPicPr>
          <p:cNvPr id="22533" name="Picture 5" descr="Буквокрылый коршун"/>
          <p:cNvPicPr>
            <a:picLocks noChangeAspect="1" noChangeArrowheads="1"/>
          </p:cNvPicPr>
          <p:nvPr/>
        </p:nvPicPr>
        <p:blipFill>
          <a:blip r:embed="rId2" cstate="print"/>
          <a:srcRect/>
          <a:stretch>
            <a:fillRect/>
          </a:stretch>
        </p:blipFill>
        <p:spPr bwMode="auto">
          <a:xfrm>
            <a:off x="4211960" y="1340768"/>
            <a:ext cx="1642504" cy="196748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0" name="Picture 4" descr="Дятел пестрый большой"/>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411760" y="1988840"/>
            <a:ext cx="1470428" cy="1995680"/>
          </a:xfrm>
          <a:prstGeom prst="rect">
            <a:avLst/>
          </a:prstGeom>
          <a:noFill/>
        </p:spPr>
      </p:pic>
      <p:sp>
        <p:nvSpPr>
          <p:cNvPr id="24581" name="Rectangle 5"/>
          <p:cNvSpPr>
            <a:spLocks noGrp="1" noChangeArrowheads="1"/>
          </p:cNvSpPr>
          <p:nvPr>
            <p:ph type="title"/>
          </p:nvPr>
        </p:nvSpPr>
        <p:spPr>
          <a:xfrm>
            <a:off x="5076825" y="1844675"/>
            <a:ext cx="4067175" cy="2867025"/>
          </a:xfrm>
        </p:spPr>
        <p:txBody>
          <a:bodyPr>
            <a:noAutofit/>
          </a:bodyPr>
          <a:lstStyle/>
          <a:p>
            <a:pPr algn="l"/>
            <a:r>
              <a:rPr lang="ru-RU" sz="1800" dirty="0">
                <a:solidFill>
                  <a:schemeClr val="tx1"/>
                </a:solidFill>
                <a:latin typeface="Arial" pitchFamily="34" charset="0"/>
                <a:cs typeface="Arial" pitchFamily="34" charset="0"/>
              </a:rPr>
              <a:t>Хвост помогает многим животным лазать по древесным стволам и отвесным скалам.  У дятла хвост короткий и состоит из плотных упругих перьев. Обнаружив личинок жука-короеда, дятел цепляется коготками за неровности коры и упирается в нее концами перьев хвоста. Сидя на собственном хвосте, как на табуретке, дятел без помех выковыривает из-под коры личинок, долбит дупло или производит другие “столярные” работы.</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9" name="Picture 5" descr="Оппосум американский"/>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95936" y="1052736"/>
            <a:ext cx="2211158" cy="1658369"/>
          </a:xfrm>
          <a:prstGeom prst="rect">
            <a:avLst/>
          </a:prstGeom>
          <a:noFill/>
        </p:spPr>
      </p:pic>
      <p:sp>
        <p:nvSpPr>
          <p:cNvPr id="26628" name="Rectangle 4"/>
          <p:cNvSpPr>
            <a:spLocks noGrp="1" noChangeArrowheads="1"/>
          </p:cNvSpPr>
          <p:nvPr>
            <p:ph type="title"/>
          </p:nvPr>
        </p:nvSpPr>
        <p:spPr>
          <a:xfrm>
            <a:off x="1208160" y="3356992"/>
            <a:ext cx="7786710" cy="1785926"/>
          </a:xfrm>
        </p:spPr>
        <p:txBody>
          <a:bodyPr>
            <a:noAutofit/>
          </a:bodyPr>
          <a:lstStyle/>
          <a:p>
            <a:pPr algn="l"/>
            <a:r>
              <a:rPr lang="ru-RU" sz="1800" dirty="0">
                <a:solidFill>
                  <a:schemeClr val="tx1"/>
                </a:solidFill>
                <a:latin typeface="Arial" pitchFamily="34" charset="0"/>
                <a:cs typeface="Arial" pitchFamily="34" charset="0"/>
              </a:rPr>
              <a:t>Еще чаще “верхолазы” пользуются хвостом как страховочным канатом или пятой рукой. У </a:t>
            </a:r>
            <a:r>
              <a:rPr lang="ru-RU" sz="1800" dirty="0" smtClean="0">
                <a:solidFill>
                  <a:schemeClr val="tx1"/>
                </a:solidFill>
                <a:latin typeface="Arial" pitchFamily="34" charset="0"/>
                <a:cs typeface="Arial" pitchFamily="34" charset="0"/>
              </a:rPr>
              <a:t>североамериканских </a:t>
            </a:r>
            <a:r>
              <a:rPr lang="ru-RU" sz="1800" dirty="0">
                <a:solidFill>
                  <a:schemeClr val="tx1"/>
                </a:solidFill>
                <a:latin typeface="Arial" pitchFamily="34" charset="0"/>
                <a:cs typeface="Arial" pitchFamily="34" charset="0"/>
              </a:rPr>
              <a:t>опоссумов длинный и цепкий хвост. Путешествуя по ветвям деревьев, опоссум цепляется хвостом за ветви и может даже повиснуть на нем. Строя гнездо, самка носит в дупло сено не по травинке, а целыми пучками, обвив их своим хвостом.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5" name="Picture 7" descr="spidermonkey"/>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442656" y="908720"/>
            <a:ext cx="953990" cy="1501908"/>
          </a:xfrm>
          <a:prstGeom prst="rect">
            <a:avLst/>
          </a:prstGeom>
          <a:noFill/>
        </p:spPr>
      </p:pic>
      <p:sp>
        <p:nvSpPr>
          <p:cNvPr id="48132" name="Rectangle 4"/>
          <p:cNvSpPr>
            <a:spLocks noGrp="1" noChangeArrowheads="1"/>
          </p:cNvSpPr>
          <p:nvPr>
            <p:ph type="title"/>
          </p:nvPr>
        </p:nvSpPr>
        <p:spPr>
          <a:xfrm>
            <a:off x="1475656" y="3068960"/>
            <a:ext cx="7267598" cy="1857388"/>
          </a:xfrm>
        </p:spPr>
        <p:txBody>
          <a:bodyPr>
            <a:noAutofit/>
          </a:bodyPr>
          <a:lstStyle/>
          <a:p>
            <a:r>
              <a:rPr lang="ru-RU" sz="1800" dirty="0">
                <a:solidFill>
                  <a:schemeClr val="tx1"/>
                </a:solidFill>
                <a:latin typeface="Arial" pitchFamily="34" charset="0"/>
                <a:cs typeface="Arial" pitchFamily="34" charset="0"/>
              </a:rPr>
              <a:t>Обезьян правильнее называть не четвероногими, а четверорукими существами, но некоторым из них четырех рук оказалось мало. У цепкохвостых обезьян хвост выполняет функцию пятой руки. Обвив хвостом ветку дерева, они повисают на нем, освободив лапы для другого, более полезного дела. Иногда, наоборот, цепляются за ветку лапами, а зрелые плоды срывают и подносят ко рту хвостом.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81" name="Picture 5" descr="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139952" y="1196752"/>
            <a:ext cx="1632814" cy="1224476"/>
          </a:xfrm>
          <a:prstGeom prst="rect">
            <a:avLst/>
          </a:prstGeom>
          <a:noFill/>
        </p:spPr>
      </p:pic>
      <p:sp>
        <p:nvSpPr>
          <p:cNvPr id="50180" name="Rectangle 4"/>
          <p:cNvSpPr>
            <a:spLocks noGrp="1" noChangeArrowheads="1"/>
          </p:cNvSpPr>
          <p:nvPr>
            <p:ph type="title"/>
          </p:nvPr>
        </p:nvSpPr>
        <p:spPr>
          <a:xfrm>
            <a:off x="1102937" y="3861048"/>
            <a:ext cx="8072462" cy="1143000"/>
          </a:xfrm>
        </p:spPr>
        <p:txBody>
          <a:bodyPr>
            <a:noAutofit/>
          </a:bodyPr>
          <a:lstStyle/>
          <a:p>
            <a:pPr algn="ctr"/>
            <a:r>
              <a:rPr lang="ru-RU" sz="1800" dirty="0">
                <a:solidFill>
                  <a:schemeClr val="tx1"/>
                </a:solidFill>
                <a:latin typeface="Arial" pitchFamily="34" charset="0"/>
                <a:cs typeface="Arial" pitchFamily="34" charset="0"/>
              </a:rPr>
              <a:t>Древесным змеям тоже без хвоста не обойтись, ведь лап у них нет. Уцепившись его кончиком за ветку, змея осторожно опускает вниз свое тонкое полутора-двухметровое тело и, повиснув вниз головой, ищет опору, а если ее не найдет, обратно поднимается по собственному хвосту на ту же ветку, с которой только что опустилась.</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4" name="Picture 0" descr="пе"/>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779912" y="1772816"/>
            <a:ext cx="1892168" cy="1280170"/>
          </a:xfrm>
          <a:prstGeom prst="rect">
            <a:avLst/>
          </a:prstGeom>
          <a:noFill/>
        </p:spPr>
      </p:pic>
      <p:sp>
        <p:nvSpPr>
          <p:cNvPr id="92163" name="Rectangle 3"/>
          <p:cNvSpPr>
            <a:spLocks noGrp="1" noChangeArrowheads="1"/>
          </p:cNvSpPr>
          <p:nvPr>
            <p:ph type="title"/>
          </p:nvPr>
        </p:nvSpPr>
        <p:spPr>
          <a:xfrm>
            <a:off x="1043608" y="3861048"/>
            <a:ext cx="8001024" cy="1784340"/>
          </a:xfrm>
        </p:spPr>
        <p:txBody>
          <a:bodyPr>
            <a:normAutofit/>
          </a:bodyPr>
          <a:lstStyle/>
          <a:p>
            <a:pPr algn="l"/>
            <a:r>
              <a:rPr lang="ru-RU" sz="1600" dirty="0">
                <a:solidFill>
                  <a:schemeClr val="tx1"/>
                </a:solidFill>
                <a:latin typeface="Arial" pitchFamily="34" charset="0"/>
                <a:cs typeface="Arial" pitchFamily="34" charset="0"/>
              </a:rPr>
              <a:t>У некоторых птиц хвост играет роль удостоверения личности. Весной, когда наступает пора обзаводиться семьей и строить гнезда, им важно точно знать, кто есть кто. Нередко самым заметным опознавательным признаком бывает хвост. Совсем не случайно, что у петуха он такой большой и яркий, а у курицы поменьше и окрашен скромнее.</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7" name="Picture 5" descr="Павлин"/>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10800000" flipV="1">
            <a:off x="3702560" y="1916832"/>
            <a:ext cx="2207168" cy="1486239"/>
          </a:xfrm>
          <a:prstGeom prst="rect">
            <a:avLst/>
          </a:prstGeom>
          <a:noFill/>
        </p:spPr>
      </p:pic>
      <p:sp>
        <p:nvSpPr>
          <p:cNvPr id="28676" name="Rectangle 4"/>
          <p:cNvSpPr>
            <a:spLocks noGrp="1" noChangeArrowheads="1"/>
          </p:cNvSpPr>
          <p:nvPr>
            <p:ph type="title"/>
          </p:nvPr>
        </p:nvSpPr>
        <p:spPr>
          <a:xfrm>
            <a:off x="1071538" y="3933056"/>
            <a:ext cx="7469212" cy="1857388"/>
          </a:xfrm>
        </p:spPr>
        <p:txBody>
          <a:bodyPr>
            <a:noAutofit/>
          </a:bodyPr>
          <a:lstStyle/>
          <a:p>
            <a:pPr algn="ctr"/>
            <a:r>
              <a:rPr lang="ru-RU" sz="1800" dirty="0">
                <a:solidFill>
                  <a:schemeClr val="tx1"/>
                </a:solidFill>
                <a:latin typeface="Arial" pitchFamily="34" charset="0"/>
                <a:cs typeface="Arial" pitchFamily="34" charset="0"/>
              </a:rPr>
              <a:t>У павлина хвост не является удостоверением, но помогает его предъявлять. Огромный роскошный веер самцов, обычно неправильно называют хвостом, в действительности образован перьями надхвостья. Удерживать его в развернутом виде помогает истинный хвост, в обычном состоянии невидимый. Подняв с помощью хвоста перья надхвостья, павлин красуется перед стайкой самок.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Rectangle 4"/>
          <p:cNvSpPr>
            <a:spLocks noGrp="1" noChangeArrowheads="1"/>
          </p:cNvSpPr>
          <p:nvPr>
            <p:ph type="title"/>
          </p:nvPr>
        </p:nvSpPr>
        <p:spPr>
          <a:xfrm>
            <a:off x="1271590" y="3356992"/>
            <a:ext cx="7872410" cy="2000256"/>
          </a:xfrm>
        </p:spPr>
        <p:txBody>
          <a:bodyPr>
            <a:normAutofit fontScale="90000"/>
          </a:bodyPr>
          <a:lstStyle/>
          <a:p>
            <a:r>
              <a:rPr lang="ru-RU" sz="1800" dirty="0">
                <a:solidFill>
                  <a:schemeClr val="tx1"/>
                </a:solidFill>
                <a:latin typeface="Arial" pitchFamily="34" charset="0"/>
                <a:cs typeface="Arial" pitchFamily="34" charset="0"/>
              </a:rPr>
              <a:t>Высоко поднятый хвост оповещает заранее все живое о приближении скунса. Этот зверек не имеет врагов. Его химическое оружие (жидкость с неприятным запахом) – очень надежное, и он никого не боится. Когда какому-нибудь скунсу заблагорассудится прогуляться по оживленному шоссе, водители автомашин в ужасе тормозят. Если машина подвергнется химической атаке, пользоваться ей в течение нескольких месяцев станет невозможно. Однако и скунс заинтересован в собственной безопасности. Кому же хочется погибнуть под колесами автомашины или оказаться в лапах неопытной пумы. Поэтому вонючка старается вести себя так, чтобы всем было ясно, что он не кто-нибудь , а скунс.</a:t>
            </a:r>
          </a:p>
        </p:txBody>
      </p:sp>
      <p:pic>
        <p:nvPicPr>
          <p:cNvPr id="95237" name="Picture 5" descr="Скунс"/>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07698" y="1628800"/>
            <a:ext cx="1457214" cy="928125"/>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4" name="Rectangle 4"/>
          <p:cNvSpPr>
            <a:spLocks noGrp="1" noChangeArrowheads="1"/>
          </p:cNvSpPr>
          <p:nvPr>
            <p:ph type="title"/>
          </p:nvPr>
        </p:nvSpPr>
        <p:spPr>
          <a:xfrm>
            <a:off x="1476656" y="2924944"/>
            <a:ext cx="7481912" cy="2500330"/>
          </a:xfrm>
        </p:spPr>
        <p:txBody>
          <a:bodyPr>
            <a:noAutofit/>
          </a:bodyPr>
          <a:lstStyle/>
          <a:p>
            <a:pPr algn="l"/>
            <a:r>
              <a:rPr lang="ru-RU" sz="1800" dirty="0">
                <a:solidFill>
                  <a:schemeClr val="tx1"/>
                </a:solidFill>
                <a:latin typeface="Arial" pitchFamily="34" charset="0"/>
                <a:cs typeface="Arial" pitchFamily="34" charset="0"/>
              </a:rPr>
              <a:t>Такой же функцией наделен хвост у гремучей змеи. Во время линьки на его кончике образуется “погремушка” – 5-8 сегментов не сброшенной кожи. Испуганная змея сворачивается в кольцо и, приподняв кончик хвоста, начинает им вибрировать. При этом возникает довольно странный звук. Когда в американских прериях еще бродили стада бизонов, гремучие змеи с помощью “погремушки” предупреждали тяжеловесных копытных о своем присутствии, чтобы те на них невзначай не наступили.</a:t>
            </a:r>
          </a:p>
        </p:txBody>
      </p:sp>
      <p:pic>
        <p:nvPicPr>
          <p:cNvPr id="9218" name="Picture 2" descr="http://bm.img.com.ua/img/prikol/images/large/8/0/179508_37928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067944" y="1196752"/>
            <a:ext cx="2299337" cy="1290444"/>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24" name="Rectangle 8"/>
          <p:cNvSpPr>
            <a:spLocks noGrp="1" noChangeArrowheads="1"/>
          </p:cNvSpPr>
          <p:nvPr>
            <p:ph idx="1"/>
          </p:nvPr>
        </p:nvSpPr>
        <p:spPr>
          <a:xfrm>
            <a:off x="1259632" y="2996952"/>
            <a:ext cx="7399361" cy="3141662"/>
          </a:xfrm>
        </p:spPr>
        <p:txBody>
          <a:bodyPr>
            <a:normAutofit/>
          </a:bodyPr>
          <a:lstStyle/>
          <a:p>
            <a:pPr marL="0" indent="0">
              <a:buFontTx/>
              <a:buNone/>
            </a:pPr>
            <a:endParaRPr lang="ru-RU" dirty="0">
              <a:solidFill>
                <a:srgbClr val="00CC00"/>
              </a:solidFill>
              <a:latin typeface="Arial Black" pitchFamily="34" charset="0"/>
            </a:endParaRPr>
          </a:p>
          <a:p>
            <a:pPr marL="0" indent="0">
              <a:buFontTx/>
              <a:buNone/>
            </a:pPr>
            <a:endParaRPr lang="ru-RU" sz="1400" dirty="0"/>
          </a:p>
          <a:p>
            <a:pPr marL="0" indent="0">
              <a:buFontTx/>
              <a:buNone/>
            </a:pPr>
            <a:r>
              <a:rPr lang="ru-RU" sz="2000" dirty="0">
                <a:latin typeface="Arial" pitchFamily="34" charset="0"/>
                <a:cs typeface="Arial" pitchFamily="34" charset="0"/>
              </a:rPr>
              <a:t>У землекопов, вроде кротов </a:t>
            </a:r>
            <a:r>
              <a:rPr lang="ru-RU" sz="2000" dirty="0" smtClean="0">
                <a:latin typeface="Arial" pitchFamily="34" charset="0"/>
                <a:cs typeface="Arial" pitchFamily="34" charset="0"/>
              </a:rPr>
              <a:t> </a:t>
            </a:r>
            <a:r>
              <a:rPr lang="ru-RU" sz="2000" dirty="0">
                <a:latin typeface="Arial" pitchFamily="34" charset="0"/>
                <a:cs typeface="Arial" pitchFamily="34" charset="0"/>
              </a:rPr>
              <a:t>– миниатюрный </a:t>
            </a:r>
            <a:r>
              <a:rPr lang="ru-RU" sz="2000" dirty="0" smtClean="0">
                <a:latin typeface="Arial" pitchFamily="34" charset="0"/>
                <a:cs typeface="Arial" pitchFamily="34" charset="0"/>
              </a:rPr>
              <a:t>хвостик. </a:t>
            </a:r>
            <a:r>
              <a:rPr lang="ru-RU" sz="2000" dirty="0">
                <a:latin typeface="Arial" pitchFamily="34" charset="0"/>
                <a:cs typeface="Arial" pitchFamily="34" charset="0"/>
              </a:rPr>
              <a:t>Крохотный хвостик для землекопа не помеха, а вот длинный в подземном коридоре легко мог бы за что-нибудь зацепиться. И тогда не продвинуться вперед, не развернуться в тесном коридоре, чтобы возвратиться назад, отцепиться.</a:t>
            </a:r>
          </a:p>
        </p:txBody>
      </p:sp>
      <p:pic>
        <p:nvPicPr>
          <p:cNvPr id="40966" name="Picture 6" descr="http://bm.img.com.ua/img/prikol/images/large/7/9/181497_390833.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707904" y="1643264"/>
            <a:ext cx="2147064" cy="1881839"/>
          </a:xfrm>
          <a:prstGeom prst="rect">
            <a:avLst/>
          </a:prstGeom>
          <a:noFill/>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6" name="Rectangle 4"/>
          <p:cNvSpPr>
            <a:spLocks noGrp="1" noChangeArrowheads="1"/>
          </p:cNvSpPr>
          <p:nvPr>
            <p:ph type="title"/>
          </p:nvPr>
        </p:nvSpPr>
        <p:spPr>
          <a:xfrm>
            <a:off x="1468632" y="3501008"/>
            <a:ext cx="7554937" cy="2214554"/>
          </a:xfrm>
        </p:spPr>
        <p:txBody>
          <a:bodyPr>
            <a:noAutofit/>
          </a:bodyPr>
          <a:lstStyle/>
          <a:p>
            <a:pPr algn="ctr"/>
            <a:r>
              <a:rPr lang="ru-RU" sz="1800" dirty="0">
                <a:solidFill>
                  <a:schemeClr val="tx1"/>
                </a:solidFill>
                <a:latin typeface="Arial" pitchFamily="34" charset="0"/>
                <a:cs typeface="Arial" pitchFamily="34" charset="0"/>
              </a:rPr>
              <a:t>Хвост можно использовать для передачи информации. Если незнакомая собака лает на вас, но при этом энергично молотит хвостом, бояться ее не следует. Это не агрессия. Просто пес хочет познакомиться и, не умея об этом сказать, хвостом и лаем выражает свое дружелюбие. Опасайтесь собаки, если хвост у нее поджат. Знайте, пес напуган и будет обороняться. Не стоит навязывать ему свое знакомство, он укусит. </a:t>
            </a:r>
          </a:p>
        </p:txBody>
      </p:sp>
      <p:pic>
        <p:nvPicPr>
          <p:cNvPr id="100357" name="Picture 5" descr="Ханаанская"/>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11960" y="1556792"/>
            <a:ext cx="2068282" cy="1532962"/>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4" name="Rectangle 4"/>
          <p:cNvSpPr>
            <a:spLocks noGrp="1" noChangeArrowheads="1"/>
          </p:cNvSpPr>
          <p:nvPr>
            <p:ph type="title"/>
          </p:nvPr>
        </p:nvSpPr>
        <p:spPr>
          <a:xfrm>
            <a:off x="1286903" y="3717032"/>
            <a:ext cx="7697812" cy="1444613"/>
          </a:xfrm>
        </p:spPr>
        <p:txBody>
          <a:bodyPr>
            <a:noAutofit/>
          </a:bodyPr>
          <a:lstStyle/>
          <a:p>
            <a:pPr algn="ctr"/>
            <a:r>
              <a:rPr lang="ru-RU" sz="1800" dirty="0">
                <a:solidFill>
                  <a:schemeClr val="tx1"/>
                </a:solidFill>
                <a:latin typeface="Arial" pitchFamily="34" charset="0"/>
                <a:cs typeface="Arial" pitchFamily="34" charset="0"/>
              </a:rPr>
              <a:t>Другое дело кошки. У них все наоборот. Когда наша Мурка дергает хвостом, это означает, что она сердится. А если у лежащего в зарослях тигра подергивается кончик хвоста, можно быть уверенным, что зверь не отдыхает, а, </a:t>
            </a:r>
            <a:r>
              <a:rPr lang="ru-RU" sz="1800" dirty="0" smtClean="0">
                <a:solidFill>
                  <a:schemeClr val="tx1"/>
                </a:solidFill>
                <a:latin typeface="Arial" pitchFamily="34" charset="0"/>
                <a:cs typeface="Arial" pitchFamily="34" charset="0"/>
              </a:rPr>
              <a:t>видя </a:t>
            </a:r>
            <a:r>
              <a:rPr lang="ru-RU" sz="1800" dirty="0">
                <a:solidFill>
                  <a:schemeClr val="tx1"/>
                </a:solidFill>
                <a:latin typeface="Arial" pitchFamily="34" charset="0"/>
                <a:cs typeface="Arial" pitchFamily="34" charset="0"/>
              </a:rPr>
              <a:t>добычу, готовится к прыжку.</a:t>
            </a:r>
          </a:p>
        </p:txBody>
      </p:sp>
      <p:pic>
        <p:nvPicPr>
          <p:cNvPr id="102406" name="Picture 6" descr="05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23928" y="1340768"/>
            <a:ext cx="2423762" cy="1820851"/>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 name="Picture 5" descr="Морской кот"/>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23928" y="1628800"/>
            <a:ext cx="2207738" cy="1468534"/>
          </a:xfrm>
          <a:prstGeom prst="rect">
            <a:avLst/>
          </a:prstGeom>
          <a:noFill/>
        </p:spPr>
      </p:pic>
      <p:sp>
        <p:nvSpPr>
          <p:cNvPr id="30724" name="Rectangle 4"/>
          <p:cNvSpPr>
            <a:spLocks noGrp="1" noChangeArrowheads="1"/>
          </p:cNvSpPr>
          <p:nvPr>
            <p:ph type="title"/>
          </p:nvPr>
        </p:nvSpPr>
        <p:spPr>
          <a:xfrm>
            <a:off x="1214414" y="3284984"/>
            <a:ext cx="7929586" cy="2143116"/>
          </a:xfrm>
        </p:spPr>
        <p:txBody>
          <a:bodyPr>
            <a:noAutofit/>
          </a:bodyPr>
          <a:lstStyle/>
          <a:p>
            <a:pPr algn="l"/>
            <a:r>
              <a:rPr lang="ru-RU" sz="1800" dirty="0">
                <a:solidFill>
                  <a:schemeClr val="tx1"/>
                </a:solidFill>
                <a:latin typeface="Arial" pitchFamily="34" charset="0"/>
                <a:cs typeface="Arial" pitchFamily="34" charset="0"/>
              </a:rPr>
              <a:t>Для многих животных хвост единственное оружие. В Черном море обитает интересное существо – скат-хвостокол, или морской кот. Внешне скаты похожи на большую сковородку с ручкой-хвостом. У основания хвоста растет длинный, плоский, зазубренный по краям и острый, как шпага, шип. Подвергшийся нападению морской кот бешено бьет хвостом, нанося “шпагой” раны.</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4"/>
          <p:cNvSpPr>
            <a:spLocks noGrp="1" noChangeArrowheads="1"/>
          </p:cNvSpPr>
          <p:nvPr>
            <p:ph type="title"/>
          </p:nvPr>
        </p:nvSpPr>
        <p:spPr>
          <a:xfrm>
            <a:off x="1403648" y="3284984"/>
            <a:ext cx="7858148" cy="1643050"/>
          </a:xfrm>
        </p:spPr>
        <p:txBody>
          <a:bodyPr>
            <a:normAutofit/>
          </a:bodyPr>
          <a:lstStyle/>
          <a:p>
            <a:pPr algn="l"/>
            <a:r>
              <a:rPr lang="ru-RU" sz="1800" dirty="0">
                <a:solidFill>
                  <a:schemeClr val="tx1"/>
                </a:solidFill>
                <a:latin typeface="Arial" pitchFamily="34" charset="0"/>
                <a:cs typeface="Arial" pitchFamily="34" charset="0"/>
              </a:rPr>
              <a:t>Крупные ящерицы – вараны, живущие в степях и пустынях Средней Азии, обороняясь от хищника, бьют его своим хвостом, как кнутом. Удар бывает так силен, что может привести к перелому костей. </a:t>
            </a:r>
          </a:p>
        </p:txBody>
      </p:sp>
      <p:pic>
        <p:nvPicPr>
          <p:cNvPr id="5124" name="Picture 4" descr="http://files.torakid.com/articles/111114_1321258536_varan_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067944" y="1628800"/>
            <a:ext cx="1918566" cy="1329699"/>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4"/>
          <p:cNvSpPr>
            <a:spLocks noGrp="1" noChangeArrowheads="1"/>
          </p:cNvSpPr>
          <p:nvPr>
            <p:ph type="title"/>
          </p:nvPr>
        </p:nvSpPr>
        <p:spPr>
          <a:xfrm>
            <a:off x="1357290" y="3933056"/>
            <a:ext cx="7400948" cy="2000241"/>
          </a:xfrm>
        </p:spPr>
        <p:txBody>
          <a:bodyPr>
            <a:noAutofit/>
          </a:bodyPr>
          <a:lstStyle/>
          <a:p>
            <a:pPr algn="l"/>
            <a:r>
              <a:rPr lang="ru-RU" sz="1800" dirty="0">
                <a:solidFill>
                  <a:schemeClr val="tx1"/>
                </a:solidFill>
                <a:latin typeface="Arial" pitchFamily="34" charset="0"/>
                <a:cs typeface="Arial" pitchFamily="34" charset="0"/>
              </a:rPr>
              <a:t>Быки, коровы, лошади, зебры, ослы, антилопы, даже громадные слоны обороняются от комаров, мошек, мух, слепней и других насекомых с помощью хвоста. </a:t>
            </a:r>
          </a:p>
        </p:txBody>
      </p:sp>
      <p:pic>
        <p:nvPicPr>
          <p:cNvPr id="4098" name="Picture 2" descr="http://stat18.privet.ru/lr/0a1825f76f8d5ba71cba9976877db8a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133345" y="1628800"/>
            <a:ext cx="1848838" cy="1296093"/>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48" name="Picture 0" descr="ящерица"/>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95936" y="1340768"/>
            <a:ext cx="2279746" cy="1247228"/>
          </a:xfrm>
          <a:prstGeom prst="rect">
            <a:avLst/>
          </a:prstGeom>
          <a:noFill/>
        </p:spPr>
      </p:pic>
      <p:sp>
        <p:nvSpPr>
          <p:cNvPr id="52228" name="Rectangle 4"/>
          <p:cNvSpPr>
            <a:spLocks noGrp="1" noChangeArrowheads="1"/>
          </p:cNvSpPr>
          <p:nvPr>
            <p:ph type="title"/>
          </p:nvPr>
        </p:nvSpPr>
        <p:spPr>
          <a:xfrm>
            <a:off x="1331640" y="2996952"/>
            <a:ext cx="7269185" cy="2643182"/>
          </a:xfrm>
        </p:spPr>
        <p:txBody>
          <a:bodyPr>
            <a:noAutofit/>
          </a:bodyPr>
          <a:lstStyle/>
          <a:p>
            <a:pPr algn="ctr"/>
            <a:r>
              <a:rPr lang="ru-RU" sz="1800" dirty="0">
                <a:solidFill>
                  <a:schemeClr val="tx1"/>
                </a:solidFill>
                <a:latin typeface="Arial" pitchFamily="34" charset="0"/>
                <a:cs typeface="Arial" pitchFamily="34" charset="0"/>
              </a:rPr>
              <a:t>Мелкие животные, попав в лапы к хищнику, стараются “откупиться”. В этом случае ящерицы и наземные саламандры напряжением специальных мышц переламывают себе один из позвонков у основания хвоста и отбрасывают его. Нападающий хватает конвульсивно изламывающийся хвост, а его хозяйка торопится удрать. Для этих животных утрата хвоста не потеря, он отрастет снова.</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6" name="Rectangle 4"/>
          <p:cNvSpPr>
            <a:spLocks noGrp="1" noChangeArrowheads="1"/>
          </p:cNvSpPr>
          <p:nvPr>
            <p:ph type="title"/>
          </p:nvPr>
        </p:nvSpPr>
        <p:spPr>
          <a:xfrm>
            <a:off x="1357290" y="3501008"/>
            <a:ext cx="7300906" cy="1500190"/>
          </a:xfrm>
        </p:spPr>
        <p:txBody>
          <a:bodyPr>
            <a:noAutofit/>
          </a:bodyPr>
          <a:lstStyle/>
          <a:p>
            <a:pPr algn="l"/>
            <a:r>
              <a:rPr lang="ru-RU" sz="1800" dirty="0">
                <a:solidFill>
                  <a:schemeClr val="tx1"/>
                </a:solidFill>
                <a:latin typeface="Arial" pitchFamily="34" charset="0"/>
                <a:cs typeface="Arial" pitchFamily="34" charset="0"/>
              </a:rPr>
              <a:t>Если хищник схватит за хвост мышонка, обедать ему не придется. Кожица хвоста вместе с реденькими волосами легко, как чулочек, стягивается с хвоста и остается в зубах у врага, а мышка спешит удрать. Кожица снова уже не нарастет, а обнаженный кончик хвоста высохнет и отвалится. Но ведь жить можно и без хвоста!</a:t>
            </a:r>
          </a:p>
        </p:txBody>
      </p:sp>
      <p:pic>
        <p:nvPicPr>
          <p:cNvPr id="2052" name="Picture 4" descr="http://tainy.net/wp-content/uploads/2012/05/150-650x487.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082469" y="1484784"/>
            <a:ext cx="1850548" cy="1274822"/>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3"/>
          <p:cNvSpPr>
            <a:spLocks noGrp="1" noChangeArrowheads="1"/>
          </p:cNvSpPr>
          <p:nvPr>
            <p:ph type="title"/>
          </p:nvPr>
        </p:nvSpPr>
        <p:spPr>
          <a:xfrm>
            <a:off x="1577802" y="3429000"/>
            <a:ext cx="6969148" cy="1928826"/>
          </a:xfrm>
        </p:spPr>
        <p:txBody>
          <a:bodyPr>
            <a:noAutofit/>
          </a:bodyPr>
          <a:lstStyle/>
          <a:p>
            <a:pPr algn="ctr"/>
            <a:r>
              <a:rPr lang="ru-RU" sz="1800" dirty="0">
                <a:solidFill>
                  <a:schemeClr val="tx1"/>
                </a:solidFill>
                <a:latin typeface="Arial" pitchFamily="34" charset="0"/>
                <a:cs typeface="Arial" pitchFamily="34" charset="0"/>
              </a:rPr>
              <a:t>Жители Севера и высокогорий: песцы, лисы, куницы, соболи и барсы – используют свой пушистый хвост как теплое шерстяное одеяло. Песец зимой норой не пользуется. На ночь он устраивается прямо на снегу, сворачивается в клубок, лапки убирает под себя, а единственную незащищенную часть тела – нос – прикрывает своим хвостом.</a:t>
            </a:r>
          </a:p>
        </p:txBody>
      </p:sp>
      <p:pic>
        <p:nvPicPr>
          <p:cNvPr id="98304" name="Picture 0" descr="Песец"/>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139952" y="1700808"/>
            <a:ext cx="1844848" cy="1132801"/>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 name="Rectangle 0"/>
          <p:cNvSpPr>
            <a:spLocks noGrp="1" noChangeArrowheads="1"/>
          </p:cNvSpPr>
          <p:nvPr>
            <p:ph type="title"/>
          </p:nvPr>
        </p:nvSpPr>
        <p:spPr>
          <a:xfrm>
            <a:off x="1187624" y="4653136"/>
            <a:ext cx="7626375" cy="1000132"/>
          </a:xfrm>
        </p:spPr>
        <p:txBody>
          <a:bodyPr>
            <a:noAutofit/>
          </a:bodyPr>
          <a:lstStyle/>
          <a:p>
            <a:pPr algn="ctr"/>
            <a:r>
              <a:rPr lang="ru-RU" sz="2000" dirty="0">
                <a:solidFill>
                  <a:schemeClr val="tx1"/>
                </a:solidFill>
                <a:latin typeface="Arial" pitchFamily="34" charset="0"/>
                <a:cs typeface="Arial" pitchFamily="34" charset="0"/>
              </a:rPr>
              <a:t>Хвост оказался лишним и для животных, обитающих в кустарниках или в густой траве. Тут тоже немудрено зацепиться за ветку или поранить хвост об острый шип, особенно если животные передвигаются прыжками. У квакш, лягушек и жаб вообще нет хвоста, у леммингов он крохотный, да и у зайцев от него сохранились лишь жалкие остатки.</a:t>
            </a:r>
          </a:p>
        </p:txBody>
      </p:sp>
      <p:pic>
        <p:nvPicPr>
          <p:cNvPr id="76800" name="Picture 0" descr="Заяц-толай"/>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3419872" y="1454380"/>
            <a:ext cx="2304256" cy="2406667"/>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title"/>
          </p:nvPr>
        </p:nvSpPr>
        <p:spPr>
          <a:xfrm>
            <a:off x="1115616" y="3356992"/>
            <a:ext cx="7913713" cy="2301869"/>
          </a:xfrm>
        </p:spPr>
        <p:txBody>
          <a:bodyPr>
            <a:noAutofit/>
          </a:bodyPr>
          <a:lstStyle/>
          <a:p>
            <a:pPr algn="ctr"/>
            <a:r>
              <a:rPr lang="ru-RU" sz="2000" dirty="0">
                <a:solidFill>
                  <a:schemeClr val="tx1"/>
                </a:solidFill>
                <a:latin typeface="Arial" pitchFamily="34" charset="0"/>
                <a:cs typeface="Arial" pitchFamily="34" charset="0"/>
              </a:rPr>
              <a:t>Если животным, снующим под деревьями хвост только помеха, то обитателям верхних этажей леса без него просто не обойтись. Канатоходцы, выступающие под куполом цирка, обычно балансируют с помощью длинного шеста или пользуются зонтиком. У древесных животных наших лесов: белок, куниц, соболей пушистый хвост совмещает свойства шеста и зонтика, позволяя его владельцам сохранять равновесие и легко сновать по ветвям. При прыжках с дерева на дерево хвост служит рулем.</a:t>
            </a:r>
          </a:p>
        </p:txBody>
      </p:sp>
      <p:pic>
        <p:nvPicPr>
          <p:cNvPr id="75776" name="Picture 0" descr="Белка"/>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791209" y="1268760"/>
            <a:ext cx="2331492" cy="163444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5"/>
          <p:cNvSpPr>
            <a:spLocks noGrp="1" noChangeArrowheads="1"/>
          </p:cNvSpPr>
          <p:nvPr>
            <p:ph type="title"/>
          </p:nvPr>
        </p:nvSpPr>
        <p:spPr>
          <a:xfrm>
            <a:off x="611188" y="4797425"/>
            <a:ext cx="8229600" cy="1143000"/>
          </a:xfrm>
        </p:spPr>
        <p:txBody>
          <a:bodyPr/>
          <a:lstStyle/>
          <a:p>
            <a:pPr algn="l"/>
            <a:r>
              <a:rPr lang="ru-RU" sz="1600"/>
              <a:t> </a:t>
            </a:r>
            <a:endParaRPr lang="ru-RU"/>
          </a:p>
        </p:txBody>
      </p:sp>
      <p:pic>
        <p:nvPicPr>
          <p:cNvPr id="10246" name="Picture 6" descr="Т2"/>
          <p:cNvPicPr>
            <a:picLocks noChangeAspect="1" noChangeArrowheads="1"/>
          </p:cNvPicPr>
          <p:nvPr/>
        </p:nvPicPr>
        <p:blipFill>
          <a:blip r:embed="rId2" cstate="print"/>
          <a:srcRect/>
          <a:stretch>
            <a:fillRect/>
          </a:stretch>
        </p:blipFill>
        <p:spPr bwMode="auto">
          <a:xfrm>
            <a:off x="3714744" y="928670"/>
            <a:ext cx="2879697" cy="1564226"/>
          </a:xfrm>
          <a:prstGeom prst="rect">
            <a:avLst/>
          </a:prstGeom>
          <a:noFill/>
        </p:spPr>
      </p:pic>
      <p:sp>
        <p:nvSpPr>
          <p:cNvPr id="73730" name="Rectangle 2"/>
          <p:cNvSpPr>
            <a:spLocks noChangeArrowheads="1"/>
          </p:cNvSpPr>
          <p:nvPr/>
        </p:nvSpPr>
        <p:spPr bwMode="auto">
          <a:xfrm>
            <a:off x="1291450" y="3122156"/>
            <a:ext cx="7858148" cy="2246769"/>
          </a:xfrm>
          <a:prstGeom prst="rect">
            <a:avLst/>
          </a:prstGeom>
          <a:noFill/>
          <a:ln w="9525">
            <a:noFill/>
            <a:miter lim="800000"/>
            <a:headEnd/>
            <a:tailEnd/>
          </a:ln>
          <a:effectLst/>
        </p:spPr>
        <p:txBody>
          <a:bodyPr wrap="square" anchor="ctr">
            <a:spAutoFit/>
          </a:bodyPr>
          <a:lstStyle/>
          <a:p>
            <a:r>
              <a:rPr lang="ru-RU" sz="1800" dirty="0">
                <a:solidFill>
                  <a:schemeClr val="tx1"/>
                </a:solidFill>
              </a:rPr>
              <a:t> </a:t>
            </a:r>
            <a:r>
              <a:rPr lang="ru-RU" sz="2000" dirty="0">
                <a:solidFill>
                  <a:schemeClr val="tx1"/>
                </a:solidFill>
                <a:latin typeface="Arial" pitchFamily="34" charset="0"/>
                <a:cs typeface="Arial" pitchFamily="34" charset="0"/>
              </a:rPr>
              <a:t>Необходим руль и бегунам пустынь и голых степей. У тушканчиков, самых виртуозных бегунов, удирающих от опасности на задних лапках, на кончике почти голого хвоста находится кисточка длинных волос. Хвост для крохотных бегунов – и балансир, и руль. На бегу крохотные скороходы как бы опираются кисточкой хвоста о воздух и, совершая на бегу крутые повороты, благодаря этому не падают.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4"/>
          <p:cNvSpPr>
            <a:spLocks noGrp="1" noChangeArrowheads="1"/>
          </p:cNvSpPr>
          <p:nvPr>
            <p:ph type="title"/>
          </p:nvPr>
        </p:nvSpPr>
        <p:spPr>
          <a:xfrm>
            <a:off x="1259632" y="3140968"/>
            <a:ext cx="8001024" cy="1214446"/>
          </a:xfrm>
        </p:spPr>
        <p:txBody>
          <a:bodyPr>
            <a:normAutofit/>
          </a:bodyPr>
          <a:lstStyle/>
          <a:p>
            <a:pPr algn="l"/>
            <a:r>
              <a:rPr lang="ru-RU" sz="2000" dirty="0">
                <a:solidFill>
                  <a:schemeClr val="tx1"/>
                </a:solidFill>
                <a:latin typeface="Arial" pitchFamily="34" charset="0"/>
                <a:cs typeface="Arial" pitchFamily="34" charset="0"/>
              </a:rPr>
              <a:t>Как противовесом, помогающим удерживать равновесие, и как табуреткой пользуются своим тяжелым трехметровым хвостом крупные кенгуру.</a:t>
            </a:r>
          </a:p>
        </p:txBody>
      </p:sp>
      <p:pic>
        <p:nvPicPr>
          <p:cNvPr id="36868" name="Picture 4" descr="http://img0.liveinternet.ru/images/attach/c/4/78/767/78767938_4_oktyabrya__Vsemirnuyy_den_zaschituy_zhivotnuyh_6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39177" y="1124744"/>
            <a:ext cx="2408622" cy="137043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1556398" y="2924944"/>
            <a:ext cx="7196160" cy="1428736"/>
          </a:xfrm>
        </p:spPr>
        <p:txBody>
          <a:bodyPr>
            <a:normAutofit/>
          </a:bodyPr>
          <a:lstStyle/>
          <a:p>
            <a:pPr algn="ctr"/>
            <a:r>
              <a:rPr lang="ru-RU" sz="2000" dirty="0">
                <a:solidFill>
                  <a:schemeClr val="tx1"/>
                </a:solidFill>
                <a:latin typeface="Arial" pitchFamily="34" charset="0"/>
                <a:cs typeface="Arial" pitchFamily="34" charset="0"/>
              </a:rPr>
              <a:t>Обитатели воды используют хвост как средство передвижения. Только рыбы, саламандры, тритоны и крокодилы машут им вправо-влево,</a:t>
            </a:r>
          </a:p>
        </p:txBody>
      </p:sp>
      <p:pic>
        <p:nvPicPr>
          <p:cNvPr id="78851" name="Picture 3" descr="Рыбы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95936" y="692696"/>
            <a:ext cx="2317084" cy="142645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4"/>
          <p:cNvSpPr>
            <a:spLocks noGrp="1" noChangeArrowheads="1"/>
          </p:cNvSpPr>
          <p:nvPr>
            <p:ph type="title"/>
          </p:nvPr>
        </p:nvSpPr>
        <p:spPr>
          <a:xfrm>
            <a:off x="5143504" y="428604"/>
            <a:ext cx="4000496" cy="6015059"/>
          </a:xfrm>
        </p:spPr>
        <p:txBody>
          <a:bodyPr>
            <a:normAutofit/>
          </a:bodyPr>
          <a:lstStyle/>
          <a:p>
            <a:r>
              <a:rPr lang="ru-RU" sz="2000" dirty="0">
                <a:latin typeface="Arial" pitchFamily="34" charset="0"/>
                <a:cs typeface="Arial" pitchFamily="34" charset="0"/>
              </a:rPr>
              <a:t> а киты, дельфины, тюлени, бобры и каланы – вверх-вниз </a:t>
            </a:r>
          </a:p>
        </p:txBody>
      </p:sp>
      <p:pic>
        <p:nvPicPr>
          <p:cNvPr id="18437" name="Picture 5" descr="Безымянный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483768" y="2520603"/>
            <a:ext cx="1152128" cy="183106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4"/>
          <p:cNvSpPr>
            <a:spLocks noGrp="1" noChangeArrowheads="1"/>
          </p:cNvSpPr>
          <p:nvPr>
            <p:ph type="title"/>
          </p:nvPr>
        </p:nvSpPr>
        <p:spPr>
          <a:xfrm>
            <a:off x="1449361" y="3284984"/>
            <a:ext cx="7545411" cy="1665279"/>
          </a:xfrm>
        </p:spPr>
        <p:txBody>
          <a:bodyPr>
            <a:normAutofit/>
          </a:bodyPr>
          <a:lstStyle/>
          <a:p>
            <a:pPr algn="l"/>
            <a:r>
              <a:rPr lang="ru-RU" sz="2000" dirty="0">
                <a:latin typeface="Arial" pitchFamily="34" charset="0"/>
                <a:cs typeface="Arial" pitchFamily="34" charset="0"/>
              </a:rPr>
              <a:t>Заодно хвост используется как руль не только рыбами, но и птицами. В воздухе пернатые отлично поворачивают и с помощью крыльев, но хвост увеличивает маневренность. </a:t>
            </a:r>
          </a:p>
        </p:txBody>
      </p:sp>
      <p:pic>
        <p:nvPicPr>
          <p:cNvPr id="20485" name="Picture 5" descr="Чубатый коршун"/>
          <p:cNvPicPr>
            <a:picLocks noChangeAspect="1" noChangeArrowheads="1"/>
          </p:cNvPicPr>
          <p:nvPr/>
        </p:nvPicPr>
        <p:blipFill>
          <a:blip r:embed="rId2" cstate="print"/>
          <a:srcRect/>
          <a:stretch>
            <a:fillRect/>
          </a:stretch>
        </p:blipFill>
        <p:spPr bwMode="auto">
          <a:xfrm>
            <a:off x="4139952" y="1052736"/>
            <a:ext cx="2164230" cy="1623872"/>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136</TotalTime>
  <Words>1403</Words>
  <Application>Microsoft Office PowerPoint</Application>
  <PresentationFormat>Экран (4:3)</PresentationFormat>
  <Paragraphs>33</Paragraphs>
  <Slides>27</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27</vt:i4>
      </vt:variant>
    </vt:vector>
  </HeadingPairs>
  <TitlesOfParts>
    <vt:vector size="34" baseType="lpstr">
      <vt:lpstr>Arial</vt:lpstr>
      <vt:lpstr>Arial Black</vt:lpstr>
      <vt:lpstr>Corbel</vt:lpstr>
      <vt:lpstr>Gill Sans MT</vt:lpstr>
      <vt:lpstr>Verdana</vt:lpstr>
      <vt:lpstr>Wingdings 2</vt:lpstr>
      <vt:lpstr>Солнцестояние</vt:lpstr>
      <vt:lpstr>Зачем нужны хвосты  ? </vt:lpstr>
      <vt:lpstr>Презентация PowerPoint</vt:lpstr>
      <vt:lpstr>Хвост оказался лишним и для животных, обитающих в кустарниках или в густой траве. Тут тоже немудрено зацепиться за ветку или поранить хвост об острый шип, особенно если животные передвигаются прыжками. У квакш, лягушек и жаб вообще нет хвоста, у леммингов он крохотный, да и у зайцев от него сохранились лишь жалкие остатки.</vt:lpstr>
      <vt:lpstr>Если животным, снующим под деревьями хвост только помеха, то обитателям верхних этажей леса без него просто не обойтись. Канатоходцы, выступающие под куполом цирка, обычно балансируют с помощью длинного шеста или пользуются зонтиком. У древесных животных наших лесов: белок, куниц, соболей пушистый хвост совмещает свойства шеста и зонтика, позволяя его владельцам сохранять равновесие и легко сновать по ветвям. При прыжках с дерева на дерево хвост служит рулем.</vt:lpstr>
      <vt:lpstr> </vt:lpstr>
      <vt:lpstr>Как противовесом, помогающим удерживать равновесие, и как табуреткой пользуются своим тяжелым трехметровым хвостом крупные кенгуру.</vt:lpstr>
      <vt:lpstr>Обитатели воды используют хвост как средство передвижения. Только рыбы, саламандры, тритоны и крокодилы машут им вправо-влево,</vt:lpstr>
      <vt:lpstr> а киты, дельфины, тюлени, бобры и каланы – вверх-вниз </vt:lpstr>
      <vt:lpstr>Заодно хвост используется как руль не только рыбами, но и птицами. В воздухе пернатые отлично поворачивают и с помощью крыльев, но хвост увеличивает маневренность. </vt:lpstr>
      <vt:lpstr>И еще одна функция птичьего хвоста: он служит тормозом. При огромных скоростях без него не обойтись. Чаще всего тормоз применяется при посадке. Приглядитесь, как садятся птицы, развернув хвост широким веером и слегка поджав его под себя.</vt:lpstr>
      <vt:lpstr>Хвост значительно увеличивает грузоподъемность птицы. Он позволяет ей парить в высоте, почти не двигая крыльями, и переносить тяжести. Во время полета коршун держит добычу в лапах. </vt:lpstr>
      <vt:lpstr>Хвост помогает многим животным лазать по древесным стволам и отвесным скалам.  У дятла хвост короткий и состоит из плотных упругих перьев. Обнаружив личинок жука-короеда, дятел цепляется коготками за неровности коры и упирается в нее концами перьев хвоста. Сидя на собственном хвосте, как на табуретке, дятел без помех выковыривает из-под коры личинок, долбит дупло или производит другие “столярные” работы.</vt:lpstr>
      <vt:lpstr>Еще чаще “верхолазы” пользуются хвостом как страховочным канатом или пятой рукой. У североамериканских опоссумов длинный и цепкий хвост. Путешествуя по ветвям деревьев, опоссум цепляется хвостом за ветви и может даже повиснуть на нем. Строя гнездо, самка носит в дупло сено не по травинке, а целыми пучками, обвив их своим хвостом. </vt:lpstr>
      <vt:lpstr>Обезьян правильнее называть не четвероногими, а четверорукими существами, но некоторым из них четырех рук оказалось мало. У цепкохвостых обезьян хвост выполняет функцию пятой руки. Обвив хвостом ветку дерева, они повисают на нем, освободив лапы для другого, более полезного дела. Иногда, наоборот, цепляются за ветку лапами, а зрелые плоды срывают и подносят ко рту хвостом. </vt:lpstr>
      <vt:lpstr>Древесным змеям тоже без хвоста не обойтись, ведь лап у них нет. Уцепившись его кончиком за ветку, змея осторожно опускает вниз свое тонкое полутора-двухметровое тело и, повиснув вниз головой, ищет опору, а если ее не найдет, обратно поднимается по собственному хвосту на ту же ветку, с которой только что опустилась.</vt:lpstr>
      <vt:lpstr>У некоторых птиц хвост играет роль удостоверения личности. Весной, когда наступает пора обзаводиться семьей и строить гнезда, им важно точно знать, кто есть кто. Нередко самым заметным опознавательным признаком бывает хвост. Совсем не случайно, что у петуха он такой большой и яркий, а у курицы поменьше и окрашен скромнее.</vt:lpstr>
      <vt:lpstr>У павлина хвост не является удостоверением, но помогает его предъявлять. Огромный роскошный веер самцов, обычно неправильно называют хвостом, в действительности образован перьями надхвостья. Удерживать его в развернутом виде помогает истинный хвост, в обычном состоянии невидимый. Подняв с помощью хвоста перья надхвостья, павлин красуется перед стайкой самок. </vt:lpstr>
      <vt:lpstr>Высоко поднятый хвост оповещает заранее все живое о приближении скунса. Этот зверек не имеет врагов. Его химическое оружие (жидкость с неприятным запахом) – очень надежное, и он никого не боится. Когда какому-нибудь скунсу заблагорассудится прогуляться по оживленному шоссе, водители автомашин в ужасе тормозят. Если машина подвергнется химической атаке, пользоваться ей в течение нескольких месяцев станет невозможно. Однако и скунс заинтересован в собственной безопасности. Кому же хочется погибнуть под колесами автомашины или оказаться в лапах неопытной пумы. Поэтому вонючка старается вести себя так, чтобы всем было ясно, что он не кто-нибудь , а скунс.</vt:lpstr>
      <vt:lpstr>Такой же функцией наделен хвост у гремучей змеи. Во время линьки на его кончике образуется “погремушка” – 5-8 сегментов не сброшенной кожи. Испуганная змея сворачивается в кольцо и, приподняв кончик хвоста, начинает им вибрировать. При этом возникает довольно странный звук. Когда в американских прериях еще бродили стада бизонов, гремучие змеи с помощью “погремушки” предупреждали тяжеловесных копытных о своем присутствии, чтобы те на них невзначай не наступили.</vt:lpstr>
      <vt:lpstr>Хвост можно использовать для передачи информации. Если незнакомая собака лает на вас, но при этом энергично молотит хвостом, бояться ее не следует. Это не агрессия. Просто пес хочет познакомиться и, не умея об этом сказать, хвостом и лаем выражает свое дружелюбие. Опасайтесь собаки, если хвост у нее поджат. Знайте, пес напуган и будет обороняться. Не стоит навязывать ему свое знакомство, он укусит. </vt:lpstr>
      <vt:lpstr>Другое дело кошки. У них все наоборот. Когда наша Мурка дергает хвостом, это означает, что она сердится. А если у лежащего в зарослях тигра подергивается кончик хвоста, можно быть уверенным, что зверь не отдыхает, а, видя добычу, готовится к прыжку.</vt:lpstr>
      <vt:lpstr>Для многих животных хвост единственное оружие. В Черном море обитает интересное существо – скат-хвостокол, или морской кот. Внешне скаты похожи на большую сковородку с ручкой-хвостом. У основания хвоста растет длинный, плоский, зазубренный по краям и острый, как шпага, шип. Подвергшийся нападению морской кот бешено бьет хвостом, нанося “шпагой” раны.</vt:lpstr>
      <vt:lpstr>Крупные ящерицы – вараны, живущие в степях и пустынях Средней Азии, обороняясь от хищника, бьют его своим хвостом, как кнутом. Удар бывает так силен, что может привести к перелому костей. </vt:lpstr>
      <vt:lpstr>Быки, коровы, лошади, зебры, ослы, антилопы, даже громадные слоны обороняются от комаров, мошек, мух, слепней и других насекомых с помощью хвоста. </vt:lpstr>
      <vt:lpstr>Мелкие животные, попав в лапы к хищнику, стараются “откупиться”. В этом случае ящерицы и наземные саламандры напряжением специальных мышц переламывают себе один из позвонков у основания хвоста и отбрасывают его. Нападающий хватает конвульсивно изламывающийся хвост, а его хозяйка торопится удрать. Для этих животных утрата хвоста не потеря, он отрастет снова.</vt:lpstr>
      <vt:lpstr>Если хищник схватит за хвост мышонка, обедать ему не придется. Кожица хвоста вместе с реденькими волосами легко, как чулочек, стягивается с хвоста и остается в зубах у врага, а мышка спешит удрать. Кожица снова уже не нарастет, а обнаженный кончик хвоста высохнет и отвалится. Но ведь жить можно и без хвоста!</vt:lpstr>
      <vt:lpstr>Жители Севера и высокогорий: песцы, лисы, куницы, соболи и барсы – используют свой пушистый хвост как теплое шерстяное одеяло. Песец зимой норой не пользуется. На ночь он устраивается прямо на снегу, сворачивается в клубок, лапки убирает под себя, а единственную незащищенную часть тела – нос – прикрывает своим хвостом.</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Зачем нужны хвосты?</dc:title>
  <dc:creator>Admin</dc:creator>
  <cp:lastModifiedBy>Екатерина Иноземцева</cp:lastModifiedBy>
  <cp:revision>20</cp:revision>
  <dcterms:created xsi:type="dcterms:W3CDTF">2013-11-04T20:18:32Z</dcterms:created>
  <dcterms:modified xsi:type="dcterms:W3CDTF">2023-01-26T06:28:46Z</dcterms:modified>
</cp:coreProperties>
</file>