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63" r:id="rId3"/>
    <p:sldId id="262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F9"/>
    <a:srgbClr val="5329A7"/>
    <a:srgbClr val="990099"/>
    <a:srgbClr val="398767"/>
    <a:srgbClr val="FA8A1A"/>
    <a:srgbClr val="960096"/>
    <a:srgbClr val="FCB018"/>
    <a:srgbClr val="FFFFFF"/>
    <a:srgbClr val="C400C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38" autoAdjust="0"/>
  </p:normalViewPr>
  <p:slideViewPr>
    <p:cSldViewPr snapToGrid="0">
      <p:cViewPr varScale="1">
        <p:scale>
          <a:sx n="75" d="100"/>
          <a:sy n="75" d="100"/>
        </p:scale>
        <p:origin x="100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7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7958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0"/>
            <a:ext cx="9144000" cy="68580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Рисунок 8" descr="vector-paintbrush-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98926" y="1133652"/>
            <a:ext cx="2572118" cy="106957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5"/>
            <a:ext cx="9144000" cy="684435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368488"/>
            <a:ext cx="5227083" cy="36847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Концепция преподавания</a:t>
            </a:r>
            <a:br>
              <a:rPr lang="ru-RU" sz="4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предметной области «Искусство»</a:t>
            </a:r>
            <a:endParaRPr lang="en-US" sz="48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27333" y="268477"/>
            <a:ext cx="1748344" cy="21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533400"/>
            <a:ext cx="1619240" cy="44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40950d4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81887" y="4408224"/>
            <a:ext cx="2895637" cy="235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artisans-gallery-paint-brush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36841"/>
            <a:ext cx="3712191" cy="1421159"/>
          </a:xfrm>
          <a:prstGeom prst="rect">
            <a:avLst/>
          </a:prstGeom>
        </p:spPr>
      </p:pic>
      <p:pic>
        <p:nvPicPr>
          <p:cNvPr id="7" name="Рисунок 6" descr="brush2-crop-u11942.png"/>
          <p:cNvPicPr>
            <a:picLocks noChangeAspect="1"/>
          </p:cNvPicPr>
          <p:nvPr/>
        </p:nvPicPr>
        <p:blipFill>
          <a:blip r:embed="rId3" cstate="print"/>
          <a:srcRect t="17142"/>
          <a:stretch>
            <a:fillRect/>
          </a:stretch>
        </p:blipFill>
        <p:spPr>
          <a:xfrm>
            <a:off x="2006221" y="0"/>
            <a:ext cx="7137779" cy="1978926"/>
          </a:xfrm>
          <a:prstGeom prst="rect">
            <a:avLst/>
          </a:prstGeom>
        </p:spPr>
      </p:pic>
      <p:pic>
        <p:nvPicPr>
          <p:cNvPr id="10" name="Рисунок 9" descr="93751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057400"/>
            <a:ext cx="9144000" cy="4097740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57200" y="2438400"/>
            <a:ext cx="8229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Задачи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Развивать общедоступные информационные ресурсы в качестве инструментов деятельности учеников и учителей.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ать базовые знания в области искусства, чтобы развивать учеников художественно и эстетически.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Создать условия для повышения кадрового потенциала педагогических работников предметной области «Искусство».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С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оздать учебно-методические материалы нового поколения, чтобы развивать самостоятельную творческую работу обучающихся, использовать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мультимедийные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технологии, современные средства диагностики достижений результатов учеников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992575" y="68234"/>
            <a:ext cx="5704754" cy="5595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и задачи</a:t>
            </a:r>
            <a:endParaRPr lang="en-US" sz="40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0" y="1524000"/>
            <a:ext cx="7567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Цель: улучшить содержание предметной области «Искусство» на всех уровнях общего образования</a:t>
            </a:r>
          </a:p>
        </p:txBody>
      </p:sp>
      <p:pic>
        <p:nvPicPr>
          <p:cNvPr id="13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9902" y="6315495"/>
            <a:ext cx="1445923" cy="1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83565" y="6175541"/>
            <a:ext cx="1619240" cy="44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f4db500-f78b-4518-9b1b-320056ea48d8.jpg"/>
          <p:cNvPicPr>
            <a:picLocks noChangeAspect="1"/>
          </p:cNvPicPr>
          <p:nvPr/>
        </p:nvPicPr>
        <p:blipFill>
          <a:blip r:embed="rId2" cstate="print">
            <a:lum bright="4000"/>
          </a:blip>
          <a:srcRect t="4412" r="4662"/>
          <a:stretch>
            <a:fillRect/>
          </a:stretch>
        </p:blipFill>
        <p:spPr>
          <a:xfrm>
            <a:off x="5568287" y="3521122"/>
            <a:ext cx="3575713" cy="3336878"/>
          </a:xfrm>
          <a:prstGeom prst="rect">
            <a:avLst/>
          </a:prstGeom>
        </p:spPr>
      </p:pic>
      <p:pic>
        <p:nvPicPr>
          <p:cNvPr id="5" name="Рисунок 4" descr="244308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8860" y="4672568"/>
            <a:ext cx="2920619" cy="203530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937982" y="95530"/>
            <a:ext cx="7206017" cy="5595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планируют изменить</a:t>
            </a:r>
            <a:endParaRPr lang="en-US" sz="36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0601" y="2557201"/>
            <a:ext cx="2818258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– Детализировать </a:t>
            </a:r>
            <a:b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в ФГОС НОО и ООО требования </a:t>
            </a:r>
            <a:b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к результатам освоения программ предметов «Музыка», «ИЗО» и «МХК».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6949" y="4624619"/>
            <a:ext cx="258625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– Разработать КИМ для оценки качества подготовки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по предметам «Музыка», «ИЗО»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и «МХК».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92971" y="2145217"/>
            <a:ext cx="3828199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– Определить критерии отбора произведений искусства для изучения на учебных предметах «Музыка», «ИЗО» и «МХК»;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18266" y="703081"/>
            <a:ext cx="2790967" cy="2616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– Создать взаимодействие предметной области «Искусство»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с внеурочной деятельностью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и дополнительным художественным </a:t>
            </a:r>
            <a:b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образованием.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199796" y="693923"/>
            <a:ext cx="409432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– Развивать межведомственное взаимодействие с учреждениями культуры, чтобы расширить возможности предметной области «Искусство» в ОО.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45560" y="3346235"/>
            <a:ext cx="2204111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– Проводить творческие конкурсы, </a:t>
            </a:r>
            <a:b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чтобы повысить мотивацию учеников</a:t>
            </a:r>
            <a:b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6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 к художественному творчеству.</a:t>
            </a:r>
          </a:p>
        </p:txBody>
      </p:sp>
      <p:pic>
        <p:nvPicPr>
          <p:cNvPr id="18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6400800"/>
            <a:ext cx="184233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6248400"/>
            <a:ext cx="1619240" cy="44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51518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683569" y="1039139"/>
            <a:ext cx="3660322" cy="3660322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743200" y="5105400"/>
            <a:ext cx="3505200" cy="1433584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7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Усовершенствовать систему олимпиад </a:t>
            </a:r>
            <a:br>
              <a:rPr lang="ru-RU" sz="17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7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по предметам</a:t>
            </a:r>
            <a:br>
              <a:rPr lang="ru-RU" sz="17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1700" b="1" dirty="0" smtClean="0">
                <a:solidFill>
                  <a:schemeClr val="accent2"/>
                </a:solidFill>
                <a:latin typeface="Arial" pitchFamily="34" charset="0"/>
                <a:ea typeface="Calibri"/>
                <a:cs typeface="Arial" pitchFamily="34" charset="0"/>
              </a:rPr>
              <a:t>«Музыка», «ИЗО», «МХК»</a:t>
            </a:r>
            <a:endParaRPr lang="ru-RU" sz="1700" b="1" dirty="0">
              <a:solidFill>
                <a:schemeClr val="accent2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05716" y="109184"/>
            <a:ext cx="7206017" cy="5595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ln w="0"/>
                <a:solidFill>
                  <a:srgbClr val="173A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планируют изменить</a:t>
            </a:r>
            <a:endParaRPr lang="en-US" sz="3600" b="1" dirty="0">
              <a:ln w="0"/>
              <a:solidFill>
                <a:srgbClr val="173A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6006" y="2401999"/>
            <a:ext cx="2531660" cy="4142089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Учитывать этнокультурные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 и национальные особенности региона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при разработке учебно-методических материалов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по предметам «Музыка», «Изо», «МХК»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18912" y="820048"/>
            <a:ext cx="2715904" cy="5720724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Определить оптимальное соотношение объема теоретического материала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и самостоятельной деятельности учеников,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для этого расширить вариативность выбора видов творческой деятельности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с учетом интересов учеников</a:t>
            </a:r>
          </a:p>
        </p:txBody>
      </p:sp>
      <p:pic>
        <p:nvPicPr>
          <p:cNvPr id="11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34"/>
          <a:stretch>
            <a:fillRect/>
          </a:stretch>
        </p:blipFill>
        <p:spPr>
          <a:xfrm rot="10800000">
            <a:off x="1" y="0"/>
            <a:ext cx="4067031" cy="3462388"/>
          </a:xfrm>
          <a:prstGeom prst="rect">
            <a:avLst/>
          </a:prstGeom>
        </p:spPr>
      </p:pic>
      <p:pic>
        <p:nvPicPr>
          <p:cNvPr id="14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1447568"/>
            <a:ext cx="1447800" cy="17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6773" y="1726296"/>
            <a:ext cx="1478312" cy="407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178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JIopa</cp:lastModifiedBy>
  <cp:revision>93</cp:revision>
  <dcterms:created xsi:type="dcterms:W3CDTF">2016-11-18T14:12:19Z</dcterms:created>
  <dcterms:modified xsi:type="dcterms:W3CDTF">2023-01-27T12:16:12Z</dcterms:modified>
</cp:coreProperties>
</file>