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56" r:id="rId2"/>
    <p:sldId id="271" r:id="rId3"/>
    <p:sldId id="265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F9"/>
    <a:srgbClr val="5329A7"/>
    <a:srgbClr val="990099"/>
    <a:srgbClr val="398767"/>
    <a:srgbClr val="FA8A1A"/>
    <a:srgbClr val="960096"/>
    <a:srgbClr val="FCB018"/>
    <a:srgbClr val="FFFFFF"/>
    <a:srgbClr val="C400C4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38" autoAdjust="0"/>
  </p:normalViewPr>
  <p:slideViewPr>
    <p:cSldViewPr snapToGrid="0">
      <p:cViewPr varScale="1">
        <p:scale>
          <a:sx n="75" d="100"/>
          <a:sy n="75" d="100"/>
        </p:scale>
        <p:origin x="100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7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7958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68580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 descr="vector-paintbrush-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8926" y="1133652"/>
            <a:ext cx="2572118" cy="106957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5"/>
            <a:ext cx="9144000" cy="684435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368488"/>
            <a:ext cx="5227083" cy="3684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Концепция преподавания</a:t>
            </a:r>
            <a:br>
              <a:rPr lang="ru-RU" sz="48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предметной области «Искусство»</a:t>
            </a:r>
            <a:endParaRPr lang="en-US" sz="48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7333" y="268477"/>
            <a:ext cx="1748344" cy="21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533400"/>
            <a:ext cx="1619240" cy="44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40950d4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81887" y="4408224"/>
            <a:ext cx="2895637" cy="235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artisans-gallery-paint-brush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773" y="3383280"/>
            <a:ext cx="9144000" cy="347472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937983" y="0"/>
            <a:ext cx="7206017" cy="5595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Основные проблемы преподавания</a:t>
            </a:r>
            <a:endParaRPr lang="en-US" sz="28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657601" y="646371"/>
          <a:ext cx="5399313" cy="615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Проблемы методического характера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Нужна модернизация содержания учебно-методических материалов с учетом вызовов современности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Нужно усилить внимание к системно-деятельностному подходу, увеличение времени на проекты и творческую деятельность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Преподавание предметной области «Искусство» основывается на модулях с возможностями вариативности по выбору ОО. Подход не обеспечен учебными пособиями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Недостаточно внимания использованию информационно-коммуникационных технологий </a:t>
                      </a:r>
                      <a:b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</a:b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из-за отсутствия методической подготовки педагогических кадров данной области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Нет преемственности содержания уроков и внеурочной деятельности.</a:t>
                      </a:r>
                      <a:r>
                        <a:rPr lang="ru-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Н</a:t>
                      </a: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едостаточно разработаны вариативные модели взаимодействия ОО и учреждений культуры с учетом специфики региона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86519" y="2679890"/>
          <a:ext cx="3307307" cy="2743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07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Кадровые проблемы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Система подготовки педагогических кадров не отвечает требованиям в части формирования компетенций, предусмотренных профессиональным стандартом «Педагог»</a:t>
                      </a:r>
                      <a:endParaRPr lang="ru-RU" sz="16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5840" y="1752331"/>
            <a:ext cx="1961481" cy="24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53101" y="2093524"/>
            <a:ext cx="1625321" cy="4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who-we-are-background-purple.png"/>
          <p:cNvPicPr>
            <a:picLocks noChangeAspect="1"/>
          </p:cNvPicPr>
          <p:nvPr/>
        </p:nvPicPr>
        <p:blipFill>
          <a:blip r:embed="rId2" cstate="print"/>
          <a:srcRect b="29682"/>
          <a:stretch>
            <a:fillRect/>
          </a:stretch>
        </p:blipFill>
        <p:spPr>
          <a:xfrm>
            <a:off x="6073261" y="5977720"/>
            <a:ext cx="2227569" cy="880280"/>
          </a:xfrm>
          <a:prstGeom prst="rect">
            <a:avLst/>
          </a:prstGeom>
        </p:spPr>
      </p:pic>
      <p:pic>
        <p:nvPicPr>
          <p:cNvPr id="22" name="Рисунок 21" descr="who-we-are-background-pur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9990" y="2210937"/>
            <a:ext cx="2227569" cy="1251857"/>
          </a:xfrm>
          <a:prstGeom prst="rect">
            <a:avLst/>
          </a:prstGeom>
        </p:spPr>
      </p:pic>
      <p:pic>
        <p:nvPicPr>
          <p:cNvPr id="21" name="Рисунок 20" descr="who-we-are-background-pur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363" y="2634019"/>
            <a:ext cx="2227569" cy="1251857"/>
          </a:xfrm>
          <a:prstGeom prst="rect">
            <a:avLst/>
          </a:prstGeom>
        </p:spPr>
      </p:pic>
      <p:pic>
        <p:nvPicPr>
          <p:cNvPr id="20" name="Рисунок 19" descr="who-we-are-background-pur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87409" y="4585646"/>
            <a:ext cx="2227569" cy="1251857"/>
          </a:xfrm>
          <a:prstGeom prst="rect">
            <a:avLst/>
          </a:prstGeom>
        </p:spPr>
      </p:pic>
      <p:pic>
        <p:nvPicPr>
          <p:cNvPr id="19" name="Рисунок 18" descr="who-we-are-background-pur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04771" y="1105469"/>
            <a:ext cx="2227569" cy="1251857"/>
          </a:xfrm>
          <a:prstGeom prst="rect">
            <a:avLst/>
          </a:prstGeom>
        </p:spPr>
      </p:pic>
      <p:pic>
        <p:nvPicPr>
          <p:cNvPr id="18" name="Рисунок 17" descr="who-we-are-background-pur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22126"/>
            <a:ext cx="2227569" cy="1251857"/>
          </a:xfrm>
          <a:prstGeom prst="rect">
            <a:avLst/>
          </a:prstGeom>
        </p:spPr>
      </p:pic>
      <p:pic>
        <p:nvPicPr>
          <p:cNvPr id="17" name="Рисунок 16" descr="who-we-are-background-pur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" y="2947917"/>
            <a:ext cx="2227569" cy="1251857"/>
          </a:xfrm>
          <a:prstGeom prst="rect">
            <a:avLst/>
          </a:prstGeom>
        </p:spPr>
      </p:pic>
      <p:pic>
        <p:nvPicPr>
          <p:cNvPr id="13" name="Рисунок 12" descr="IntegARTe_12.png"/>
          <p:cNvPicPr>
            <a:picLocks noChangeAspect="1"/>
          </p:cNvPicPr>
          <p:nvPr/>
        </p:nvPicPr>
        <p:blipFill>
          <a:blip r:embed="rId3" cstate="print"/>
          <a:srcRect l="7305" t="2086" r="8312"/>
          <a:stretch>
            <a:fillRect/>
          </a:stretch>
        </p:blipFill>
        <p:spPr>
          <a:xfrm>
            <a:off x="0" y="1031381"/>
            <a:ext cx="9144000" cy="4230806"/>
          </a:xfrm>
          <a:prstGeom prst="rect">
            <a:avLst/>
          </a:prstGeom>
        </p:spPr>
      </p:pic>
      <p:pic>
        <p:nvPicPr>
          <p:cNvPr id="4" name="Рисунок 3" descr="IntegARTe_12.png"/>
          <p:cNvPicPr>
            <a:picLocks noChangeAspect="1"/>
          </p:cNvPicPr>
          <p:nvPr/>
        </p:nvPicPr>
        <p:blipFill>
          <a:blip r:embed="rId3" cstate="print"/>
          <a:srcRect l="8470"/>
          <a:stretch>
            <a:fillRect/>
          </a:stretch>
        </p:blipFill>
        <p:spPr>
          <a:xfrm>
            <a:off x="0" y="2932879"/>
            <a:ext cx="9144000" cy="392512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52400" y="152400"/>
            <a:ext cx="8802807" cy="9007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Материально-техническое обеспечение</a:t>
            </a:r>
            <a:endParaRPr lang="en-US" sz="40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116210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462" y="3862317"/>
            <a:ext cx="5604044" cy="2532583"/>
          </a:xfrm>
          <a:prstGeom prst="rect">
            <a:avLst/>
          </a:prstGeom>
        </p:spPr>
      </p:pic>
      <p:pic>
        <p:nvPicPr>
          <p:cNvPr id="30" name="Рисунок 29" descr="4f5658128052ad015b06bd2a538d62d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1073" y="3367313"/>
            <a:ext cx="2435840" cy="336786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914400" y="1524000"/>
            <a:ext cx="6879771" cy="398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Обеспечить условия, чтобы ученики приобрели базовые умения и навыки в области выбранного вида искусства по общеобразовательным программам (музыкальных/хоровых/танцевальных классов, художественных мастерских, мастерских народных промыслов и др.).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Условия должны учитывать </a:t>
            </a:r>
            <a:b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состояние </a:t>
            </a:r>
            <a:b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материально-технической базы </a:t>
            </a:r>
            <a:b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сельских ОО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24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5867400"/>
            <a:ext cx="1961481" cy="24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73661" y="6208593"/>
            <a:ext cx="1625321" cy="4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134</Words>
  <Application>Microsoft Office PowerPoint</Application>
  <PresentationFormat>Экран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JIopa</cp:lastModifiedBy>
  <cp:revision>92</cp:revision>
  <dcterms:created xsi:type="dcterms:W3CDTF">2016-11-18T14:12:19Z</dcterms:created>
  <dcterms:modified xsi:type="dcterms:W3CDTF">2023-01-27T12:17:08Z</dcterms:modified>
</cp:coreProperties>
</file>