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69" r:id="rId2"/>
    <p:sldId id="27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01F9"/>
    <a:srgbClr val="5329A7"/>
    <a:srgbClr val="990099"/>
    <a:srgbClr val="398767"/>
    <a:srgbClr val="FA8A1A"/>
    <a:srgbClr val="960096"/>
    <a:srgbClr val="FCB018"/>
    <a:srgbClr val="FFFFFF"/>
    <a:srgbClr val="C400C4"/>
    <a:srgbClr val="173A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4" autoAdjust="0"/>
    <p:restoredTop sz="94638" autoAdjust="0"/>
  </p:normalViewPr>
  <p:slideViewPr>
    <p:cSldViewPr snapToGrid="0">
      <p:cViewPr varScale="1">
        <p:scale>
          <a:sx n="75" d="100"/>
          <a:sy n="75" d="100"/>
        </p:scale>
        <p:origin x="100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70000"/>
            <a:ext cx="78867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57958"/>
            <a:ext cx="7886700" cy="10472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25486" y="232013"/>
          <a:ext cx="6441090" cy="5888736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64410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562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Задачи учебного предмета «Музыка»</a:t>
                      </a:r>
                      <a:endParaRPr lang="ru-RU" sz="2800" b="1" dirty="0">
                        <a:solidFill>
                          <a:schemeClr val="accent6">
                            <a:lumMod val="20000"/>
                            <a:lumOff val="8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514" marR="44514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1278">
                <a:tc>
                  <a:txBody>
                    <a:bodyPr/>
                    <a:lstStyle/>
                    <a:p>
                      <a:pPr marL="2159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398767"/>
                          </a:solidFill>
                          <a:latin typeface="Arial" pitchFamily="34" charset="0"/>
                          <a:cs typeface="Arial" pitchFamily="34" charset="0"/>
                        </a:rPr>
                        <a:t>Воспитать </a:t>
                      </a:r>
                      <a:r>
                        <a:rPr lang="ru-RU" sz="2000" b="1" dirty="0">
                          <a:solidFill>
                            <a:srgbClr val="398767"/>
                          </a:solidFill>
                          <a:latin typeface="Arial" pitchFamily="34" charset="0"/>
                          <a:cs typeface="Arial" pitchFamily="34" charset="0"/>
                        </a:rPr>
                        <a:t>грамотного </a:t>
                      </a:r>
                      <a:r>
                        <a:rPr lang="ru-RU" sz="2000" b="1" dirty="0" smtClean="0">
                          <a:solidFill>
                            <a:srgbClr val="398767"/>
                          </a:solidFill>
                          <a:latin typeface="Arial" pitchFamily="34" charset="0"/>
                          <a:cs typeface="Arial" pitchFamily="34" charset="0"/>
                        </a:rPr>
                        <a:t>слушателя и формировать музыкальный вкус в </a:t>
                      </a:r>
                      <a:r>
                        <a:rPr lang="ru-RU" sz="2000" b="1" dirty="0" err="1" smtClean="0">
                          <a:solidFill>
                            <a:srgbClr val="398767"/>
                          </a:solidFill>
                          <a:latin typeface="Arial" pitchFamily="34" charset="0"/>
                          <a:cs typeface="Arial" pitchFamily="34" charset="0"/>
                        </a:rPr>
                        <a:t>досуговой</a:t>
                      </a:r>
                      <a:r>
                        <a:rPr lang="ru-RU" sz="2000" b="1" dirty="0" smtClean="0">
                          <a:solidFill>
                            <a:srgbClr val="398767"/>
                          </a:solidFill>
                          <a:latin typeface="Arial" pitchFamily="34" charset="0"/>
                          <a:cs typeface="Arial" pitchFamily="34" charset="0"/>
                        </a:rPr>
                        <a:t> сфере.</a:t>
                      </a:r>
                    </a:p>
                    <a:p>
                      <a:pPr marL="2159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398767"/>
                          </a:solidFill>
                          <a:latin typeface="Arial" pitchFamily="34" charset="0"/>
                          <a:cs typeface="Arial" pitchFamily="34" charset="0"/>
                        </a:rPr>
                        <a:t>Изучить </a:t>
                      </a: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лучшие образцы </a:t>
                      </a:r>
                      <a:r>
                        <a:rPr lang="ru-RU" sz="2000" b="1" dirty="0">
                          <a:solidFill>
                            <a:srgbClr val="398767"/>
                          </a:solidFill>
                          <a:latin typeface="Arial" pitchFamily="34" charset="0"/>
                          <a:cs typeface="Arial" pitchFamily="34" charset="0"/>
                        </a:rPr>
                        <a:t>произведений </a:t>
                      </a:r>
                      <a:r>
                        <a:rPr lang="ru-RU" sz="2000" b="1" dirty="0" smtClean="0">
                          <a:solidFill>
                            <a:srgbClr val="398767"/>
                          </a:solidFill>
                          <a:latin typeface="Arial" pitchFamily="34" charset="0"/>
                          <a:cs typeface="Arial" pitchFamily="34" charset="0"/>
                        </a:rPr>
                        <a:t>народной</a:t>
                      </a:r>
                      <a:r>
                        <a:rPr lang="ru-RU" sz="2000" b="1" baseline="0" dirty="0" smtClean="0">
                          <a:solidFill>
                            <a:srgbClr val="398767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rgbClr val="398767"/>
                          </a:solidFill>
                          <a:latin typeface="Arial" pitchFamily="34" charset="0"/>
                          <a:cs typeface="Arial" pitchFamily="34" charset="0"/>
                        </a:rPr>
                        <a:t>и </a:t>
                      </a:r>
                      <a:r>
                        <a:rPr lang="ru-RU" sz="2000" b="1" dirty="0">
                          <a:solidFill>
                            <a:srgbClr val="398767"/>
                          </a:solidFill>
                          <a:latin typeface="Arial" pitchFamily="34" charset="0"/>
                          <a:cs typeface="Arial" pitchFamily="34" charset="0"/>
                        </a:rPr>
                        <a:t>классической </a:t>
                      </a:r>
                      <a:r>
                        <a:rPr lang="ru-RU" sz="2000" b="1" dirty="0" smtClean="0">
                          <a:solidFill>
                            <a:srgbClr val="398767"/>
                          </a:solidFill>
                          <a:latin typeface="Arial" pitchFamily="34" charset="0"/>
                          <a:cs typeface="Arial" pitchFamily="34" charset="0"/>
                        </a:rPr>
                        <a:t>музыки.</a:t>
                      </a:r>
                      <a:endParaRPr lang="ru-RU" sz="2000" b="1" dirty="0">
                        <a:solidFill>
                          <a:srgbClr val="398767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159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398767"/>
                          </a:solidFill>
                          <a:latin typeface="Arial" pitchFamily="34" charset="0"/>
                          <a:cs typeface="Arial" pitchFamily="34" charset="0"/>
                        </a:rPr>
                        <a:t>Изучать </a:t>
                      </a:r>
                      <a:r>
                        <a:rPr lang="ru-RU" sz="2000" b="1" dirty="0">
                          <a:solidFill>
                            <a:srgbClr val="398767"/>
                          </a:solidFill>
                          <a:latin typeface="Arial" pitchFamily="34" charset="0"/>
                          <a:cs typeface="Arial" pitchFamily="34" charset="0"/>
                        </a:rPr>
                        <a:t>современную музыку академических и массовых </a:t>
                      </a:r>
                      <a:r>
                        <a:rPr lang="ru-RU" sz="2000" b="1" dirty="0" smtClean="0">
                          <a:solidFill>
                            <a:srgbClr val="398767"/>
                          </a:solidFill>
                          <a:latin typeface="Arial" pitchFamily="34" charset="0"/>
                          <a:cs typeface="Arial" pitchFamily="34" charset="0"/>
                        </a:rPr>
                        <a:t>жанров.</a:t>
                      </a:r>
                      <a:endParaRPr lang="ru-RU" sz="2000" b="1" dirty="0">
                        <a:solidFill>
                          <a:srgbClr val="398767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159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398767"/>
                          </a:solidFill>
                          <a:latin typeface="Arial" pitchFamily="34" charset="0"/>
                          <a:cs typeface="Arial" pitchFamily="34" charset="0"/>
                        </a:rPr>
                        <a:t>Реализовать </a:t>
                      </a:r>
                      <a:r>
                        <a:rPr lang="ru-RU" sz="2000" b="1" dirty="0">
                          <a:solidFill>
                            <a:srgbClr val="398767"/>
                          </a:solidFill>
                          <a:latin typeface="Arial" pitchFamily="34" charset="0"/>
                          <a:cs typeface="Arial" pitchFamily="34" charset="0"/>
                        </a:rPr>
                        <a:t>комплексный подход к развитию музыкальной культуры с позиций единства деятельности композитора, исполнителя, </a:t>
                      </a:r>
                      <a:r>
                        <a:rPr lang="ru-RU" sz="2000" b="1" dirty="0" smtClean="0">
                          <a:solidFill>
                            <a:srgbClr val="398767"/>
                          </a:solidFill>
                          <a:latin typeface="Arial" pitchFamily="34" charset="0"/>
                          <a:cs typeface="Arial" pitchFamily="34" charset="0"/>
                        </a:rPr>
                        <a:t>слушателя.</a:t>
                      </a:r>
                      <a:endParaRPr lang="ru-RU" sz="2000" b="1" dirty="0">
                        <a:solidFill>
                          <a:srgbClr val="398767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159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398767"/>
                          </a:solidFill>
                          <a:latin typeface="Arial" pitchFamily="34" charset="0"/>
                          <a:cs typeface="Arial" pitchFamily="34" charset="0"/>
                        </a:rPr>
                        <a:t>Приобщить </a:t>
                      </a:r>
                      <a:r>
                        <a:rPr lang="ru-RU" sz="2000" b="1" dirty="0">
                          <a:solidFill>
                            <a:srgbClr val="398767"/>
                          </a:solidFill>
                          <a:latin typeface="Arial" pitchFamily="34" charset="0"/>
                          <a:cs typeface="Arial" pitchFamily="34" charset="0"/>
                        </a:rPr>
                        <a:t>к музыкальной </a:t>
                      </a:r>
                      <a:r>
                        <a:rPr lang="ru-RU" sz="2000" b="1" dirty="0" smtClean="0">
                          <a:solidFill>
                            <a:srgbClr val="398767"/>
                          </a:solidFill>
                          <a:latin typeface="Arial" pitchFamily="34" charset="0"/>
                          <a:cs typeface="Arial" pitchFamily="34" charset="0"/>
                        </a:rPr>
                        <a:t>деятельности:</a:t>
                      </a:r>
                      <a:r>
                        <a:rPr lang="ru-RU" sz="2000" b="1" baseline="0" dirty="0" smtClean="0">
                          <a:solidFill>
                            <a:srgbClr val="398767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rgbClr val="398767"/>
                          </a:solidFill>
                          <a:latin typeface="Arial" pitchFamily="34" charset="0"/>
                          <a:cs typeface="Arial" pitchFamily="34" charset="0"/>
                        </a:rPr>
                        <a:t>хоровое </a:t>
                      </a:r>
                      <a:r>
                        <a:rPr lang="ru-RU" sz="2000" b="1" dirty="0">
                          <a:solidFill>
                            <a:srgbClr val="398767"/>
                          </a:solidFill>
                          <a:latin typeface="Arial" pitchFamily="34" charset="0"/>
                          <a:cs typeface="Arial" pitchFamily="34" charset="0"/>
                        </a:rPr>
                        <a:t>и сольное пение, инструментальное музицирование, элементы импровизации </a:t>
                      </a:r>
                      <a:r>
                        <a:rPr lang="ru-RU" sz="2000" b="1" dirty="0" smtClean="0">
                          <a:solidFill>
                            <a:srgbClr val="398767"/>
                          </a:solidFill>
                          <a:latin typeface="Arial" pitchFamily="34" charset="0"/>
                          <a:cs typeface="Arial" pitchFamily="34" charset="0"/>
                        </a:rPr>
                        <a:t/>
                      </a:r>
                      <a:br>
                        <a:rPr lang="ru-RU" sz="2000" b="1" dirty="0" smtClean="0">
                          <a:solidFill>
                            <a:srgbClr val="398767"/>
                          </a:solidFill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ru-RU" sz="2000" b="1" dirty="0" smtClean="0">
                          <a:solidFill>
                            <a:srgbClr val="398767"/>
                          </a:solidFill>
                          <a:latin typeface="Arial" pitchFamily="34" charset="0"/>
                          <a:cs typeface="Arial" pitchFamily="34" charset="0"/>
                        </a:rPr>
                        <a:t>и </a:t>
                      </a:r>
                      <a:r>
                        <a:rPr lang="ru-RU" sz="2000" b="1" dirty="0">
                          <a:solidFill>
                            <a:srgbClr val="398767"/>
                          </a:solidFill>
                          <a:latin typeface="Arial" pitchFamily="34" charset="0"/>
                          <a:cs typeface="Arial" pitchFamily="34" charset="0"/>
                        </a:rPr>
                        <a:t>сочинения, </a:t>
                      </a:r>
                      <a:r>
                        <a:rPr lang="ru-RU" sz="2000" b="1" dirty="0" smtClean="0">
                          <a:solidFill>
                            <a:srgbClr val="398767"/>
                          </a:solidFill>
                          <a:latin typeface="Arial" pitchFamily="34" charset="0"/>
                          <a:cs typeface="Arial" pitchFamily="34" charset="0"/>
                        </a:rPr>
                        <a:t>музыкально-сценического действия</a:t>
                      </a:r>
                      <a:endParaRPr lang="ru-RU" sz="2000" b="1" dirty="0">
                        <a:solidFill>
                          <a:srgbClr val="398767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4514" marR="4451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6" name="Рисунок 5" descr="b3736bd1358205f864af08dd4e1d800e.png"/>
          <p:cNvPicPr>
            <a:picLocks noChangeAspect="1"/>
          </p:cNvPicPr>
          <p:nvPr/>
        </p:nvPicPr>
        <p:blipFill>
          <a:blip r:embed="rId2" cstate="print"/>
          <a:srcRect l="7316" t="33809" r="60075" b="34921"/>
          <a:stretch>
            <a:fillRect/>
          </a:stretch>
        </p:blipFill>
        <p:spPr>
          <a:xfrm>
            <a:off x="76200" y="2133600"/>
            <a:ext cx="2541970" cy="3790282"/>
          </a:xfrm>
          <a:prstGeom prst="rect">
            <a:avLst/>
          </a:prstGeom>
        </p:spPr>
      </p:pic>
      <p:pic>
        <p:nvPicPr>
          <p:cNvPr id="7" name="Picture 3" descr="C:\Users\ymedvedeva\Desktop\Медведева\ПРЕЗЕНТАЦИИ\ЛОГОТИПЫ\Action+MCF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53" y="5881807"/>
            <a:ext cx="1961481" cy="243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C:\Users\ymedvedeva\Desktop\Медведева\ПРЕЗЕНТАЦИИ\ЛОГОТИПЫ\SZDSH_CMYK - копия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8714" y="6223000"/>
            <a:ext cx="1625321" cy="447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438400" y="533400"/>
          <a:ext cx="6632812" cy="5888736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66328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562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200" dirty="0">
                          <a:solidFill>
                            <a:schemeClr val="accent6">
                              <a:lumMod val="20000"/>
                              <a:lumOff val="8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Задачи учебного предмета «Музыка»</a:t>
                      </a:r>
                    </a:p>
                  </a:txBody>
                  <a:tcPr marL="44514" marR="44514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1278">
                <a:tc>
                  <a:txBody>
                    <a:bodyPr/>
                    <a:lstStyle/>
                    <a:p>
                      <a:pPr marL="2159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rgbClr val="398767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Приобретать </a:t>
                      </a:r>
                      <a:r>
                        <a:rPr lang="ru-RU" sz="2000" b="1" kern="1200" dirty="0">
                          <a:solidFill>
                            <a:srgbClr val="398767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опыт коллективного публичного исполнения музыкальных произведений, в том числе посредством организации школьных хоровых и музыкальных </a:t>
                      </a:r>
                      <a:r>
                        <a:rPr lang="ru-RU" sz="2000" b="1" kern="1200" dirty="0" smtClean="0">
                          <a:solidFill>
                            <a:srgbClr val="398767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коллективов.</a:t>
                      </a:r>
                      <a:endParaRPr lang="ru-RU" sz="2000" b="1" kern="1200" dirty="0">
                        <a:solidFill>
                          <a:srgbClr val="398767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159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rgbClr val="398767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Овладеть </a:t>
                      </a:r>
                      <a:r>
                        <a:rPr lang="ru-RU" sz="2000" b="1" kern="1200" dirty="0">
                          <a:solidFill>
                            <a:srgbClr val="398767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элементами музыкального языка </a:t>
                      </a:r>
                      <a:r>
                        <a:rPr lang="ru-RU" sz="2000" b="1" kern="1200" dirty="0" smtClean="0">
                          <a:solidFill>
                            <a:srgbClr val="398767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/>
                      </a:r>
                      <a:br>
                        <a:rPr lang="ru-RU" sz="2000" b="1" kern="1200" dirty="0" smtClean="0">
                          <a:solidFill>
                            <a:srgbClr val="398767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</a:br>
                      <a:r>
                        <a:rPr lang="ru-RU" sz="2000" b="1" kern="1200" dirty="0" smtClean="0">
                          <a:solidFill>
                            <a:srgbClr val="398767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 </a:t>
                      </a:r>
                      <a:r>
                        <a:rPr lang="ru-RU" sz="2000" b="1" kern="1200" dirty="0">
                          <a:solidFill>
                            <a:srgbClr val="398767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процессе активной музыкальной </a:t>
                      </a:r>
                      <a:r>
                        <a:rPr lang="ru-RU" sz="2000" b="1" kern="1200" dirty="0" smtClean="0">
                          <a:solidFill>
                            <a:srgbClr val="398767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деятельности.</a:t>
                      </a:r>
                      <a:endParaRPr lang="ru-RU" sz="2000" b="1" kern="1200" dirty="0">
                        <a:solidFill>
                          <a:srgbClr val="398767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159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398767"/>
                          </a:solidFill>
                          <a:latin typeface="Arial" pitchFamily="34" charset="0"/>
                          <a:cs typeface="Arial" pitchFamily="34" charset="0"/>
                        </a:rPr>
                        <a:t>Расширить </a:t>
                      </a: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музыкальный кругозор </a:t>
                      </a:r>
                      <a:r>
                        <a:rPr lang="ru-RU" sz="2000" b="1" dirty="0">
                          <a:solidFill>
                            <a:srgbClr val="398767"/>
                          </a:solidFill>
                          <a:latin typeface="Arial" pitchFamily="34" charset="0"/>
                          <a:cs typeface="Arial" pitchFamily="34" charset="0"/>
                        </a:rPr>
                        <a:t>и основы музыкальной грамотности </a:t>
                      </a:r>
                      <a:r>
                        <a:rPr lang="ru-RU" sz="2000" b="1" dirty="0" smtClean="0">
                          <a:solidFill>
                            <a:srgbClr val="398767"/>
                          </a:solidFill>
                          <a:latin typeface="Arial" pitchFamily="34" charset="0"/>
                          <a:cs typeface="Arial" pitchFamily="34" charset="0"/>
                        </a:rPr>
                        <a:t>обучающихся.</a:t>
                      </a:r>
                      <a:endParaRPr lang="ru-RU" sz="2000" b="1" dirty="0">
                        <a:solidFill>
                          <a:srgbClr val="398767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159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398767"/>
                          </a:solidFill>
                          <a:latin typeface="Arial" pitchFamily="34" charset="0"/>
                          <a:cs typeface="Arial" pitchFamily="34" charset="0"/>
                        </a:rPr>
                        <a:t>Применять цифровой </a:t>
                      </a:r>
                      <a:r>
                        <a:rPr lang="ru-RU" sz="2000" b="1" dirty="0">
                          <a:solidFill>
                            <a:srgbClr val="398767"/>
                          </a:solidFill>
                          <a:latin typeface="Arial" pitchFamily="34" charset="0"/>
                          <a:cs typeface="Arial" pitchFamily="34" charset="0"/>
                        </a:rPr>
                        <a:t>инструментарий, который обогащает возможности учеников в музыкальном творчестве и восприятии музыкальных </a:t>
                      </a:r>
                      <a:r>
                        <a:rPr lang="ru-RU" sz="2000" b="1" dirty="0" smtClean="0">
                          <a:solidFill>
                            <a:srgbClr val="398767"/>
                          </a:solidFill>
                          <a:latin typeface="Arial" pitchFamily="34" charset="0"/>
                          <a:cs typeface="Arial" pitchFamily="34" charset="0"/>
                        </a:rPr>
                        <a:t>произведений.</a:t>
                      </a:r>
                      <a:endParaRPr lang="ru-RU" sz="2000" b="1" dirty="0">
                        <a:solidFill>
                          <a:srgbClr val="398767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159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398767"/>
                          </a:solidFill>
                          <a:latin typeface="Arial" pitchFamily="34" charset="0"/>
                          <a:cs typeface="Arial" pitchFamily="34" charset="0"/>
                        </a:rPr>
                        <a:t>Приобщить </a:t>
                      </a:r>
                      <a:r>
                        <a:rPr lang="ru-RU" sz="2000" b="1" dirty="0">
                          <a:solidFill>
                            <a:srgbClr val="398767"/>
                          </a:solidFill>
                          <a:latin typeface="Arial" pitchFamily="34" charset="0"/>
                          <a:cs typeface="Arial" pitchFamily="34" charset="0"/>
                        </a:rPr>
                        <a:t>к музыкальным традициям своего региона</a:t>
                      </a:r>
                      <a:endParaRPr lang="ru-RU" sz="2000" b="1" dirty="0">
                        <a:solidFill>
                          <a:srgbClr val="398767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514" marR="44514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6" name="Рисунок 5" descr="b3736bd1358205f864af08dd4e1d800e.png"/>
          <p:cNvPicPr>
            <a:picLocks noChangeAspect="1"/>
          </p:cNvPicPr>
          <p:nvPr/>
        </p:nvPicPr>
        <p:blipFill>
          <a:blip r:embed="rId2" cstate="print"/>
          <a:srcRect l="7316" t="33809" r="60075" b="34921"/>
          <a:stretch>
            <a:fillRect/>
          </a:stretch>
        </p:blipFill>
        <p:spPr>
          <a:xfrm>
            <a:off x="76200" y="2438400"/>
            <a:ext cx="2439762" cy="3637882"/>
          </a:xfrm>
          <a:prstGeom prst="rect">
            <a:avLst/>
          </a:prstGeom>
        </p:spPr>
      </p:pic>
      <p:pic>
        <p:nvPicPr>
          <p:cNvPr id="7" name="Picture 3" descr="C:\Users\ymedvedeva\Desktop\Медведева\ПРЕЗЕНТАЦИИ\ЛОГОТИПЫ\Action+MCF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53" y="5881807"/>
            <a:ext cx="1961481" cy="243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C:\Users\ymedvedeva\Desktop\Медведева\ПРЕЗЕНТАЦИИ\ЛОГОТИПЫ\SZDSH_CMYK - копия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8714" y="6223000"/>
            <a:ext cx="1625321" cy="447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709</TotalTime>
  <Words>95</Words>
  <Application>Microsoft Office PowerPoint</Application>
  <PresentationFormat>Экран (4:3)</PresentationFormat>
  <Paragraphs>12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Презентация PowerPoint</vt:lpstr>
      <vt:lpstr>Презентация PowerPoint</vt:lpstr>
    </vt:vector>
  </TitlesOfParts>
  <Company>PJSC "New Engineering Technologies"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JIopa</cp:lastModifiedBy>
  <cp:revision>93</cp:revision>
  <dcterms:created xsi:type="dcterms:W3CDTF">2016-11-18T14:12:19Z</dcterms:created>
  <dcterms:modified xsi:type="dcterms:W3CDTF">2023-01-27T12:23:19Z</dcterms:modified>
</cp:coreProperties>
</file>