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4"/>
  </p:handoutMasterIdLst>
  <p:sldIdLst>
    <p:sldId id="273" r:id="rId2"/>
    <p:sldId id="27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01F9"/>
    <a:srgbClr val="5329A7"/>
    <a:srgbClr val="990099"/>
    <a:srgbClr val="398767"/>
    <a:srgbClr val="FA8A1A"/>
    <a:srgbClr val="960096"/>
    <a:srgbClr val="FCB018"/>
    <a:srgbClr val="FFFFFF"/>
    <a:srgbClr val="C400C4"/>
    <a:srgbClr val="173A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94638" autoAdjust="0"/>
  </p:normalViewPr>
  <p:slideViewPr>
    <p:cSldViewPr snapToGrid="0">
      <p:cViewPr varScale="1">
        <p:scale>
          <a:sx n="75" d="100"/>
          <a:sy n="75" d="100"/>
        </p:scale>
        <p:origin x="100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70000"/>
            <a:ext cx="78867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1/27/2023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57958"/>
            <a:ext cx="7886700" cy="10472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cute-border-png-18.pn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-23000" contrast="60000"/>
          </a:blip>
          <a:srcRect l="3597" t="7071" r="2014" b="14835"/>
          <a:stretch>
            <a:fillRect/>
          </a:stretch>
        </p:blipFill>
        <p:spPr>
          <a:xfrm>
            <a:off x="-109184" y="0"/>
            <a:ext cx="9253184" cy="6625988"/>
          </a:xfrm>
          <a:prstGeom prst="rect">
            <a:avLst/>
          </a:prstGeom>
        </p:spPr>
      </p:pic>
      <p:pic>
        <p:nvPicPr>
          <p:cNvPr id="16" name="Picture 3" descr="C:\Users\ymedvedeva\Desktop\Медведева\ПРЕЗЕНТАЦИИ\ЛОГОТИПЫ\Action+MCF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28774" y="6383734"/>
            <a:ext cx="1445923" cy="1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 descr="C:\Users\ymedvedeva\Desktop\Медведева\ПРЕЗЕНТАЦИИ\ЛОГОТИПЫ\SZDSH_CMYK - копия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3772" y="6175541"/>
            <a:ext cx="1619240" cy="446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notre_dame_4x_4x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79580" y="4125036"/>
            <a:ext cx="3643952" cy="2732964"/>
          </a:xfrm>
          <a:prstGeom prst="rect">
            <a:avLst/>
          </a:prstGeom>
        </p:spPr>
      </p:pic>
      <p:pic>
        <p:nvPicPr>
          <p:cNvPr id="20" name="Рисунок 19" descr="595cdfe54089015d12ca9790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592" y="4931916"/>
            <a:ext cx="1105469" cy="1926084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518613" y="163776"/>
            <a:ext cx="8270543" cy="11767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/>
                <a:cs typeface="Arial" pitchFamily="34" charset="0"/>
              </a:rPr>
              <a:t>Задачи учебного предмета «Изобразительное искусство»</a:t>
            </a:r>
            <a:endParaRPr lang="ru-RU" sz="3200" b="1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9600" y="1295400"/>
            <a:ext cx="7833815" cy="4693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15000"/>
              </a:lnSpc>
              <a:buAutoNum type="arabicPeriod"/>
              <a:tabLst>
                <a:tab pos="180340" algn="l"/>
              </a:tabLst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Воспитать грамотного зрителя.</a:t>
            </a:r>
          </a:p>
          <a:p>
            <a:pPr marL="457200" indent="-457200">
              <a:lnSpc>
                <a:spcPct val="115000"/>
              </a:lnSpc>
              <a:buAutoNum type="arabicPeriod"/>
              <a:tabLst>
                <a:tab pos="180340" algn="l"/>
              </a:tabLst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Иметь представление об отечественной и мировой художественной культуре во всем многообразии ее видов.</a:t>
            </a:r>
          </a:p>
          <a:p>
            <a:pPr marL="457200" indent="-457200">
              <a:lnSpc>
                <a:spcPct val="115000"/>
              </a:lnSpc>
              <a:buAutoNum type="arabicPeriod"/>
              <a:tabLst>
                <a:tab pos="180340" algn="l"/>
              </a:tabLst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Сформировать навыки эстетического видения и преобразования мира.</a:t>
            </a:r>
          </a:p>
          <a:p>
            <a:pPr marL="457200" indent="-457200">
              <a:lnSpc>
                <a:spcPct val="115000"/>
              </a:lnSpc>
              <a:buAutoNum type="arabicPeriod"/>
              <a:tabLst>
                <a:tab pos="180340" algn="l"/>
              </a:tabLst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Помочь приобретать опыт создания творческой работы посредством разных художественных материалов в разных видах искусств: изобразительных, декоративно-прикладных, в архитектуре и дизайне, опыта творчества в компьютерной графике и анимации, фотографии, работы в синтетических искусствах (театре и кино)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cute-border-png-18.pn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-23000" contrast="60000"/>
          </a:blip>
          <a:srcRect l="3597" t="7071" r="2014" b="14835"/>
          <a:stretch>
            <a:fillRect/>
          </a:stretch>
        </p:blipFill>
        <p:spPr>
          <a:xfrm>
            <a:off x="-109184" y="0"/>
            <a:ext cx="9253184" cy="6625988"/>
          </a:xfrm>
          <a:prstGeom prst="rect">
            <a:avLst/>
          </a:prstGeom>
        </p:spPr>
      </p:pic>
      <p:pic>
        <p:nvPicPr>
          <p:cNvPr id="16" name="Picture 3" descr="C:\Users\ymedvedeva\Desktop\Медведева\ПРЕЗЕНТАЦИИ\ЛОГОТИПЫ\Action+MCF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28774" y="6383734"/>
            <a:ext cx="1445923" cy="1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notre_dame_4x_4x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1200" y="4114800"/>
            <a:ext cx="3643952" cy="2732964"/>
          </a:xfrm>
          <a:prstGeom prst="rect">
            <a:avLst/>
          </a:prstGeom>
        </p:spPr>
      </p:pic>
      <p:pic>
        <p:nvPicPr>
          <p:cNvPr id="17" name="Picture 2" descr="C:\Users\ymedvedeva\Desktop\Медведева\ПРЕЗЕНТАЦИИ\ЛОГОТИПЫ\SZDSH_CMYK - копия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83772" y="6175541"/>
            <a:ext cx="1619240" cy="446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595cdfe54089015d12ca9790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592" y="4931916"/>
            <a:ext cx="1105469" cy="1926084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518613" y="163776"/>
            <a:ext cx="8270543" cy="11767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/>
                <a:cs typeface="Arial" pitchFamily="34" charset="0"/>
              </a:rPr>
              <a:t>Задачи учебного предмета «Изобразительное искусство»</a:t>
            </a:r>
            <a:endParaRPr lang="ru-RU" sz="3200" b="1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09600" y="1447800"/>
            <a:ext cx="7485798" cy="3955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1938" indent="-261938">
              <a:lnSpc>
                <a:spcPct val="115000"/>
              </a:lnSpc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5. Иметь представление о средствах выразительности искусства и научить использовать их.</a:t>
            </a:r>
          </a:p>
          <a:p>
            <a:pPr marL="261938" indent="-261938">
              <a:lnSpc>
                <a:spcPct val="115000"/>
              </a:lnSpc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6. Развивать наблюдательность, ассоциативное мышление </a:t>
            </a:r>
            <a:b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</a:b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и творческое воображение;</a:t>
            </a:r>
          </a:p>
          <a:p>
            <a:pPr marL="261938" indent="-261938">
              <a:lnSpc>
                <a:spcPct val="115000"/>
              </a:lnSpc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7. Воспитать уважение к наследию России через освоение отечественной художественной культуры;</a:t>
            </a:r>
          </a:p>
          <a:p>
            <a:pPr marL="261938" indent="-261938">
              <a:lnSpc>
                <a:spcPct val="115000"/>
              </a:lnSpc>
              <a:tabLst>
                <a:tab pos="2199640" algn="l"/>
              </a:tabLst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8. Формировать 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ea typeface="Calibri"/>
                <a:cs typeface="Arial" pitchFamily="34" charset="0"/>
              </a:rPr>
              <a:t>активное отношение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к традициям художественной культуры как смысловой, </a:t>
            </a:r>
            <a:b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</a:b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эстетической и личностно значимой ценности</a:t>
            </a:r>
          </a:p>
          <a:p>
            <a:pPr>
              <a:lnSpc>
                <a:spcPct val="115000"/>
              </a:lnSpc>
            </a:pPr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709</TotalTime>
  <Words>103</Words>
  <Application>Microsoft Office PowerPoint</Application>
  <PresentationFormat>Экран (4:3)</PresentationFormat>
  <Paragraphs>10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Презентация PowerPoint</vt:lpstr>
      <vt:lpstr>Презентация PowerPoint</vt:lpstr>
    </vt:vector>
  </TitlesOfParts>
  <Company>PJSC "New Engineering Technologies"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JIopa</cp:lastModifiedBy>
  <cp:revision>94</cp:revision>
  <dcterms:created xsi:type="dcterms:W3CDTF">2016-11-18T14:12:19Z</dcterms:created>
  <dcterms:modified xsi:type="dcterms:W3CDTF">2023-01-27T12:23:38Z</dcterms:modified>
</cp:coreProperties>
</file>