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61" r:id="rId2"/>
    <p:sldId id="278" r:id="rId3"/>
    <p:sldId id="333" r:id="rId4"/>
    <p:sldId id="357" r:id="rId5"/>
    <p:sldId id="358" r:id="rId6"/>
    <p:sldId id="334" r:id="rId7"/>
    <p:sldId id="335" r:id="rId8"/>
    <p:sldId id="298" r:id="rId9"/>
    <p:sldId id="299" r:id="rId10"/>
    <p:sldId id="300" r:id="rId11"/>
    <p:sldId id="307" r:id="rId12"/>
    <p:sldId id="314" r:id="rId13"/>
    <p:sldId id="359" r:id="rId14"/>
    <p:sldId id="304" r:id="rId15"/>
    <p:sldId id="346" r:id="rId16"/>
    <p:sldId id="363" r:id="rId17"/>
    <p:sldId id="365" r:id="rId18"/>
    <p:sldId id="366" r:id="rId19"/>
    <p:sldId id="367" r:id="rId20"/>
    <p:sldId id="368" r:id="rId21"/>
    <p:sldId id="369" r:id="rId22"/>
    <p:sldId id="370" r:id="rId23"/>
    <p:sldId id="364" r:id="rId24"/>
    <p:sldId id="310" r:id="rId25"/>
    <p:sldId id="345" r:id="rId26"/>
    <p:sldId id="344" r:id="rId27"/>
    <p:sldId id="312" r:id="rId28"/>
    <p:sldId id="337" r:id="rId29"/>
    <p:sldId id="339" r:id="rId30"/>
    <p:sldId id="354" r:id="rId31"/>
    <p:sldId id="355" r:id="rId32"/>
    <p:sldId id="356" r:id="rId33"/>
    <p:sldId id="362" r:id="rId34"/>
    <p:sldId id="323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62A72"/>
    <a:srgbClr val="2D1341"/>
    <a:srgbClr val="441D61"/>
    <a:srgbClr val="660033"/>
    <a:srgbClr val="800000"/>
    <a:srgbClr val="008000"/>
    <a:srgbClr val="EC7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1829" autoAdjust="0"/>
  </p:normalViewPr>
  <p:slideViewPr>
    <p:cSldViewPr>
      <p:cViewPr varScale="1">
        <p:scale>
          <a:sx n="105" d="100"/>
          <a:sy n="105" d="100"/>
        </p:scale>
        <p:origin x="182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BBB7AA-7E56-4092-AB9B-24EE15C635A3}" type="datetimeFigureOut">
              <a:rPr lang="ru-RU" smtClean="0"/>
              <a:t>06.11.2022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86FB10-CA66-4A87-AECD-5E65FCDF0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458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0D145-4057-4CBC-A13D-4E621544AE88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CDCB2-1EF9-433D-B20C-5025788C7D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769540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D3BD3-F3A7-4A0E-B072-DAEF3B12F961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3FAA68-0C4F-4D2F-8A80-684ADC5A4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247870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C2FF4-0901-40E0-A7AD-390A1F028532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A7102-7046-4D21-A3AF-DA9B91C2C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967178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40967-5E10-47C5-82F2-C0013FD86361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91A1D-F790-467E-9848-36126083BC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09054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DA26C-47AE-4F57-A63A-B685943429E0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E971A7-28F4-44B5-8435-728DDD90F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775149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64E84-1A44-4C78-8953-2AE0D6FCA633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DC9B7-1C9E-4F13-BEC1-27DB46E5A7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88896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FC450-28DC-4787-8C52-34A17C038F7E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230D6-BC12-4240-B50E-FEC40DF2B5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513683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BE33E-CCDC-486B-AE40-BD988684225E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1F672-D13A-49E4-AF38-ED87A094D4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371787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D38FB-7F55-486B-BF9A-325D63AA93EB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BDD86-C879-482B-9E1E-A9783DE3D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578974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1C55C-4AA6-42A3-848E-14F45FA5753E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DC4AE-D4BF-430B-B395-92C74781D9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038308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8927-4FD5-400C-9172-CBFD3A369068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8B81E9-493F-4830-9261-FDD81D681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144046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F979E-67F3-420F-A6BC-E12DFA267A29}" type="datetimeFigureOut">
              <a:rPr lang="ru-RU"/>
              <a:pPr>
                <a:defRPr/>
              </a:pPr>
              <a:t>06.11.2022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D833D2-7697-45CC-B6F6-54726FAB54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484784"/>
            <a:ext cx="6500813" cy="2643207"/>
          </a:xfrm>
        </p:spPr>
        <p:txBody>
          <a:bodyPr/>
          <a:lstStyle/>
          <a:p>
            <a:pPr>
              <a:defRPr/>
            </a:pPr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"Как помочь ребенку хорошо учиться«</a:t>
            </a:r>
            <a:b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b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Овчинникова В.М.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714357"/>
            <a:ext cx="6121400" cy="98585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18794430"/>
      </p:ext>
    </p:extLst>
  </p:cSld>
  <p:clrMapOvr>
    <a:masterClrMapping/>
  </p:clrMapOvr>
  <p:transition spd="slow">
    <p:strips dir="r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43608" y="476672"/>
            <a:ext cx="6697042" cy="936104"/>
          </a:xfrm>
        </p:spPr>
        <p:txBody>
          <a:bodyPr/>
          <a:lstStyle/>
          <a:p>
            <a:r>
              <a:rPr lang="ru-RU" altLang="ru-RU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Направление помощи — контроль за выполнением домашних заданий.</a:t>
            </a:r>
            <a:endParaRPr lang="ru-RU" sz="28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5616" y="1340768"/>
            <a:ext cx="6912768" cy="3960440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</a:pPr>
            <a:r>
              <a:rPr lang="ru-RU" alt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 должен быть систематическим, а не от случая к случаю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помощь детям должна оказываться своевременно 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 можно больше требовательности к детям и как можно больше уважения, контроль должен быть ненавязчивым и тактичным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важно контролировать не конечный продукт их труда, а сам процесс 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надо учить их размышлять самостоятельно, анализировать, доказывать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944674"/>
            <a:ext cx="5189810" cy="647477"/>
          </a:xfrm>
        </p:spPr>
        <p:txBody>
          <a:bodyPr/>
          <a:lstStyle/>
          <a:p>
            <a:r>
              <a:rPr lang="ru-RU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 ПОВЕДЕНИИ</a:t>
            </a:r>
            <a:endParaRPr lang="ru-RU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71898" y="1628800"/>
            <a:ext cx="6768752" cy="2664296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Стоит помнить, что знание и соблюдение правил поведения  так же важно, как и успеваемость по основным предметам. Главным средством воспитания должен являться пример родителей, их поведение. В младшем школьном возрасте ребенок должен осознавать, что кроме слова хочу, есть нужные и полезные слова - надо и могу. Формированию ответственности способствуют домашние поручения.</a:t>
            </a:r>
          </a:p>
          <a:p>
            <a:pPr marL="0" algn="ctr">
              <a:spcBef>
                <a:spcPts val="0"/>
              </a:spcBef>
              <a:buNone/>
            </a:pP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2564904"/>
            <a:ext cx="5987008" cy="1066130"/>
          </a:xfrm>
        </p:spPr>
        <p:txBody>
          <a:bodyPr/>
          <a:lstStyle/>
          <a:p>
            <a:r>
              <a:rPr 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Отсутствие контроля со стороны родителей </a:t>
            </a: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также большая проблема. Многие ребята получают плохие отметки лишь потому, что мамы и папы не проверяют выполнение домашних заданий. А дети, в свою очередь, ленятся, теряют интерес к учебе.</a:t>
            </a:r>
            <a:b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dirty="0"/>
              <a:t>                                                       </a:t>
            </a:r>
            <a:endParaRPr lang="ru-RU" sz="1800" dirty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endParaRPr lang="ru-RU" sz="1800" dirty="0"/>
          </a:p>
          <a:p>
            <a:pPr>
              <a:buNone/>
            </a:pPr>
            <a:r>
              <a:rPr lang="ru-RU" sz="1800" dirty="0"/>
              <a:t>        </a:t>
            </a:r>
          </a:p>
          <a:p>
            <a:pPr>
              <a:buNone/>
            </a:pPr>
            <a:r>
              <a:rPr lang="ru-RU" sz="1800" dirty="0"/>
              <a:t>                        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074378" y="1052737"/>
            <a:ext cx="7211144" cy="4304034"/>
          </a:xfrm>
        </p:spPr>
        <p:txBody>
          <a:bodyPr/>
          <a:lstStyle/>
          <a:p>
            <a:r>
              <a:rPr lang="ru-RU" sz="2800" dirty="0"/>
              <a:t>Учеба требует немало сил. Одни ученики схватывают все на лету, другие нет. </a:t>
            </a:r>
          </a:p>
          <a:p>
            <a:r>
              <a:rPr lang="ru-RU" sz="2800" dirty="0"/>
              <a:t>У одних сильно развита способность слушать, и они могут вполне хорошо воспринимать информацию на слух. У других же развито зрительное восприятие – материал при этом лучше усваивается при чтении.</a:t>
            </a:r>
          </a:p>
          <a:p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strips dir="r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556792"/>
            <a:ext cx="655302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CA31DFE-B6DF-444C-BDED-B7843E95F31F}"/>
              </a:ext>
            </a:extLst>
          </p:cNvPr>
          <p:cNvSpPr/>
          <p:nvPr/>
        </p:nvSpPr>
        <p:spPr>
          <a:xfrm>
            <a:off x="1208658" y="1052736"/>
            <a:ext cx="655302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+mn-lt"/>
                <a:cs typeface="Times New Roman" panose="02020603050405020304" pitchFamily="18" charset="0"/>
              </a:rPr>
              <a:t>Оказывается, более двух третей неуспевающих потенциально способны, но эти способности не получили развития по разным причинам. Вероятно, одной из таких причин явилось неумение (а иногда и нежелание) вовремя оказать поддержку своему ребенку в учебной деятельности. Успеваемость порой не соответствует уровню собственных возможностей учащегося.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+mn-lt"/>
              </a:rPr>
              <a:t>Выявить типичные проблемы в учебной деятельности детей.</a:t>
            </a:r>
          </a:p>
          <a:p>
            <a:r>
              <a:rPr lang="ru-RU" sz="3600" dirty="0">
                <a:solidFill>
                  <a:srgbClr val="000000"/>
                </a:solidFill>
                <a:latin typeface="+mn-lt"/>
              </a:rPr>
              <a:t>МЫ СЕГОДНЯ ДОЛЖНЫ: отработать практические приемы оказания помощи им в этой деятельности.</a:t>
            </a:r>
          </a:p>
          <a:p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0000FF"/>
                </a:solidFill>
                <a:latin typeface="+mj-lt"/>
              </a:rPr>
              <a:t>Почему у наших детей снижается интерес к учению?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9FC571-201B-498A-B20E-51CEC9B2ED66}"/>
              </a:ext>
            </a:extLst>
          </p:cNvPr>
          <p:cNvSpPr/>
          <p:nvPr/>
        </p:nvSpPr>
        <p:spPr>
          <a:xfrm>
            <a:off x="1835696" y="1843083"/>
            <a:ext cx="5022304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+mn-lt"/>
              </a:rPr>
              <a:t>ПРАВИЛО ПЕРВОЕ: не бей лежачего. “Двойка” - достаточное наказание, и не стоит дважды наказывать за одни и те же ошибки. Оценку своих знаний ребенок уже получил, и дома от своих родителей он ждет спокойной помощи, а не новых упреков.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4962524"/>
      </p:ext>
    </p:extLst>
  </p:cSld>
  <p:clrMapOvr>
    <a:masterClrMapping/>
  </p:clrMapOvr>
  <p:transition spd="slow"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0000FF"/>
                </a:solidFill>
                <a:latin typeface="+mj-lt"/>
              </a:rPr>
              <a:t>Почему у наших детей снижается интерес к учению?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9FC571-201B-498A-B20E-51CEC9B2ED66}"/>
              </a:ext>
            </a:extLst>
          </p:cNvPr>
          <p:cNvSpPr/>
          <p:nvPr/>
        </p:nvSpPr>
        <p:spPr>
          <a:xfrm>
            <a:off x="1835696" y="1843083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8D8D85-476C-4B8E-B8DB-0C27327EAFD8}"/>
              </a:ext>
            </a:extLst>
          </p:cNvPr>
          <p:cNvSpPr/>
          <p:nvPr/>
        </p:nvSpPr>
        <p:spPr>
          <a:xfrm>
            <a:off x="1835696" y="1997839"/>
            <a:ext cx="568863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+mn-lt"/>
              </a:rPr>
              <a:t>ПРАВИЛО ВТОРОЕ: не более одного недостатка в минутку. Чтобы избавить ребенка от недостатка, замечайте не более одного в минуту. Знайте меру. Иначе ваш ребенок просто “отключится”, перестанет реагировать на такие речи, станет нечувствительным к вашим оценкам.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7129328"/>
      </p:ext>
    </p:extLst>
  </p:cSld>
  <p:clrMapOvr>
    <a:masterClrMapping/>
  </p:clrMapOvr>
  <p:transition spd="slow">
    <p:strips dir="r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0000FF"/>
                </a:solidFill>
                <a:latin typeface="+mj-lt"/>
              </a:rPr>
              <a:t>Почему у наших детей снижается интерес к учению?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9FC571-201B-498A-B20E-51CEC9B2ED66}"/>
              </a:ext>
            </a:extLst>
          </p:cNvPr>
          <p:cNvSpPr/>
          <p:nvPr/>
        </p:nvSpPr>
        <p:spPr>
          <a:xfrm>
            <a:off x="1835696" y="1843083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8D8D85-476C-4B8E-B8DB-0C27327EAFD8}"/>
              </a:ext>
            </a:extLst>
          </p:cNvPr>
          <p:cNvSpPr/>
          <p:nvPr/>
        </p:nvSpPr>
        <p:spPr>
          <a:xfrm>
            <a:off x="1835696" y="1997839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A38FC930-16E2-4ED4-9964-FF41E91FBA65}"/>
              </a:ext>
            </a:extLst>
          </p:cNvPr>
          <p:cNvSpPr/>
          <p:nvPr/>
        </p:nvSpPr>
        <p:spPr>
          <a:xfrm>
            <a:off x="1546820" y="1772320"/>
            <a:ext cx="626554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+mn-lt"/>
              </a:rPr>
              <a:t>ПРАВИЛО ТРЕТЬЕ: за двумя зайцами погонишься... Посоветуйтесь с ребенком и начните с ликвидации тех учебных трудностей, которые наиболее значимы для него самого. Здесь вы скорее встретите понимание и единодушие.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691853"/>
      </p:ext>
    </p:extLst>
  </p:cSld>
  <p:clrMapOvr>
    <a:masterClrMapping/>
  </p:clrMapOvr>
  <p:transition spd="slow">
    <p:strips dir="r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0000FF"/>
                </a:solidFill>
                <a:latin typeface="+mj-lt"/>
              </a:rPr>
              <a:t>Почему у наших детей снижается интерес к учению?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9FC571-201B-498A-B20E-51CEC9B2ED66}"/>
              </a:ext>
            </a:extLst>
          </p:cNvPr>
          <p:cNvSpPr/>
          <p:nvPr/>
        </p:nvSpPr>
        <p:spPr>
          <a:xfrm>
            <a:off x="1835696" y="1843083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8D8D85-476C-4B8E-B8DB-0C27327EAFD8}"/>
              </a:ext>
            </a:extLst>
          </p:cNvPr>
          <p:cNvSpPr/>
          <p:nvPr/>
        </p:nvSpPr>
        <p:spPr>
          <a:xfrm>
            <a:off x="1835696" y="1997839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5D08C7-5006-41E2-A0DB-58BC3ADF9B62}"/>
              </a:ext>
            </a:extLst>
          </p:cNvPr>
          <p:cNvSpPr/>
          <p:nvPr/>
        </p:nvSpPr>
        <p:spPr>
          <a:xfrm>
            <a:off x="1619250" y="2264776"/>
            <a:ext cx="57610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+mn-lt"/>
              </a:rPr>
              <a:t>ПРАВИЛО ЧЕТВЁРТОЕ: не скупитесь на похвалу. Нет такого двоечника, которого не за что было бы похвалить. Выделить из потока неудач крошечный островок, соломинку, и у ребенка возникнет плацдарм, с которого можно вести наступление на незнание и неумение.</a:t>
            </a:r>
          </a:p>
          <a:p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9127344"/>
      </p:ext>
    </p:extLst>
  </p:cSld>
  <p:clrMapOvr>
    <a:masterClrMapping/>
  </p:clrMapOvr>
  <p:transition spd="slow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196752"/>
            <a:ext cx="6408712" cy="3816425"/>
          </a:xfrm>
        </p:spPr>
        <p:txBody>
          <a:bodyPr/>
          <a:lstStyle/>
          <a:p>
            <a:pPr marL="0" lvl="1">
              <a:spcBef>
                <a:spcPts val="0"/>
              </a:spcBef>
            </a:pPr>
            <a:r>
              <a:rPr lang="ru-RU" altLang="ru-RU" sz="3600" dirty="0">
                <a:solidFill>
                  <a:srgbClr val="2D1341"/>
                </a:solidFill>
                <a:latin typeface="Comic Sans MS" pitchFamily="66" charset="0"/>
              </a:rPr>
              <a:t>«Сила мягкого спокойного слова так велика, что с нею не может сравниться никакое наказание»</a:t>
            </a:r>
          </a:p>
          <a:p>
            <a:pPr marL="0" lvl="1">
              <a:spcBef>
                <a:spcPts val="0"/>
              </a:spcBef>
            </a:pPr>
            <a:r>
              <a:rPr lang="ru-RU" altLang="ru-RU" sz="3600" dirty="0">
                <a:solidFill>
                  <a:srgbClr val="2D1341"/>
                </a:solidFill>
                <a:latin typeface="Comic Sans MS" pitchFamily="66" charset="0"/>
              </a:rPr>
              <a:t>Лесгафт</a:t>
            </a:r>
          </a:p>
          <a:p>
            <a:pPr marL="0" lvl="1" algn="l">
              <a:spcBef>
                <a:spcPts val="0"/>
              </a:spcBef>
            </a:pPr>
            <a:endParaRPr lang="ru-RU" altLang="ru-RU" sz="2400" dirty="0">
              <a:solidFill>
                <a:srgbClr val="2D1341"/>
              </a:solidFill>
              <a:latin typeface="Comic Sans MS" pitchFamily="66" charset="0"/>
            </a:endParaRPr>
          </a:p>
          <a:p>
            <a:pPr marL="0" lvl="1" algn="l">
              <a:spcBef>
                <a:spcPts val="0"/>
              </a:spcBef>
            </a:pPr>
            <a:endParaRPr lang="ru-RU" altLang="ru-RU" sz="2400" dirty="0">
              <a:solidFill>
                <a:srgbClr val="2D134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0000FF"/>
                </a:solidFill>
                <a:latin typeface="+mj-lt"/>
              </a:rPr>
              <a:t>Почему у наших детей снижается интерес к учению?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9FC571-201B-498A-B20E-51CEC9B2ED66}"/>
              </a:ext>
            </a:extLst>
          </p:cNvPr>
          <p:cNvSpPr/>
          <p:nvPr/>
        </p:nvSpPr>
        <p:spPr>
          <a:xfrm>
            <a:off x="1835696" y="1843083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8D8D85-476C-4B8E-B8DB-0C27327EAFD8}"/>
              </a:ext>
            </a:extLst>
          </p:cNvPr>
          <p:cNvSpPr/>
          <p:nvPr/>
        </p:nvSpPr>
        <p:spPr>
          <a:xfrm>
            <a:off x="1835696" y="1997839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5D08C7-5006-41E2-A0DB-58BC3ADF9B62}"/>
              </a:ext>
            </a:extLst>
          </p:cNvPr>
          <p:cNvSpPr/>
          <p:nvPr/>
        </p:nvSpPr>
        <p:spPr>
          <a:xfrm>
            <a:off x="1619250" y="2264776"/>
            <a:ext cx="57610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3357257-C9EA-4B38-9386-A4E12C98CDCE}"/>
              </a:ext>
            </a:extLst>
          </p:cNvPr>
          <p:cNvSpPr/>
          <p:nvPr/>
        </p:nvSpPr>
        <p:spPr>
          <a:xfrm>
            <a:off x="1979712" y="1997839"/>
            <a:ext cx="52565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+mn-lt"/>
              </a:rPr>
              <a:t>ПРАВИЛО ПЯТОЕ: оценка должна сравнивать сегодняшние успехи ребенка с его собственными вчерашними неудачами. Не надо сравнивать ребенка с успехами соседского. Ведь даже самый малый успех ребенка – это реальная победа над собой, и она должна быть замечена и оценена по заслугам.</a:t>
            </a:r>
            <a:endParaRPr lang="ru-RU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0489461"/>
      </p:ext>
    </p:extLst>
  </p:cSld>
  <p:clrMapOvr>
    <a:masterClrMapping/>
  </p:clrMapOvr>
  <p:transition spd="slow">
    <p:strips dir="r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0000FF"/>
                </a:solidFill>
                <a:latin typeface="+mj-lt"/>
              </a:rPr>
              <a:t>Почему у наших детей снижается интерес к учению?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9FC571-201B-498A-B20E-51CEC9B2ED66}"/>
              </a:ext>
            </a:extLst>
          </p:cNvPr>
          <p:cNvSpPr/>
          <p:nvPr/>
        </p:nvSpPr>
        <p:spPr>
          <a:xfrm>
            <a:off x="1835696" y="1843083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8D8D85-476C-4B8E-B8DB-0C27327EAFD8}"/>
              </a:ext>
            </a:extLst>
          </p:cNvPr>
          <p:cNvSpPr/>
          <p:nvPr/>
        </p:nvSpPr>
        <p:spPr>
          <a:xfrm>
            <a:off x="1835696" y="1997839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5D08C7-5006-41E2-A0DB-58BC3ADF9B62}"/>
              </a:ext>
            </a:extLst>
          </p:cNvPr>
          <p:cNvSpPr/>
          <p:nvPr/>
        </p:nvSpPr>
        <p:spPr>
          <a:xfrm>
            <a:off x="1619250" y="2264776"/>
            <a:ext cx="57610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8F1842F-7572-493D-AAD6-EBF841D4762E}"/>
              </a:ext>
            </a:extLst>
          </p:cNvPr>
          <p:cNvSpPr/>
          <p:nvPr/>
        </p:nvSpPr>
        <p:spPr>
          <a:xfrm>
            <a:off x="1619250" y="2274838"/>
            <a:ext cx="57610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+mn-lt"/>
              </a:rPr>
              <a:t>ПРАВИЛО ШЕСТОЕ: ставьте перед ребенком предельно конкретные цели. Тогда он попытается их достигнуть. Не искушайте ребенка невыполненными целями, не толкайте его на путь заведомого вранья.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2403456"/>
      </p:ext>
    </p:extLst>
  </p:cSld>
  <p:clrMapOvr>
    <a:masterClrMapping/>
  </p:clrMapOvr>
  <p:transition spd="slow">
    <p:strips dir="r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rgbClr val="0000FF"/>
                </a:solidFill>
                <a:latin typeface="+mj-lt"/>
              </a:rPr>
              <a:t>Почему у наших детей снижается интерес к учению?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49FC571-201B-498A-B20E-51CEC9B2ED66}"/>
              </a:ext>
            </a:extLst>
          </p:cNvPr>
          <p:cNvSpPr/>
          <p:nvPr/>
        </p:nvSpPr>
        <p:spPr>
          <a:xfrm>
            <a:off x="1835696" y="1843083"/>
            <a:ext cx="5022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08D8D85-476C-4B8E-B8DB-0C27327EAFD8}"/>
              </a:ext>
            </a:extLst>
          </p:cNvPr>
          <p:cNvSpPr/>
          <p:nvPr/>
        </p:nvSpPr>
        <p:spPr>
          <a:xfrm>
            <a:off x="1835696" y="1997839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7A5D08C7-5006-41E2-A0DB-58BC3ADF9B62}"/>
              </a:ext>
            </a:extLst>
          </p:cNvPr>
          <p:cNvSpPr/>
          <p:nvPr/>
        </p:nvSpPr>
        <p:spPr>
          <a:xfrm>
            <a:off x="1619250" y="2264776"/>
            <a:ext cx="576106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sz="2800" dirty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8F1842F-7572-493D-AAD6-EBF841D4762E}"/>
              </a:ext>
            </a:extLst>
          </p:cNvPr>
          <p:cNvSpPr/>
          <p:nvPr/>
        </p:nvSpPr>
        <p:spPr>
          <a:xfrm>
            <a:off x="1619250" y="2274838"/>
            <a:ext cx="576106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+mn-lt"/>
              </a:rPr>
              <a:t>Разрешим школьные ситуации.</a:t>
            </a:r>
          </a:p>
          <a:p>
            <a:r>
              <a:rPr lang="ru-RU" sz="2000" dirty="0">
                <a:latin typeface="+mn-lt"/>
              </a:rPr>
              <a:t> У ребёнка конфликт на почве учёбы в школе, по этой причине он не хочет выполнять домашнее задание, да и вообще идти в школу. Ребёнок не любит какой-то предмет или не выполняет его вообще, или откладывает на последнюю очередь и делает кое-как. Ребёнок не умеет и не любит писать короткие тексты, изложения, сочинения.</a:t>
            </a:r>
          </a:p>
        </p:txBody>
      </p:sp>
    </p:spTree>
    <p:extLst>
      <p:ext uri="{BB962C8B-B14F-4D97-AF65-F5344CB8AC3E}">
        <p14:creationId xmlns:p14="http://schemas.microsoft.com/office/powerpoint/2010/main" val="62356242"/>
      </p:ext>
    </p:extLst>
  </p:cSld>
  <p:clrMapOvr>
    <a:masterClrMapping/>
  </p:clrMapOvr>
  <p:transition spd="slow">
    <p:strips dir="r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F500D93-0020-474D-971B-4B781A1A29B1}"/>
              </a:ext>
            </a:extLst>
          </p:cNvPr>
          <p:cNvSpPr/>
          <p:nvPr/>
        </p:nvSpPr>
        <p:spPr>
          <a:xfrm>
            <a:off x="2051720" y="908720"/>
            <a:ext cx="53285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D711F8A-0472-4142-9E82-E37E17B36DE7}"/>
              </a:ext>
            </a:extLst>
          </p:cNvPr>
          <p:cNvSpPr/>
          <p:nvPr/>
        </p:nvSpPr>
        <p:spPr>
          <a:xfrm>
            <a:off x="1619250" y="1196752"/>
            <a:ext cx="576106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00"/>
                </a:solidFill>
                <a:latin typeface="+mn-lt"/>
              </a:rPr>
              <a:t>Советы родителям</a:t>
            </a:r>
            <a:r>
              <a:rPr lang="ru-RU" sz="2000" dirty="0">
                <a:solidFill>
                  <a:srgbClr val="000000"/>
                </a:solidFill>
                <a:latin typeface="+mn-lt"/>
              </a:rPr>
              <a:t>: Никогда не называйте ребенка бестолковым и т.п. Хвалите ребенка за любой успех, пусть даже самый незначительный. Ежедневно просматривайте без нареканий тетради, дневник, спокойно попросите объяснения по тому или иному факту, а затем спросите, чем вы можете помочь. Любите своего ребенка и вселяйте ежедневно в него уверенность. Не ругайте, а учите!</a:t>
            </a:r>
          </a:p>
          <a:p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6619565"/>
      </p:ext>
    </p:extLst>
  </p:cSld>
  <p:clrMapOvr>
    <a:masterClrMapping/>
  </p:clrMapOvr>
  <p:transition spd="slow">
    <p:strips dir="r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15467" y="792272"/>
            <a:ext cx="65530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Организация рабочего места. </a:t>
            </a:r>
            <a:br>
              <a:rPr lang="ru-RU" altLang="ru-RU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Важным является и место выполнения  работы. </a:t>
            </a:r>
            <a:br>
              <a:rPr lang="ru-RU" altLang="ru-RU" sz="28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2204864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1.Оно должно быть постоянным. 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Никто не должен мешать ученику.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3.Очень важно заниматься собранно, в хорошем  темпе,  не отвлекаясь на посторонние дела. </a:t>
            </a:r>
            <a:b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4.Очень важен темп работы. 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5.Работают хорошо те, кто работают быстро. 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27634" y="980728"/>
            <a:ext cx="662473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помощи — приучение к самостоятельности </a:t>
            </a:r>
            <a:endParaRPr lang="ru-RU" sz="32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79662" y="2444469"/>
            <a:ext cx="61206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-не спешите указывать на ошибки, пусть ребенок найдет их сам </a:t>
            </a:r>
          </a:p>
          <a:p>
            <a:pPr eaLnBrk="1" hangingPunct="1"/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-не давайте готового ответа на их вопросы </a:t>
            </a:r>
          </a:p>
          <a:p>
            <a:pPr eaLnBrk="1" hangingPunct="1"/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-учите детей выделять учебную задачу 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827584" y="692696"/>
            <a:ext cx="7344816" cy="129614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altLang="ru-RU" sz="36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правил, которыми стоит </a:t>
            </a:r>
          </a:p>
          <a:p>
            <a:pPr algn="ctr"/>
            <a:r>
              <a:rPr lang="ru-RU" altLang="ru-RU" sz="3600" i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руководствоваться, общаясь с ребенком</a:t>
            </a:r>
            <a:r>
              <a:rPr lang="ru-RU" altLang="ru-RU" sz="36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600" kern="10" dirty="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31826" y="1988840"/>
            <a:ext cx="676875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7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Не вмешивайтесь в дело, которым занят ребенок, если он не просит помощи. Своим невмешательством вы будете сообщать ему: «С тобой все в порядке! Ты, конечно, справишься!» </a:t>
            </a:r>
          </a:p>
          <a:p>
            <a:r>
              <a:rPr lang="ru-RU" altLang="ru-RU" sz="17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Если ребенку трудно, и он готов принять вашу помощь обязательно помогите ему. При этом: возьмите на себя только то, что он не может выполнить сам, а остальное предоставьте делать самому; по мере освоения ребенком новых действий постепенно передавайте их ему.</a:t>
            </a:r>
          </a:p>
          <a:p>
            <a:r>
              <a:rPr lang="ru-RU" altLang="ru-RU" sz="17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 Думайте при ребенке вслух, анализируйте, рассуждайте. Думай­те с ребенком вместе, планируйте, обсуждайте. Решайте жизненные ситуации. Научить собственного ребенка думать - главная обязанность родителя!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187624" y="980728"/>
            <a:ext cx="66247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/>
              <a:t>- </a:t>
            </a: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Никогда не называйте ребенка бестолковым и т.п. </a:t>
            </a:r>
          </a:p>
          <a:p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Хвалите ребенка за любой успех, пусть даже самый незначительный. </a:t>
            </a:r>
          </a:p>
          <a:p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Ежедневно просматривайте без нареканий тетради, дневник, спокойно попросите объяснения по тому или иному факту, а затем спросите, чем вы можете помочь. </a:t>
            </a:r>
          </a:p>
          <a:p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Любите своего ребенка и вселяйте ежедневно в него уверенность. </a:t>
            </a:r>
          </a:p>
          <a:p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Не ругайте, а учите! 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190303" y="1412776"/>
            <a:ext cx="6481440" cy="3744416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должны говорить ребенку: </a:t>
            </a:r>
          </a:p>
          <a:p>
            <a:pPr algn="ctr"/>
            <a:r>
              <a:rPr lang="ru-RU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“Как хорошо, что ты у нас родился”</a:t>
            </a:r>
          </a:p>
          <a:p>
            <a:pPr algn="ctr"/>
            <a:r>
              <a:rPr lang="ru-RU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“Я рада тебя видеть”</a:t>
            </a:r>
          </a:p>
          <a:p>
            <a:pPr algn="ctr"/>
            <a:r>
              <a:rPr lang="ru-RU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“Ты мне нравишься”</a:t>
            </a:r>
          </a:p>
          <a:p>
            <a:pPr algn="ctr"/>
            <a:r>
              <a:rPr lang="ru-RU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“Я люблю, когда ты дома”</a:t>
            </a:r>
          </a:p>
          <a:p>
            <a:pPr algn="ctr"/>
            <a:r>
              <a:rPr lang="ru-RU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“Мне хорошо, когда мы вместе”</a:t>
            </a:r>
          </a:p>
          <a:p>
            <a:pPr>
              <a:buFont typeface="Wingdings" pitchFamily="2" charset="2"/>
              <a:buNone/>
            </a:pPr>
            <a:r>
              <a:rPr lang="ru-RU" altLang="ru-RU" sz="36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sz="3600" b="1" i="1" kern="10" dirty="0">
                <a:solidFill>
                  <a:srgbClr val="0000FF"/>
                </a:solidFill>
                <a:effectLst>
                  <a:outerShdw blurRad="38100" dist="38100" dir="2700000" algn="tl" rotWithShape="0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268413"/>
            <a:ext cx="59766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000"/>
            <a:r>
              <a:rPr lang="ru-RU" altLang="ru-RU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объятия совершенно необходимы каждому просто для выживания, а для хорошего самочувствия нужно не менее 8 объятий в день! Не только ребенку, но и взрослому.</a:t>
            </a:r>
          </a:p>
          <a:p>
            <a:endParaRPr lang="ru-RU" altLang="ru-RU" sz="3200" dirty="0"/>
          </a:p>
        </p:txBody>
      </p:sp>
    </p:spTree>
  </p:cSld>
  <p:clrMapOvr>
    <a:masterClrMapping/>
  </p:clrMapOvr>
  <p:transition spd="slow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7775" y="1428736"/>
            <a:ext cx="6500813" cy="4429155"/>
          </a:xfrm>
        </p:spPr>
        <p:txBody>
          <a:bodyPr/>
          <a:lstStyle/>
          <a:p>
            <a:pPr lvl="0"/>
            <a:r>
              <a:rPr lang="ru-RU" sz="32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Ответственность родителей за воспитание и образование детей.</a:t>
            </a:r>
            <a:br>
              <a:rPr lang="ru-RU" sz="2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Мы сильно заблуждаемся, если думаем, что жизнь ребенка в школьном возрасте вся принадлежит школе; нет, школа имеет только весьма небольшую долю в том естественном развитии ребенка, на которое гораздо большое влияние оказывают время, природа и семейная жизнь.</a:t>
            </a:r>
            <a:b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К.Д. Ушинский</a:t>
            </a:r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622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21442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strips dir="r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788024" y="1124744"/>
            <a:ext cx="3024336" cy="2952328"/>
          </a:xfrm>
        </p:spPr>
        <p:txBody>
          <a:bodyPr/>
          <a:lstStyle/>
          <a:p>
            <a:pPr marL="0">
              <a:buNone/>
            </a:pPr>
            <a:r>
              <a:rPr lang="ru-RU" sz="2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«Сначала-воспитание, а потом - образование».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главных задач школы сейчас,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мнению министра,-</a:t>
            </a:r>
          </a:p>
        </p:txBody>
      </p:sp>
      <p:pic>
        <p:nvPicPr>
          <p:cNvPr id="6" name="Рисунок 5" descr="Как Ольга Васильева пообещала формировать школьника как человека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3056" y="1196752"/>
            <a:ext cx="35147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763688" y="3645024"/>
            <a:ext cx="5328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«приучение ребят к труду», выработка у школьников «навыков работы».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5616" y="980728"/>
            <a:ext cx="6840760" cy="4911741"/>
          </a:xfrm>
        </p:spPr>
        <p:txBody>
          <a:bodyPr/>
          <a:lstStyle/>
          <a:p>
            <a:pPr marL="0" algn="ctr">
              <a:spcBef>
                <a:spcPts val="0"/>
              </a:spcBef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Будучи человеком эмоциональным, я все-таки пытаюсь трезво оценивать то, что делаю. Конечно, не всё получается. Оппонентов у меня достаточно, я всегда приглашаю их к диалогу. Если вы считаете, что что-то плохо, приходите и докажите, объясните, вместе сделаем лучше.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О.Васильева министр 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образования РФ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881053"/>
            <a:ext cx="8229600" cy="774720"/>
          </a:xfrm>
        </p:spPr>
        <p:txBody>
          <a:bodyPr/>
          <a:lstStyle/>
          <a:p>
            <a:r>
              <a:rPr 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 можно, а что нельзя?</a:t>
            </a:r>
            <a:endParaRPr lang="ru-RU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29259" y="1268413"/>
            <a:ext cx="6624736" cy="3744764"/>
          </a:xfrm>
        </p:spPr>
        <p:txBody>
          <a:bodyPr/>
          <a:lstStyle/>
          <a:p>
            <a:pPr marL="0" algn="ctr">
              <a:spcBef>
                <a:spcPts val="0"/>
              </a:spcBef>
              <a:buNone/>
            </a:pPr>
            <a:br>
              <a:rPr lang="ru-RU" dirty="0"/>
            </a:br>
            <a:r>
              <a:rPr lang="ru-RU" dirty="0"/>
              <a:t>- </a:t>
            </a: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правильно воспитать, что нужно делать?</a:t>
            </a:r>
          </a:p>
          <a:p>
            <a:pPr marL="0" algn="ctr">
              <a:spcBef>
                <a:spcPts val="0"/>
              </a:spcBef>
              <a:buNone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Но запреты должны быть. Что можно, а что нельзя, маленький человек должен знать с самого начала. Объяснять нужно постоянно. Понимание не приходит ниоткуда.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О.Васильева министр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образования РФ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trips dir="r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5616" y="1412776"/>
            <a:ext cx="7149480" cy="1667569"/>
          </a:xfrm>
        </p:spPr>
        <p:txBody>
          <a:bodyPr/>
          <a:lstStyle/>
          <a:p>
            <a:r>
              <a:rPr lang="ru-RU" sz="4000" kern="10" dirty="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Радуйтесь тому, </a:t>
            </a:r>
          </a:p>
          <a:p>
            <a:pPr marL="0" indent="0">
              <a:buNone/>
            </a:pPr>
            <a:r>
              <a:rPr lang="ru-RU" sz="4000" kern="10" dirty="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у вас есть такое счастье - </a:t>
            </a:r>
          </a:p>
          <a:p>
            <a:pPr marL="0" indent="0">
              <a:buNone/>
            </a:pPr>
            <a:r>
              <a:rPr lang="ru-RU" sz="4000" kern="10" dirty="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-с кем-то делать уроки, </a:t>
            </a:r>
          </a:p>
          <a:p>
            <a:pPr marL="0" indent="0">
              <a:buNone/>
            </a:pPr>
            <a:r>
              <a:rPr lang="ru-RU" sz="4000" kern="10" dirty="0">
                <a:solidFill>
                  <a:srgbClr val="0000FF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-кому-то помогать взрослеть</a:t>
            </a:r>
          </a:p>
          <a:p>
            <a:pPr>
              <a:buNone/>
            </a:pPr>
            <a:endParaRPr lang="ru-RU" sz="4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760424"/>
      </p:ext>
    </p:extLst>
  </p:cSld>
  <p:clrMapOvr>
    <a:masterClrMapping/>
  </p:clrMapOvr>
  <p:transition spd="slow">
    <p:strips dir="r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A55FE4-1664-4579-9492-B45A3559E8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4AD3885-41E0-4175-93C9-2A6CAE3E09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1052736"/>
            <a:ext cx="5760639" cy="4536504"/>
          </a:xfrm>
          <a:prstGeom prst="rect">
            <a:avLst/>
          </a:prstGeom>
        </p:spPr>
      </p:pic>
    </p:spTree>
  </p:cSld>
  <p:clrMapOvr>
    <a:masterClrMapping/>
  </p:clrMapOvr>
  <p:transition spd="slow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7775" y="1428736"/>
            <a:ext cx="6500813" cy="4429155"/>
          </a:xfrm>
        </p:spPr>
        <p:txBody>
          <a:bodyPr/>
          <a:lstStyle/>
          <a:p>
            <a:pPr lvl="0"/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622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21442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1214423"/>
            <a:ext cx="60486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родители вовсе не интересуются жизнью своего ребёнка, вольно или невольно уклоняются от общения с ним, ребёнок может попасть под влияние первых попавшихся «авторитетов», что приведёт к конфликтам в школе, к непониманию дома, к снижению успеваемости и исчезновению интереса к учёбе.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7775" y="1428736"/>
            <a:ext cx="6500813" cy="4429155"/>
          </a:xfrm>
        </p:spPr>
        <p:txBody>
          <a:bodyPr/>
          <a:lstStyle/>
          <a:p>
            <a:pPr lvl="0"/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622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21442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1242984"/>
            <a:ext cx="616988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Можно сделать вывод,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школа, безусловно, несёт ответственность за воспитание детей, но всё-таки главной воспитывающей средой является семья: именно от отношения родителей и детей зависит поведение ребёнка и, конечно же, желание учиться. 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6984775" cy="1568216"/>
          </a:xfrm>
        </p:spPr>
        <p:txBody>
          <a:bodyPr/>
          <a:lstStyle/>
          <a:p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Чтобы сохранить у ребенка желание учиться, стремление к знаниям, необходимо научить его хорошо учиться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500166" y="785794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622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21442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690336"/>
            <a:ext cx="6912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Особенное значение в этом случае приобретает сотрудничество родителей и учителей, согласование их действий. Усилия семьи и школы в решении этой проблемы – едины. 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br>
              <a:rPr lang="ru-RU" sz="2800" dirty="0"/>
            </a:br>
            <a:br>
              <a:rPr lang="ru-RU" sz="2800" dirty="0"/>
            </a:b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187624" y="1399088"/>
            <a:ext cx="6737920" cy="3705275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  <a:buNone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itchFamily="18" charset="0"/>
              </a:rPr>
              <a:t>Помощь детям должна быть эффективной, грамотной и должна идти в трех направлениях: </a:t>
            </a:r>
          </a:p>
          <a:p>
            <a:pPr marL="0" eaLnBrk="1" hangingPunct="1">
              <a:spcBef>
                <a:spcPts val="0"/>
              </a:spcBef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режима дня; </a:t>
            </a:r>
          </a:p>
          <a:p>
            <a:pPr marL="0" eaLnBrk="1" hangingPunct="1">
              <a:spcBef>
                <a:spcPts val="0"/>
              </a:spcBef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контроль за выполнением домашних заданий; 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приучение детей к самостоятельности </a:t>
            </a:r>
            <a:b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br>
              <a:rPr lang="ru-RU" altLang="ru-RU" sz="2600" dirty="0"/>
            </a:br>
            <a:endParaRPr lang="ru-RU" altLang="ru-RU" sz="2600" dirty="0"/>
          </a:p>
          <a:p>
            <a:endParaRPr lang="ru-RU" dirty="0"/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511300" y="782622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622"/>
              </a:avLst>
            </a:prstTxWarp>
          </a:bodyPr>
          <a:lstStyle/>
          <a:p>
            <a:pPr algn="ctr"/>
            <a:endParaRPr lang="ru-RU" sz="3600" kern="10" dirty="0"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21442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697042" cy="1354162"/>
          </a:xfrm>
        </p:spPr>
        <p:txBody>
          <a:bodyPr/>
          <a:lstStyle/>
          <a:p>
            <a:r>
              <a:rPr lang="ru-RU" altLang="ru-RU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режима дня</a:t>
            </a:r>
            <a:endParaRPr lang="ru-RU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112069" y="1916832"/>
            <a:ext cx="6625158" cy="363326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режима дня позволяет ребенку: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легче справиться с учебной нагрузкой;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• защищает нервную систему от переутомления, т.е. укрепляет здоровье. </a:t>
            </a:r>
          </a:p>
          <a:p>
            <a:pPr eaLnBrk="1" hangingPunct="1">
              <a:buFont typeface="Wingdings" pitchFamily="2" charset="2"/>
              <a:buNone/>
            </a:pPr>
            <a:b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20% школьников плохое здоровье - причина неуспеваемости. </a:t>
            </a:r>
            <a:br>
              <a:rPr lang="ru-RU" altLang="ru-RU" sz="24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619250" y="836613"/>
            <a:ext cx="6121400" cy="863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1124744"/>
            <a:ext cx="6768752" cy="1071570"/>
          </a:xfrm>
        </p:spPr>
        <p:txBody>
          <a:bodyPr/>
          <a:lstStyle/>
          <a:p>
            <a:r>
              <a:rPr lang="ru-RU" altLang="ru-RU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Точный распорядок занятий - это основа любого труда </a:t>
            </a:r>
            <a:endParaRPr lang="ru-RU" sz="32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475656" y="2204864"/>
            <a:ext cx="5976664" cy="3096343"/>
          </a:xfrm>
        </p:spPr>
        <p:txBody>
          <a:bodyPr/>
          <a:lstStyle/>
          <a:p>
            <a:pPr marL="0" indent="0" eaLnBrk="1" hangingPunct="1">
              <a:spcBef>
                <a:spcPts val="0"/>
              </a:spcBef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ежедневное выполнение домашних обязанностей 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ежедневное чтение книг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досуга </a:t>
            </a:r>
          </a:p>
          <a:p>
            <a:pPr marL="0" indent="0" eaLnBrk="1" hangingPunct="1">
              <a:spcBef>
                <a:spcPts val="0"/>
              </a:spcBef>
            </a:pPr>
            <a:r>
              <a:rPr lang="ru-RU" alt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организованный сон </a:t>
            </a:r>
          </a:p>
        </p:txBody>
      </p:sp>
    </p:spTree>
  </p:cSld>
  <p:clrMapOvr>
    <a:masterClrMapping/>
  </p:clrMapOvr>
  <p:transition spd="slow">
    <p:strips dir="rd"/>
  </p:transition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1860</TotalTime>
  <Words>1646</Words>
  <Application>Microsoft Office PowerPoint</Application>
  <PresentationFormat>Экран (4:3)</PresentationFormat>
  <Paragraphs>157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1" baseType="lpstr">
      <vt:lpstr>Arial</vt:lpstr>
      <vt:lpstr>Calibri</vt:lpstr>
      <vt:lpstr>Comic Sans MS</vt:lpstr>
      <vt:lpstr>Monotype Corsiva</vt:lpstr>
      <vt:lpstr>Times New Roman</vt:lpstr>
      <vt:lpstr>Wingdings</vt:lpstr>
      <vt:lpstr>Тема Office</vt:lpstr>
      <vt:lpstr>"Как помочь ребенку хорошо учиться«  Овчинникова В.М.</vt:lpstr>
      <vt:lpstr>Презентация PowerPoint</vt:lpstr>
      <vt:lpstr>Ответственность родителей за воспитание и образование детей. Мы сильно заблуждаемся, если думаем, что жизнь ребенка в школьном возрасте вся принадлежит школе; нет, школа имеет только весьма небольшую долю в том естественном развитии ребенка, на которое гораздо большое влияние оказывают время, природа и семейная жизнь. К.Д. Ушинский  </vt:lpstr>
      <vt:lpstr>  </vt:lpstr>
      <vt:lpstr>  </vt:lpstr>
      <vt:lpstr>Чтобы сохранить у ребенка желание учиться, стремление к знаниям, необходимо научить его хорошо учиться.</vt:lpstr>
      <vt:lpstr>  </vt:lpstr>
      <vt:lpstr>Организация режима дня</vt:lpstr>
      <vt:lpstr>Точный распорядок занятий - это основа любого труда </vt:lpstr>
      <vt:lpstr>Направление помощи — контроль за выполнением домашних заданий.</vt:lpstr>
      <vt:lpstr>О ПОВЕДЕНИИ</vt:lpstr>
      <vt:lpstr>Отсутствие контроля со стороны родителей – также большая проблема. Многие ребята получают плохие отметки лишь потому, что мамы и папы не проверяют выполнение домашних заданий. А дети, в свою очередь, ленятся, теряют интерес к учебе.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можно, а что нельзя?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Вера</cp:lastModifiedBy>
  <cp:revision>226</cp:revision>
  <dcterms:modified xsi:type="dcterms:W3CDTF">2022-11-06T16:27:14Z</dcterms:modified>
</cp:coreProperties>
</file>