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75" r:id="rId4"/>
    <p:sldId id="258" r:id="rId5"/>
    <p:sldId id="259" r:id="rId6"/>
    <p:sldId id="260" r:id="rId7"/>
    <p:sldId id="261" r:id="rId8"/>
    <p:sldId id="262" r:id="rId9"/>
    <p:sldId id="263" r:id="rId10"/>
    <p:sldId id="264" r:id="rId11"/>
    <p:sldId id="265" r:id="rId12"/>
    <p:sldId id="266" r:id="rId13"/>
    <p:sldId id="267" r:id="rId14"/>
    <p:sldId id="268" r:id="rId15"/>
    <p:sldId id="271" r:id="rId16"/>
    <p:sldId id="272" r:id="rId17"/>
    <p:sldId id="273"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FF8FD"/>
    <a:srgbClr val="CCECFF"/>
    <a:srgbClr val="97E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6" autoAdjust="0"/>
    <p:restoredTop sz="87612" autoAdjust="0"/>
  </p:normalViewPr>
  <p:slideViewPr>
    <p:cSldViewPr>
      <p:cViewPr varScale="1">
        <p:scale>
          <a:sx n="65" d="100"/>
          <a:sy n="65" d="100"/>
        </p:scale>
        <p:origin x="151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663"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664"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665"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666"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67"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668"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t>‹#›</a:t>
            </a:fld>
            <a:endParaRPr lang="en-US"/>
          </a:p>
        </p:txBody>
      </p:sp>
    </p:spTree>
    <p:extLst>
      <p:ext uri="{BB962C8B-B14F-4D97-AF65-F5344CB8AC3E}">
        <p14:creationId xmlns:p14="http://schemas.microsoft.com/office/powerpoint/2010/main" val="3951627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48581" name="Заголовок 1"/>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1048582"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1048583" name="Дата 3"/>
          <p:cNvSpPr>
            <a:spLocks noGrp="1"/>
          </p:cNvSpPr>
          <p:nvPr>
            <p:ph type="dt" sz="half" idx="10"/>
          </p:nvPr>
        </p:nvSpPr>
        <p:spPr/>
        <p:txBody>
          <a:bodyPr/>
          <a:lstStyle/>
          <a:p>
            <a:fld id="{FE7F8C9A-04DE-42F7-85F9-1BFDBEFBE579}" type="datetimeFigureOut">
              <a:rPr lang="ru-RU" smtClean="0"/>
              <a:t>25.01.2023</a:t>
            </a:fld>
            <a:endParaRPr lang="ru-RU"/>
          </a:p>
        </p:txBody>
      </p:sp>
      <p:sp>
        <p:nvSpPr>
          <p:cNvPr id="1048584" name="Нижний колонтитул 4"/>
          <p:cNvSpPr>
            <a:spLocks noGrp="1"/>
          </p:cNvSpPr>
          <p:nvPr>
            <p:ph type="ftr" sz="quarter" idx="11"/>
          </p:nvPr>
        </p:nvSpPr>
        <p:spPr/>
        <p:txBody>
          <a:bodyPr/>
          <a:lstStyle/>
          <a:p>
            <a:endParaRPr lang="ru-RU"/>
          </a:p>
        </p:txBody>
      </p:sp>
      <p:sp>
        <p:nvSpPr>
          <p:cNvPr id="1048585" name="Номер слайда 5"/>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1048639" name="Заголовок 1"/>
          <p:cNvSpPr>
            <a:spLocks noGrp="1"/>
          </p:cNvSpPr>
          <p:nvPr>
            <p:ph type="title"/>
          </p:nvPr>
        </p:nvSpPr>
        <p:spPr/>
        <p:txBody>
          <a:bodyPr/>
          <a:lstStyle/>
          <a:p>
            <a:r>
              <a:rPr lang="ru-RU"/>
              <a:t>Образец заголовка</a:t>
            </a:r>
          </a:p>
        </p:txBody>
      </p:sp>
      <p:sp>
        <p:nvSpPr>
          <p:cNvPr id="1048640"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41" name="Дата 3"/>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42" name="Нижний колонтитул 4"/>
          <p:cNvSpPr>
            <a:spLocks noGrp="1"/>
          </p:cNvSpPr>
          <p:nvPr>
            <p:ph type="ftr" sz="quarter" idx="11"/>
          </p:nvPr>
        </p:nvSpPr>
        <p:spPr/>
        <p:txBody>
          <a:bodyPr/>
          <a:lstStyle/>
          <a:p>
            <a:endParaRPr lang="ru-RU"/>
          </a:p>
        </p:txBody>
      </p:sp>
      <p:sp>
        <p:nvSpPr>
          <p:cNvPr id="1048643" name="Номер слайда 5"/>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048628" name="Вертикальный заголовок 1"/>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1048629" name="Вертикальный текст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30" name="Дата 3"/>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31" name="Нижний колонтитул 4"/>
          <p:cNvSpPr>
            <a:spLocks noGrp="1"/>
          </p:cNvSpPr>
          <p:nvPr>
            <p:ph type="ftr" sz="quarter" idx="11"/>
          </p:nvPr>
        </p:nvSpPr>
        <p:spPr/>
        <p:txBody>
          <a:bodyPr/>
          <a:lstStyle/>
          <a:p>
            <a:endParaRPr lang="ru-RU"/>
          </a:p>
        </p:txBody>
      </p:sp>
      <p:sp>
        <p:nvSpPr>
          <p:cNvPr id="1048632" name="Номер слайда 5"/>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048588" name="Заголовок 1"/>
          <p:cNvSpPr>
            <a:spLocks noGrp="1"/>
          </p:cNvSpPr>
          <p:nvPr>
            <p:ph type="title"/>
          </p:nvPr>
        </p:nvSpPr>
        <p:spPr/>
        <p:txBody>
          <a:bodyPr/>
          <a:lstStyle/>
          <a:p>
            <a:r>
              <a:rPr lang="ru-RU"/>
              <a:t>Образец заголовка</a:t>
            </a:r>
          </a:p>
        </p:txBody>
      </p:sp>
      <p:sp>
        <p:nvSpPr>
          <p:cNvPr id="1048589"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590" name="Дата 3"/>
          <p:cNvSpPr>
            <a:spLocks noGrp="1"/>
          </p:cNvSpPr>
          <p:nvPr>
            <p:ph type="dt" sz="half" idx="10"/>
          </p:nvPr>
        </p:nvSpPr>
        <p:spPr/>
        <p:txBody>
          <a:bodyPr/>
          <a:lstStyle/>
          <a:p>
            <a:fld id="{FE7F8C9A-04DE-42F7-85F9-1BFDBEFBE579}" type="datetimeFigureOut">
              <a:rPr lang="ru-RU" smtClean="0"/>
              <a:t>25.01.2023</a:t>
            </a:fld>
            <a:endParaRPr lang="ru-RU"/>
          </a:p>
        </p:txBody>
      </p:sp>
      <p:sp>
        <p:nvSpPr>
          <p:cNvPr id="1048591" name="Нижний колонтитул 4"/>
          <p:cNvSpPr>
            <a:spLocks noGrp="1"/>
          </p:cNvSpPr>
          <p:nvPr>
            <p:ph type="ftr" sz="quarter" idx="11"/>
          </p:nvPr>
        </p:nvSpPr>
        <p:spPr/>
        <p:txBody>
          <a:bodyPr/>
          <a:lstStyle/>
          <a:p>
            <a:endParaRPr lang="ru-RU"/>
          </a:p>
        </p:txBody>
      </p:sp>
      <p:sp>
        <p:nvSpPr>
          <p:cNvPr id="1048592" name="Номер слайда 5"/>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48644" name="Заголовок 1"/>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1048645"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1048646" name="Дата 3"/>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47" name="Нижний колонтитул 4"/>
          <p:cNvSpPr>
            <a:spLocks noGrp="1"/>
          </p:cNvSpPr>
          <p:nvPr>
            <p:ph type="ftr" sz="quarter" idx="11"/>
          </p:nvPr>
        </p:nvSpPr>
        <p:spPr/>
        <p:txBody>
          <a:bodyPr/>
          <a:lstStyle/>
          <a:p>
            <a:endParaRPr lang="ru-RU"/>
          </a:p>
        </p:txBody>
      </p:sp>
      <p:sp>
        <p:nvSpPr>
          <p:cNvPr id="1048648" name="Номер слайда 5"/>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48606" name="Заголовок 1"/>
          <p:cNvSpPr>
            <a:spLocks noGrp="1"/>
          </p:cNvSpPr>
          <p:nvPr>
            <p:ph type="title"/>
          </p:nvPr>
        </p:nvSpPr>
        <p:spPr/>
        <p:txBody>
          <a:bodyPr/>
          <a:lstStyle/>
          <a:p>
            <a:r>
              <a:rPr lang="ru-RU"/>
              <a:t>Образец заголовка</a:t>
            </a:r>
          </a:p>
        </p:txBody>
      </p:sp>
      <p:sp>
        <p:nvSpPr>
          <p:cNvPr id="1048607" name="Объект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08" name="Объект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09" name="Дата 4"/>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10" name="Нижний колонтитул 5"/>
          <p:cNvSpPr>
            <a:spLocks noGrp="1"/>
          </p:cNvSpPr>
          <p:nvPr>
            <p:ph type="ftr" sz="quarter" idx="11"/>
          </p:nvPr>
        </p:nvSpPr>
        <p:spPr/>
        <p:txBody>
          <a:bodyPr/>
          <a:lstStyle/>
          <a:p>
            <a:endParaRPr lang="ru-RU"/>
          </a:p>
        </p:txBody>
      </p:sp>
      <p:sp>
        <p:nvSpPr>
          <p:cNvPr id="1048611" name="Номер слайда 6"/>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48649" name="Заголовок 1"/>
          <p:cNvSpPr>
            <a:spLocks noGrp="1"/>
          </p:cNvSpPr>
          <p:nvPr>
            <p:ph type="title"/>
          </p:nvPr>
        </p:nvSpPr>
        <p:spPr>
          <a:xfrm>
            <a:off x="629841" y="365126"/>
            <a:ext cx="7886700" cy="1325563"/>
          </a:xfrm>
        </p:spPr>
        <p:txBody>
          <a:bodyPr/>
          <a:lstStyle/>
          <a:p>
            <a:r>
              <a:rPr lang="ru-RU"/>
              <a:t>Образец заголовка</a:t>
            </a:r>
          </a:p>
        </p:txBody>
      </p:sp>
      <p:sp>
        <p:nvSpPr>
          <p:cNvPr id="1048650"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1048651" name="Объект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52"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1048653" name="Объект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54" name="Дата 6"/>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55" name="Нижний колонтитул 7"/>
          <p:cNvSpPr>
            <a:spLocks noGrp="1"/>
          </p:cNvSpPr>
          <p:nvPr>
            <p:ph type="ftr" sz="quarter" idx="11"/>
          </p:nvPr>
        </p:nvSpPr>
        <p:spPr/>
        <p:txBody>
          <a:bodyPr/>
          <a:lstStyle/>
          <a:p>
            <a:endParaRPr lang="ru-RU"/>
          </a:p>
        </p:txBody>
      </p:sp>
      <p:sp>
        <p:nvSpPr>
          <p:cNvPr id="1048656" name="Номер слайда 8"/>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048624" name="Заголовок 1"/>
          <p:cNvSpPr>
            <a:spLocks noGrp="1"/>
          </p:cNvSpPr>
          <p:nvPr>
            <p:ph type="title"/>
          </p:nvPr>
        </p:nvSpPr>
        <p:spPr/>
        <p:txBody>
          <a:bodyPr/>
          <a:lstStyle/>
          <a:p>
            <a:r>
              <a:rPr lang="ru-RU"/>
              <a:t>Образец заголовка</a:t>
            </a:r>
          </a:p>
        </p:txBody>
      </p:sp>
      <p:sp>
        <p:nvSpPr>
          <p:cNvPr id="1048625" name="Дата 2"/>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26" name="Нижний колонтитул 3"/>
          <p:cNvSpPr>
            <a:spLocks noGrp="1"/>
          </p:cNvSpPr>
          <p:nvPr>
            <p:ph type="ftr" sz="quarter" idx="11"/>
          </p:nvPr>
        </p:nvSpPr>
        <p:spPr/>
        <p:txBody>
          <a:bodyPr/>
          <a:lstStyle/>
          <a:p>
            <a:endParaRPr lang="ru-RU"/>
          </a:p>
        </p:txBody>
      </p:sp>
      <p:sp>
        <p:nvSpPr>
          <p:cNvPr id="1048627" name="Номер слайда 4"/>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048600" name="Дата 1"/>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01" name="Нижний колонтитул 2"/>
          <p:cNvSpPr>
            <a:spLocks noGrp="1"/>
          </p:cNvSpPr>
          <p:nvPr>
            <p:ph type="ftr" sz="quarter" idx="11"/>
          </p:nvPr>
        </p:nvSpPr>
        <p:spPr/>
        <p:txBody>
          <a:bodyPr/>
          <a:lstStyle/>
          <a:p>
            <a:endParaRPr lang="ru-RU"/>
          </a:p>
        </p:txBody>
      </p:sp>
      <p:sp>
        <p:nvSpPr>
          <p:cNvPr id="1048602" name="Номер слайда 3"/>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48657"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1048658"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659"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1048660" name="Дата 4"/>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61" name="Нижний колонтитул 5"/>
          <p:cNvSpPr>
            <a:spLocks noGrp="1"/>
          </p:cNvSpPr>
          <p:nvPr>
            <p:ph type="ftr" sz="quarter" idx="11"/>
          </p:nvPr>
        </p:nvSpPr>
        <p:spPr/>
        <p:txBody>
          <a:bodyPr/>
          <a:lstStyle/>
          <a:p>
            <a:endParaRPr lang="ru-RU"/>
          </a:p>
        </p:txBody>
      </p:sp>
      <p:sp>
        <p:nvSpPr>
          <p:cNvPr id="1048662" name="Номер слайда 6"/>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048633"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1048634"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1048635"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1048636" name="Дата 4"/>
          <p:cNvSpPr>
            <a:spLocks noGrp="1"/>
          </p:cNvSpPr>
          <p:nvPr>
            <p:ph type="dt" sz="half" idx="10"/>
          </p:nvPr>
        </p:nvSpPr>
        <p:spPr/>
        <p:txBody>
          <a:bodyPr/>
          <a:lstStyle/>
          <a:p>
            <a:fld id="{FE7F8C9A-04DE-42F7-85F9-1BFDBEFBE579}" type="datetimeFigureOut">
              <a:rPr lang="ru-RU" smtClean="0"/>
              <a:t>25.01.2023</a:t>
            </a:fld>
            <a:endParaRPr lang="ru-RU"/>
          </a:p>
        </p:txBody>
      </p:sp>
      <p:sp>
        <p:nvSpPr>
          <p:cNvPr id="1048637" name="Нижний колонтитул 5"/>
          <p:cNvSpPr>
            <a:spLocks noGrp="1"/>
          </p:cNvSpPr>
          <p:nvPr>
            <p:ph type="ftr" sz="quarter" idx="11"/>
          </p:nvPr>
        </p:nvSpPr>
        <p:spPr/>
        <p:txBody>
          <a:bodyPr/>
          <a:lstStyle/>
          <a:p>
            <a:endParaRPr lang="ru-RU"/>
          </a:p>
        </p:txBody>
      </p:sp>
      <p:sp>
        <p:nvSpPr>
          <p:cNvPr id="1048638" name="Номер слайда 6"/>
          <p:cNvSpPr>
            <a:spLocks noGrp="1"/>
          </p:cNvSpPr>
          <p:nvPr>
            <p:ph type="sldNum" sz="quarter" idx="12"/>
          </p:nvPr>
        </p:nvSpPr>
        <p:spPr/>
        <p:txBody>
          <a:bodyPr/>
          <a:lstStyle/>
          <a:p>
            <a:fld id="{6BF968C8-6E3A-418F-976E-BAA22298F81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48576"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1048577"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1048578"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E7F8C9A-04DE-42F7-85F9-1BFDBEFBE579}" type="datetimeFigureOut">
              <a:rPr lang="ru-RU" smtClean="0"/>
              <a:t>25.01.2023</a:t>
            </a:fld>
            <a:endParaRPr lang="ru-RU"/>
          </a:p>
        </p:txBody>
      </p:sp>
      <p:sp>
        <p:nvSpPr>
          <p:cNvPr id="1048579"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1048580"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BF968C8-6E3A-418F-976E-BAA22298F81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2" name="Рисунок 6"/>
          <p:cNvPicPr>
            <a:picLocks noChangeAspect="1"/>
          </p:cNvPicPr>
          <p:nvPr/>
        </p:nvPicPr>
        <p:blipFill>
          <a:blip r:embed="rId2" cstate="print"/>
          <a:stretch>
            <a:fillRect/>
          </a:stretch>
        </p:blipFill>
        <p:spPr>
          <a:xfrm>
            <a:off x="755576" y="2935320"/>
            <a:ext cx="2440665" cy="3662031"/>
          </a:xfrm>
          <a:prstGeom prst="rect">
            <a:avLst/>
          </a:prstGeom>
        </p:spPr>
      </p:pic>
      <p:sp>
        <p:nvSpPr>
          <p:cNvPr id="1048586" name="Заголовок 3"/>
          <p:cNvSpPr>
            <a:spLocks noGrp="1"/>
          </p:cNvSpPr>
          <p:nvPr>
            <p:ph type="ctrTitle"/>
          </p:nvPr>
        </p:nvSpPr>
        <p:spPr>
          <a:xfrm>
            <a:off x="533400" y="260648"/>
            <a:ext cx="7855024" cy="5760640"/>
          </a:xfrm>
        </p:spPr>
        <p:txBody>
          <a:bodyPr/>
          <a:lstStyle/>
          <a:p>
            <a:pPr algn="r"/>
            <a:r>
              <a:rPr lang="ru-RU" dirty="0"/>
              <a:t/>
            </a:r>
            <a:br>
              <a:rPr lang="ru-RU" dirty="0"/>
            </a:br>
            <a:r>
              <a:rPr lang="ru-RU" sz="2400" dirty="0">
                <a:solidFill>
                  <a:schemeClr val="accent5">
                    <a:lumMod val="50000"/>
                  </a:schemeClr>
                </a:solidFill>
                <a:latin typeface="Times New Roman" panose="02020603050405020304" pitchFamily="18" charset="0"/>
                <a:cs typeface="Times New Roman" panose="02020603050405020304" pitchFamily="18" charset="0"/>
              </a:rPr>
              <a:t>Воспитатель: </a:t>
            </a:r>
            <a:r>
              <a:rPr lang="ru-RU" sz="2400" dirty="0" err="1">
                <a:solidFill>
                  <a:schemeClr val="accent5">
                    <a:lumMod val="50000"/>
                  </a:schemeClr>
                </a:solidFill>
                <a:latin typeface="Times New Roman" panose="02020603050405020304" pitchFamily="18" charset="0"/>
                <a:cs typeface="Times New Roman" panose="02020603050405020304" pitchFamily="18" charset="0"/>
              </a:rPr>
              <a:t>Уманская.Д.А</a:t>
            </a:r>
            <a:r>
              <a:rPr lang="ru-RU" sz="3600" dirty="0">
                <a:solidFill>
                  <a:schemeClr val="accent5">
                    <a:lumMod val="50000"/>
                  </a:schemeClr>
                </a:solidFill>
              </a:rPr>
              <a:t/>
            </a:r>
            <a:br>
              <a:rPr lang="ru-RU" sz="3600" dirty="0">
                <a:solidFill>
                  <a:schemeClr val="accent5">
                    <a:lumMod val="50000"/>
                  </a:schemeClr>
                </a:solidFill>
              </a:rPr>
            </a:br>
            <a:endParaRPr lang="ru-RU" sz="3600" dirty="0">
              <a:solidFill>
                <a:schemeClr val="accent5">
                  <a:lumMod val="50000"/>
                </a:schemeClr>
              </a:solidFill>
            </a:endParaRPr>
          </a:p>
        </p:txBody>
      </p:sp>
      <p:sp>
        <p:nvSpPr>
          <p:cNvPr id="1048587" name="Подзаголовок 2"/>
          <p:cNvSpPr>
            <a:spLocks noGrp="1"/>
          </p:cNvSpPr>
          <p:nvPr>
            <p:ph type="subTitle" idx="1"/>
          </p:nvPr>
        </p:nvSpPr>
        <p:spPr>
          <a:xfrm>
            <a:off x="1439143" y="0"/>
            <a:ext cx="7704856" cy="2952328"/>
          </a:xfrm>
        </p:spPr>
        <p:txBody>
          <a:bodyPr>
            <a:normAutofit lnSpcReduction="10000"/>
          </a:bodyPr>
          <a:lstStyle/>
          <a:p>
            <a:pPr algn="ctr"/>
            <a:r>
              <a:rPr lang="ru-RU" sz="5400" dirty="0">
                <a:solidFill>
                  <a:srgbClr val="002060"/>
                </a:solidFill>
                <a:latin typeface="Times New Roman" panose="02020603050405020304" pitchFamily="18" charset="0"/>
                <a:cs typeface="Times New Roman" panose="02020603050405020304" pitchFamily="18" charset="0"/>
              </a:rPr>
              <a:t>Проект: «Чистюля» </a:t>
            </a:r>
          </a:p>
          <a:p>
            <a:endParaRPr lang="ru-RU" sz="3600" dirty="0">
              <a:solidFill>
                <a:srgbClr val="002060"/>
              </a:solidFill>
              <a:latin typeface="Times New Roman" panose="02020603050405020304" pitchFamily="18" charset="0"/>
              <a:cs typeface="Times New Roman" panose="02020603050405020304" pitchFamily="18" charset="0"/>
            </a:endParaRPr>
          </a:p>
          <a:p>
            <a:r>
              <a:rPr lang="ru-RU" sz="3600" dirty="0">
                <a:solidFill>
                  <a:srgbClr val="002060"/>
                </a:solidFill>
                <a:latin typeface="Times New Roman" panose="02020603050405020304" pitchFamily="18" charset="0"/>
                <a:cs typeface="Times New Roman" panose="02020603050405020304" pitchFamily="18" charset="0"/>
              </a:rPr>
              <a:t>Воспитание  культурно – гигиенических  навыков  у детей  младшего дошкольного  возраста.</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2" name="Заголовок 4"/>
          <p:cNvSpPr>
            <a:spLocks noGrp="1"/>
          </p:cNvSpPr>
          <p:nvPr>
            <p:ph type="title"/>
          </p:nvPr>
        </p:nvSpPr>
        <p:spPr>
          <a:xfrm>
            <a:off x="611560" y="1052736"/>
            <a:ext cx="8229600" cy="1143000"/>
          </a:xfrm>
        </p:spPr>
        <p:txBody>
          <a:bodyPr>
            <a:normAutofit/>
          </a:bodyPr>
          <a:lstStyle/>
          <a:p>
            <a:r>
              <a:rPr lang="ru-RU" dirty="0">
                <a:latin typeface="Times New Roman" panose="02020603050405020304" pitchFamily="18" charset="0"/>
                <a:cs typeface="Times New Roman" panose="02020603050405020304" pitchFamily="18" charset="0"/>
              </a:rPr>
              <a:t>Для  начала по порядку –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Утром сделаем  зарядку</a:t>
            </a:r>
          </a:p>
        </p:txBody>
      </p:sp>
      <p:pic>
        <p:nvPicPr>
          <p:cNvPr id="2097158" name="Рисунок 2"/>
          <p:cNvPicPr>
            <a:picLocks noChangeAspect="1"/>
          </p:cNvPicPr>
          <p:nvPr/>
        </p:nvPicPr>
        <p:blipFill>
          <a:blip r:embed="rId2"/>
          <a:stretch>
            <a:fillRect/>
          </a:stretch>
        </p:blipFill>
        <p:spPr>
          <a:xfrm>
            <a:off x="4790347" y="1085949"/>
            <a:ext cx="4032448" cy="537659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3" name="Rectangle 1"/>
          <p:cNvSpPr>
            <a:spLocks noChangeArrowheads="1"/>
          </p:cNvSpPr>
          <p:nvPr/>
        </p:nvSpPr>
        <p:spPr bwMode="auto">
          <a:xfrm>
            <a:off x="395536" y="188640"/>
            <a:ext cx="8136904"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ru-RU" sz="2400" b="0" i="1"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2.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Обучение уходу за своим телом, навыкам  оказания элементарной  помощи.</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endPar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Приучаем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ребёнка  к  гигиеническому  индивидуализму: </a:t>
            </a:r>
            <a:endPar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endParaRPr>
          </a:p>
          <a:p>
            <a:pPr marL="342900" marR="0" lvl="0" indent="-342900" algn="just"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своя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расчёска, своя  постель, свой  горшок, свой  носовой  платок, своё полотенце,  </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endPar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Подводим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детей к пониманию того, что соблюдение чистоты тела важно не только для охраны личного здоровья, но и здоровья окружающих.</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endPar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Обучение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организовываем  не   только   на   занятиях, но  и  в повседневной  жизни, когда  возникают  ситуации, наталкивающие  детей  на  принятие   решения  по  этой проблеме</a:t>
            </a:r>
            <a:r>
              <a:rPr kumimoji="0" lang="ru-RU" sz="2400" b="0" i="1"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a:t>
            </a:r>
            <a:endParaRPr kumimoji="0" lang="ru-RU" sz="2400" b="0" i="1"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4" name="Заголовок 1"/>
          <p:cNvSpPr>
            <a:spLocks noGrp="1"/>
          </p:cNvSpPr>
          <p:nvPr>
            <p:ph type="title"/>
          </p:nvPr>
        </p:nvSpPr>
        <p:spPr>
          <a:xfrm>
            <a:off x="1897360" y="620688"/>
            <a:ext cx="8229600" cy="1143000"/>
          </a:xfrm>
        </p:spPr>
        <p:txBody>
          <a:bodyPr>
            <a:normAutofit/>
          </a:bodyPr>
          <a:lstStyle/>
          <a:p>
            <a:r>
              <a:rPr lang="ru-RU" dirty="0">
                <a:latin typeface="Times New Roman" panose="02020603050405020304" pitchFamily="18" charset="0"/>
                <a:cs typeface="Times New Roman" panose="02020603050405020304" pitchFamily="18" charset="0"/>
              </a:rPr>
              <a:t>Закатали  рукава.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Умываться  нам  пора!</a:t>
            </a:r>
          </a:p>
        </p:txBody>
      </p:sp>
      <p:pic>
        <p:nvPicPr>
          <p:cNvPr id="2097159" name="Рисунок 5"/>
          <p:cNvPicPr>
            <a:picLocks noChangeAspect="1"/>
          </p:cNvPicPr>
          <p:nvPr/>
        </p:nvPicPr>
        <p:blipFill>
          <a:blip r:embed="rId2">
            <a:clrChange>
              <a:clrFrom>
                <a:srgbClr val="FEFEFC"/>
              </a:clrFrom>
              <a:clrTo>
                <a:srgbClr val="FEFEFC">
                  <a:alpha val="0"/>
                </a:srgbClr>
              </a:clrTo>
            </a:clrChange>
          </a:blip>
          <a:stretch>
            <a:fillRect/>
          </a:stretch>
        </p:blipFill>
        <p:spPr>
          <a:xfrm>
            <a:off x="2843808" y="2060848"/>
            <a:ext cx="4248472" cy="435479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5" name="Заголовок 4"/>
          <p:cNvSpPr>
            <a:spLocks noGrp="1"/>
          </p:cNvSpPr>
          <p:nvPr>
            <p:ph type="title"/>
          </p:nvPr>
        </p:nvSpPr>
        <p:spPr>
          <a:xfrm>
            <a:off x="395536" y="2276872"/>
            <a:ext cx="5058986" cy="1325563"/>
          </a:xfrm>
        </p:spPr>
        <p:txBody>
          <a:bodyPr>
            <a:normAutofit/>
          </a:bodyPr>
          <a:lstStyle/>
          <a:p>
            <a:r>
              <a:rPr lang="ru-RU" dirty="0">
                <a:latin typeface="Times New Roman" panose="02020603050405020304" pitchFamily="18" charset="0"/>
                <a:cs typeface="Times New Roman" panose="02020603050405020304" pitchFamily="18" charset="0"/>
              </a:rPr>
              <a:t>Полотенца  дети  взяли,</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Ручки,  щёчки  вытирали!</a:t>
            </a:r>
          </a:p>
        </p:txBody>
      </p:sp>
      <p:pic>
        <p:nvPicPr>
          <p:cNvPr id="2097160" name="Рисунок 2"/>
          <p:cNvPicPr>
            <a:picLocks noChangeAspect="1"/>
          </p:cNvPicPr>
          <p:nvPr/>
        </p:nvPicPr>
        <p:blipFill>
          <a:blip r:embed="rId2" cstate="print">
            <a:clrChange>
              <a:clrFrom>
                <a:srgbClr val="FFFFFF"/>
              </a:clrFrom>
              <a:clrTo>
                <a:srgbClr val="FFFFFF">
                  <a:alpha val="0"/>
                </a:srgbClr>
              </a:clrTo>
            </a:clrChange>
          </a:blip>
          <a:stretch>
            <a:fillRect/>
          </a:stretch>
        </p:blipFill>
        <p:spPr>
          <a:xfrm>
            <a:off x="5687636" y="1556792"/>
            <a:ext cx="3456384" cy="518603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6" name="Rectangle 1"/>
          <p:cNvSpPr>
            <a:spLocks noChangeArrowheads="1"/>
          </p:cNvSpPr>
          <p:nvPr/>
        </p:nvSpPr>
        <p:spPr bwMode="auto">
          <a:xfrm>
            <a:off x="1187624" y="476672"/>
            <a:ext cx="7488832"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3. Особое внимание обращаем на </a:t>
            </a:r>
            <a:r>
              <a:rPr lang="ru-RU" sz="2000" dirty="0">
                <a:latin typeface="Times New Roman" panose="02020603050405020304" pitchFamily="18" charset="0"/>
                <a:ea typeface="Corbel" pitchFamily="34" charset="0"/>
                <a:cs typeface="Times New Roman" panose="02020603050405020304" pitchFamily="18" charset="0"/>
              </a:rPr>
              <a:t>поведение детей за столом</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умением пользоваться столовыми приборами. </a:t>
            </a:r>
          </a:p>
        </p:txBody>
      </p:sp>
      <p:sp>
        <p:nvSpPr>
          <p:cNvPr id="2" name="Прямоугольник 1"/>
          <p:cNvSpPr/>
          <p:nvPr/>
        </p:nvSpPr>
        <p:spPr>
          <a:xfrm>
            <a:off x="6156176" y="1916832"/>
            <a:ext cx="1626984" cy="369332"/>
          </a:xfrm>
          <a:prstGeom prst="rect">
            <a:avLst/>
          </a:prstGeom>
        </p:spPr>
        <p:txBody>
          <a:bodyPr wrap="none">
            <a:spAutoFit/>
          </a:bodyPr>
          <a:lstStyle/>
          <a:p>
            <a:r>
              <a:rPr lang="ru-RU" b="1" dirty="0">
                <a:solidFill>
                  <a:srgbClr val="FF0000"/>
                </a:solidFill>
                <a:latin typeface="Times New Roman" panose="02020603050405020304" pitchFamily="18" charset="0"/>
                <a:cs typeface="Times New Roman" panose="02020603050405020304" pitchFamily="18" charset="0"/>
              </a:rPr>
              <a:t>Вкусный обед</a:t>
            </a:r>
            <a:endParaRPr lang="ru-RU" b="1" dirty="0">
              <a:solidFill>
                <a:srgbClr val="FF0000"/>
              </a:solidFill>
            </a:endParaRPr>
          </a:p>
        </p:txBody>
      </p:sp>
      <p:pic>
        <p:nvPicPr>
          <p:cNvPr id="4" name="Рисунок 3"/>
          <p:cNvPicPr>
            <a:picLocks noChangeAspect="1"/>
          </p:cNvPicPr>
          <p:nvPr/>
        </p:nvPicPr>
        <p:blipFill>
          <a:blip r:embed="rId2">
            <a:clrChange>
              <a:clrFrom>
                <a:srgbClr val="FFFFFF"/>
              </a:clrFrom>
              <a:clrTo>
                <a:srgbClr val="FFFFFF">
                  <a:alpha val="0"/>
                </a:srgbClr>
              </a:clrTo>
            </a:clrChange>
          </a:blip>
          <a:stretch>
            <a:fillRect/>
          </a:stretch>
        </p:blipFill>
        <p:spPr>
          <a:xfrm>
            <a:off x="2051720" y="2392620"/>
            <a:ext cx="6173102" cy="432367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19" name="TextBox 2"/>
          <p:cNvSpPr txBox="1"/>
          <p:nvPr/>
        </p:nvSpPr>
        <p:spPr>
          <a:xfrm>
            <a:off x="1691680" y="1225755"/>
            <a:ext cx="7272808" cy="707886"/>
          </a:xfrm>
          <a:prstGeom prst="rect">
            <a:avLst/>
          </a:prstGeom>
          <a:noFill/>
        </p:spPr>
        <p:txBody>
          <a:bodyPr wrap="square" rtlCol="0">
            <a:spAutoFit/>
          </a:bodyPr>
          <a:lstStyle/>
          <a:p>
            <a:pPr algn="ctr"/>
            <a:r>
              <a:rPr lang="ru-RU" sz="2000" dirty="0">
                <a:solidFill>
                  <a:srgbClr val="FF0000"/>
                </a:solidFill>
                <a:latin typeface="Times New Roman" panose="02020603050405020304" pitchFamily="18" charset="0"/>
                <a:cs typeface="Times New Roman" panose="02020603050405020304" pitchFamily="18" charset="0"/>
              </a:rPr>
              <a:t>Простудиться  нам  нельзя,</a:t>
            </a:r>
          </a:p>
          <a:p>
            <a:pPr algn="ctr"/>
            <a:r>
              <a:rPr lang="ru-RU" sz="2000" dirty="0">
                <a:solidFill>
                  <a:srgbClr val="FF0000"/>
                </a:solidFill>
                <a:latin typeface="Times New Roman" panose="02020603050405020304" pitchFamily="18" charset="0"/>
                <a:cs typeface="Times New Roman" panose="02020603050405020304" pitchFamily="18" charset="0"/>
              </a:rPr>
              <a:t>Одевайся,  детвора!</a:t>
            </a:r>
          </a:p>
        </p:txBody>
      </p:sp>
      <p:pic>
        <p:nvPicPr>
          <p:cNvPr id="2097162" name="Рисунок 5"/>
          <p:cNvPicPr>
            <a:picLocks noChangeAspect="1"/>
          </p:cNvPicPr>
          <p:nvPr/>
        </p:nvPicPr>
        <p:blipFill>
          <a:blip r:embed="rId2">
            <a:clrChange>
              <a:clrFrom>
                <a:srgbClr val="FFFFFF"/>
              </a:clrFrom>
              <a:clrTo>
                <a:srgbClr val="FFFFFF">
                  <a:alpha val="0"/>
                </a:srgbClr>
              </a:clrTo>
            </a:clrChange>
          </a:blip>
          <a:stretch>
            <a:fillRect/>
          </a:stretch>
        </p:blipFill>
        <p:spPr>
          <a:xfrm>
            <a:off x="2627784" y="2132856"/>
            <a:ext cx="5111610" cy="4459880"/>
          </a:xfrm>
          <a:prstGeom prst="rect">
            <a:avLst/>
          </a:prstGeom>
        </p:spPr>
      </p:pic>
      <p:sp>
        <p:nvSpPr>
          <p:cNvPr id="4" name="Rectangle 1"/>
          <p:cNvSpPr>
            <a:spLocks noChangeArrowheads="1"/>
          </p:cNvSpPr>
          <p:nvPr/>
        </p:nvSpPr>
        <p:spPr bwMode="auto">
          <a:xfrm>
            <a:off x="611560" y="66212"/>
            <a:ext cx="7920880" cy="960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4. </a:t>
            </a:r>
            <a:r>
              <a:rPr lang="ru-RU" sz="2000" dirty="0">
                <a:latin typeface="Times New Roman" panose="02020603050405020304" pitchFamily="18" charset="0"/>
                <a:ea typeface="Corbel" pitchFamily="34" charset="0"/>
                <a:cs typeface="Times New Roman" panose="02020603050405020304" pitchFamily="18" charset="0"/>
              </a:rPr>
              <a:t>Большое внимание уделяем формированию умения самостоятельно одевать и раздеваться</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0" name="Заголовок 1"/>
          <p:cNvSpPr>
            <a:spLocks noGrp="1"/>
          </p:cNvSpPr>
          <p:nvPr>
            <p:ph type="title"/>
          </p:nvPr>
        </p:nvSpPr>
        <p:spPr>
          <a:xfrm>
            <a:off x="1257300" y="332656"/>
            <a:ext cx="7886700" cy="1325563"/>
          </a:xfrm>
        </p:spPr>
        <p:txBody>
          <a:bodyPr>
            <a:normAutofit/>
          </a:bodyPr>
          <a:lstStyle/>
          <a:p>
            <a:r>
              <a:rPr lang="ru-RU" sz="4000" dirty="0">
                <a:solidFill>
                  <a:schemeClr val="tx1"/>
                </a:solidFill>
                <a:latin typeface="Times New Roman" panose="02020603050405020304" pitchFamily="18" charset="0"/>
                <a:cs typeface="Times New Roman" panose="02020603050405020304" pitchFamily="18" charset="0"/>
              </a:rPr>
              <a:t>Рассматривание иллюстраций</a:t>
            </a:r>
          </a:p>
        </p:txBody>
      </p:sp>
      <p:pic>
        <p:nvPicPr>
          <p:cNvPr id="2097163" name="Рисунок 3"/>
          <p:cNvPicPr>
            <a:picLocks noChangeAspect="1"/>
          </p:cNvPicPr>
          <p:nvPr/>
        </p:nvPicPr>
        <p:blipFill>
          <a:blip r:embed="rId2">
            <a:clrChange>
              <a:clrFrom>
                <a:srgbClr val="FFFFFF"/>
              </a:clrFrom>
              <a:clrTo>
                <a:srgbClr val="FFFFFF">
                  <a:alpha val="0"/>
                </a:srgbClr>
              </a:clrTo>
            </a:clrChange>
          </a:blip>
          <a:stretch>
            <a:fillRect/>
          </a:stretch>
        </p:blipFill>
        <p:spPr>
          <a:xfrm>
            <a:off x="3347864" y="2060848"/>
            <a:ext cx="4955517" cy="415319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1" name="Rectangle 1"/>
          <p:cNvSpPr>
            <a:spLocks noChangeArrowheads="1"/>
          </p:cNvSpPr>
          <p:nvPr/>
        </p:nvSpPr>
        <p:spPr bwMode="auto">
          <a:xfrm>
            <a:off x="323528" y="1184349"/>
            <a:ext cx="8352928" cy="46536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5. Главными  союзниками в нашей работе по формированию  </a:t>
            </a:r>
            <a:r>
              <a:rPr lang="ru-RU" sz="2000" dirty="0">
                <a:latin typeface="Times New Roman" panose="02020603050405020304" pitchFamily="18" charset="0"/>
                <a:ea typeface="Corbel" pitchFamily="34" charset="0"/>
                <a:cs typeface="Times New Roman" panose="02020603050405020304" pitchFamily="18" charset="0"/>
              </a:rPr>
              <a:t>культурно-гигиенических навыков</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у  малышей  являются  родители. С первых дней знакомства с ними, мы показываем и рассказываем всё, что ждёт их детей в нашем детском саду, обращая особое внимание на вопросы, связанные с КГН. Выслушиваем их просьбы относительно питания, сна, одежды ребёнка.</a:t>
            </a: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Но, главное, на что в первую очередь направлена наша работа – это доказать, что без их участия мы не сможем добиться хороших результатов, только они являются самым ярким примером  для  своих детей.</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22" name="Заголовок 1"/>
          <p:cNvSpPr>
            <a:spLocks noGrp="1"/>
          </p:cNvSpPr>
          <p:nvPr>
            <p:ph type="title"/>
          </p:nvPr>
        </p:nvSpPr>
        <p:spPr>
          <a:xfrm>
            <a:off x="9552" y="109537"/>
            <a:ext cx="9134447" cy="727175"/>
          </a:xfrm>
        </p:spPr>
        <p:txBody>
          <a:bodyPr>
            <a:normAutofit fontScale="90000"/>
          </a:bodyPr>
          <a:lstStyle/>
          <a:p>
            <a:pPr marL="514350" indent="-514350" algn="ctr"/>
            <a:r>
              <a:rPr lang="ru-RU" sz="2800" b="1" dirty="0">
                <a:solidFill>
                  <a:schemeClr val="accent1"/>
                </a:solidFill>
                <a:latin typeface="Times New Roman" panose="02020603050405020304" pitchFamily="18" charset="0"/>
                <a:cs typeface="Times New Roman" panose="02020603050405020304" pitchFamily="18" charset="0"/>
              </a:rPr>
              <a:t>.</a:t>
            </a:r>
            <a:br>
              <a:rPr lang="ru-RU" sz="2800" b="1" dirty="0">
                <a:solidFill>
                  <a:schemeClr val="accent1"/>
                </a:solidFill>
                <a:latin typeface="Times New Roman" panose="02020603050405020304" pitchFamily="18" charset="0"/>
                <a:cs typeface="Times New Roman" panose="02020603050405020304" pitchFamily="18" charset="0"/>
              </a:rPr>
            </a:br>
            <a:r>
              <a:rPr lang="ru-RU" sz="6000" dirty="0">
                <a:solidFill>
                  <a:srgbClr val="002060"/>
                </a:solidFill>
                <a:latin typeface="Times New Roman" panose="02020603050405020304" pitchFamily="18" charset="0"/>
                <a:cs typeface="Times New Roman" panose="02020603050405020304" pitchFamily="18" charset="0"/>
              </a:rPr>
              <a:t/>
            </a:r>
            <a:br>
              <a:rPr lang="ru-RU" sz="6000" dirty="0">
                <a:solidFill>
                  <a:srgbClr val="002060"/>
                </a:solidFill>
                <a:latin typeface="Times New Roman" panose="02020603050405020304" pitchFamily="18" charset="0"/>
                <a:cs typeface="Times New Roman" panose="02020603050405020304" pitchFamily="18" charset="0"/>
              </a:rPr>
            </a:br>
            <a:r>
              <a:rPr lang="ru-RU" sz="5300" dirty="0">
                <a:solidFill>
                  <a:srgbClr val="002060"/>
                </a:solidFill>
                <a:latin typeface="Times New Roman" panose="02020603050405020304" pitchFamily="18" charset="0"/>
                <a:cs typeface="Times New Roman" panose="02020603050405020304" pitchFamily="18" charset="0"/>
              </a:rPr>
              <a:t/>
            </a:r>
            <a:br>
              <a:rPr lang="ru-RU" sz="5300" dirty="0">
                <a:solidFill>
                  <a:srgbClr val="002060"/>
                </a:solidFill>
                <a:latin typeface="Times New Roman" panose="02020603050405020304" pitchFamily="18" charset="0"/>
                <a:cs typeface="Times New Roman" panose="02020603050405020304" pitchFamily="18" charset="0"/>
              </a:rPr>
            </a:br>
            <a:r>
              <a:rPr lang="ru-RU" sz="5300" dirty="0">
                <a:solidFill>
                  <a:srgbClr val="002060"/>
                </a:solidFill>
                <a:latin typeface="Times New Roman" panose="02020603050405020304" pitchFamily="18" charset="0"/>
                <a:cs typeface="Times New Roman" panose="02020603050405020304" pitchFamily="18" charset="0"/>
              </a:rPr>
              <a:t>Формы работы  с родителями</a:t>
            </a:r>
            <a:br>
              <a:rPr lang="ru-RU" sz="5300" dirty="0">
                <a:solidFill>
                  <a:srgbClr val="002060"/>
                </a:solidFill>
                <a:latin typeface="Times New Roman" panose="02020603050405020304" pitchFamily="18" charset="0"/>
                <a:cs typeface="Times New Roman" panose="02020603050405020304" pitchFamily="18" charset="0"/>
              </a:rPr>
            </a:br>
            <a:r>
              <a:rPr lang="ru-RU" sz="2200" dirty="0"/>
              <a:t/>
            </a:r>
            <a:br>
              <a:rPr lang="ru-RU" sz="2200" dirty="0"/>
            </a:br>
            <a:endParaRPr lang="ru-RU" sz="2200" dirty="0"/>
          </a:p>
        </p:txBody>
      </p:sp>
      <p:sp>
        <p:nvSpPr>
          <p:cNvPr id="1048623" name="Объект 3"/>
          <p:cNvSpPr>
            <a:spLocks noGrp="1"/>
          </p:cNvSpPr>
          <p:nvPr>
            <p:ph idx="1"/>
          </p:nvPr>
        </p:nvSpPr>
        <p:spPr/>
        <p:txBody>
          <a:bodyPr>
            <a:normAutofit/>
          </a:bodyPr>
          <a:lstStyle/>
          <a:p>
            <a:pPr>
              <a:buFontTx/>
              <a:buChar char="-"/>
            </a:pPr>
            <a:r>
              <a:rPr lang="ru-RU" sz="4000" dirty="0" smtClean="0">
                <a:latin typeface="Times New Roman" panose="02020603050405020304" pitchFamily="18" charset="0"/>
                <a:cs typeface="Times New Roman" panose="02020603050405020304" pitchFamily="18" charset="0"/>
              </a:rPr>
              <a:t> рекомендации</a:t>
            </a:r>
            <a:endParaRPr lang="ru-RU" sz="4000" dirty="0">
              <a:latin typeface="Times New Roman" panose="02020603050405020304" pitchFamily="18" charset="0"/>
              <a:cs typeface="Times New Roman" panose="02020603050405020304" pitchFamily="18" charset="0"/>
            </a:endParaRPr>
          </a:p>
          <a:p>
            <a:pPr>
              <a:buFontTx/>
              <a:buChar char="-"/>
            </a:pP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консультации</a:t>
            </a:r>
            <a:endParaRPr lang="ru-RU" sz="4000" dirty="0">
              <a:latin typeface="Times New Roman" panose="02020603050405020304" pitchFamily="18" charset="0"/>
              <a:cs typeface="Times New Roman" panose="02020603050405020304" pitchFamily="18" charset="0"/>
            </a:endParaRPr>
          </a:p>
          <a:p>
            <a:pPr>
              <a:buFontTx/>
              <a:buChar char="-"/>
            </a:pPr>
            <a:r>
              <a:rPr lang="ru-RU" sz="4000" dirty="0">
                <a:latin typeface="Times New Roman" panose="02020603050405020304" pitchFamily="18" charset="0"/>
                <a:cs typeface="Times New Roman" panose="02020603050405020304" pitchFamily="18" charset="0"/>
              </a:rPr>
              <a:t> </a:t>
            </a:r>
            <a:r>
              <a:rPr lang="ru-RU" sz="4000" dirty="0" smtClean="0">
                <a:latin typeface="Times New Roman" panose="02020603050405020304" pitchFamily="18" charset="0"/>
                <a:cs typeface="Times New Roman" panose="02020603050405020304" pitchFamily="18" charset="0"/>
              </a:rPr>
              <a:t>информационные  </a:t>
            </a:r>
            <a:r>
              <a:rPr lang="ru-RU" sz="4000" dirty="0">
                <a:latin typeface="Times New Roman" panose="02020603050405020304" pitchFamily="18" charset="0"/>
                <a:cs typeface="Times New Roman" panose="02020603050405020304" pitchFamily="18" charset="0"/>
              </a:rPr>
              <a:t>стенды </a:t>
            </a:r>
            <a:endParaRPr lang="ru-RU" sz="4000" dirty="0" smtClean="0">
              <a:latin typeface="Times New Roman" panose="02020603050405020304" pitchFamily="18" charset="0"/>
              <a:cs typeface="Times New Roman" panose="02020603050405020304" pitchFamily="18" charset="0"/>
            </a:endParaRPr>
          </a:p>
          <a:p>
            <a:pPr>
              <a:buFontTx/>
              <a:buChar char="-"/>
            </a:pPr>
            <a:r>
              <a:rPr lang="ru-RU" sz="4000" dirty="0" smtClean="0">
                <a:latin typeface="Times New Roman" panose="02020603050405020304" pitchFamily="18" charset="0"/>
                <a:cs typeface="Times New Roman" panose="02020603050405020304" pitchFamily="18" charset="0"/>
              </a:rPr>
              <a:t> </a:t>
            </a:r>
            <a:r>
              <a:rPr lang="ru-RU" sz="4000" smtClean="0">
                <a:latin typeface="Times New Roman" panose="02020603050405020304" pitchFamily="18" charset="0"/>
                <a:cs typeface="Times New Roman" panose="02020603050405020304" pitchFamily="18" charset="0"/>
              </a:rPr>
              <a:t>семейные клубы </a:t>
            </a:r>
            <a:r>
              <a:rPr lang="ru-RU" sz="4000">
                <a:latin typeface="Times New Roman" panose="02020603050405020304" pitchFamily="18" charset="0"/>
                <a:cs typeface="Times New Roman" panose="02020603050405020304" pitchFamily="18" charset="0"/>
              </a:rPr>
              <a:t>(практические занятия) </a:t>
            </a:r>
            <a:endParaRPr lang="ru-RU" sz="4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3" name="Заголовок 1"/>
          <p:cNvSpPr>
            <a:spLocks noGrp="1"/>
          </p:cNvSpPr>
          <p:nvPr>
            <p:ph type="title"/>
          </p:nvPr>
        </p:nvSpPr>
        <p:spPr>
          <a:xfrm>
            <a:off x="118414" y="-95440"/>
            <a:ext cx="8229600" cy="1143000"/>
          </a:xfrm>
        </p:spPr>
        <p:txBody>
          <a:bodyPr>
            <a:normAutofit/>
          </a:bodyPr>
          <a:lstStyle/>
          <a:p>
            <a:pPr algn="ctr"/>
            <a:r>
              <a:rPr lang="ru-RU" sz="4400" dirty="0">
                <a:solidFill>
                  <a:srgbClr val="002060"/>
                </a:solidFill>
                <a:latin typeface="Times New Roman" panose="02020603050405020304" pitchFamily="18" charset="0"/>
                <a:cs typeface="Times New Roman" panose="02020603050405020304" pitchFamily="18" charset="0"/>
              </a:rPr>
              <a:t>Актуальность темы:</a:t>
            </a:r>
          </a:p>
        </p:txBody>
      </p:sp>
      <p:sp>
        <p:nvSpPr>
          <p:cNvPr id="1048594" name="Содержимое 2"/>
          <p:cNvSpPr>
            <a:spLocks noGrp="1"/>
          </p:cNvSpPr>
          <p:nvPr>
            <p:ph idx="1"/>
          </p:nvPr>
        </p:nvSpPr>
        <p:spPr>
          <a:xfrm>
            <a:off x="420748" y="864884"/>
            <a:ext cx="8640960" cy="5207416"/>
          </a:xfrm>
        </p:spPr>
        <p:txBody>
          <a:bodyPr>
            <a:noAutofit/>
          </a:bodyPr>
          <a:lstStyle/>
          <a:p>
            <a:pPr marL="0" indent="0" algn="just">
              <a:lnSpc>
                <a:spcPct val="150000"/>
              </a:lnSpc>
              <a:buNone/>
            </a:pPr>
            <a:r>
              <a:rPr lang="ru-RU" sz="1800" dirty="0" smtClean="0">
                <a:latin typeface="Times New Roman" panose="02020603050405020304" pitchFamily="18" charset="0"/>
                <a:cs typeface="Times New Roman" panose="02020603050405020304" pitchFamily="18" charset="0"/>
              </a:rPr>
              <a:t>Культурно-гигиенические </a:t>
            </a:r>
            <a:r>
              <a:rPr lang="ru-RU" sz="1800" dirty="0">
                <a:latin typeface="Times New Roman" panose="02020603050405020304" pitchFamily="18" charset="0"/>
                <a:cs typeface="Times New Roman" panose="02020603050405020304" pitchFamily="18" charset="0"/>
              </a:rPr>
              <a:t>навыки и привычки </a:t>
            </a:r>
            <a:r>
              <a:rPr lang="ru-RU" sz="1800" dirty="0" smtClean="0">
                <a:latin typeface="Times New Roman" panose="02020603050405020304" pitchFamily="18" charset="0"/>
                <a:cs typeface="Times New Roman" panose="02020603050405020304" pitchFamily="18" charset="0"/>
              </a:rPr>
              <a:t>формируются </a:t>
            </a:r>
            <a:r>
              <a:rPr lang="ru-RU" sz="1800" dirty="0">
                <a:latin typeface="Times New Roman" panose="02020603050405020304" pitchFamily="18" charset="0"/>
                <a:cs typeface="Times New Roman" panose="02020603050405020304" pitchFamily="18" charset="0"/>
              </a:rPr>
              <a:t>в дошкольном возрасте, так как центральная нервная система ребенка в высшей степени пластична, а действия, связанные с принятием пищи, одеванием, умыванием, повторяются каждый день и неоднократно.</a:t>
            </a:r>
          </a:p>
          <a:p>
            <a:pPr marL="0" indent="0" algn="just">
              <a:lnSpc>
                <a:spcPct val="150000"/>
              </a:lnSpc>
              <a:buNone/>
            </a:pPr>
            <a:r>
              <a:rPr lang="ru-RU" sz="1800" dirty="0">
                <a:latin typeface="Times New Roman" panose="02020603050405020304" pitchFamily="18" charset="0"/>
                <a:cs typeface="Times New Roman" panose="02020603050405020304" pitchFamily="18" charset="0"/>
              </a:rPr>
              <a:t>Наиболее успешно гигиенические навыки формируются у детей раннего и младшего дошкольного возраста. В дальнейшем приобретенные навыки необходимо закреплять и расширять.</a:t>
            </a:r>
            <a:r>
              <a:rPr lang="en-US" sz="1800" dirty="0">
                <a:latin typeface="Times New Roman" panose="02020603050405020304" pitchFamily="18" charset="0"/>
                <a:cs typeface="Times New Roman" panose="02020603050405020304" pitchFamily="18" charset="0"/>
              </a:rPr>
              <a:t> </a:t>
            </a:r>
            <a:r>
              <a:rPr lang="ru-RU" sz="1800" dirty="0">
                <a:latin typeface="Times New Roman" panose="02020603050405020304" pitchFamily="18" charset="0"/>
                <a:cs typeface="Times New Roman" panose="02020603050405020304" pitchFamily="18" charset="0"/>
              </a:rPr>
              <a:t>В раннем и младшем дошкольном возрасте дети начинают проявлять самостоятельность в самообслуживании. Интерес, внимание ребенка к бытовым действиям, впечатлительность нервной системы дают возможность взрослым быстро научить ребенка определенной последовательности операций, из которых складывается каждое действие, приемам, которые помогают выполнять задание быстро, экономно. Если же это время упустить, неправильные действия автоматизируются, ребенок привыкает к неряшливости, небрежности</a:t>
            </a:r>
            <a:r>
              <a:rPr lang="ru-RU"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p:txBody>
      </p:sp>
      <p:pic>
        <p:nvPicPr>
          <p:cNvPr id="2097153" name="Рисунок 6"/>
          <p:cNvPicPr>
            <a:picLocks noChangeAspect="1"/>
          </p:cNvPicPr>
          <p:nvPr/>
        </p:nvPicPr>
        <p:blipFill>
          <a:blip r:embed="rId2"/>
          <a:stretch>
            <a:fillRect/>
          </a:stretch>
        </p:blipFill>
        <p:spPr>
          <a:xfrm>
            <a:off x="7887675" y="5875592"/>
            <a:ext cx="920678" cy="9646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i="1" u="sng" dirty="0">
                <a:latin typeface="Times New Roman" panose="02020603050405020304" pitchFamily="18" charset="0"/>
                <a:cs typeface="Times New Roman" panose="02020603050405020304" pitchFamily="18" charset="0"/>
              </a:rPr>
              <a:t>Эффективность воспитания КГН  зависит от нескольких условий</a:t>
            </a:r>
            <a:r>
              <a:rPr lang="ru-RU" sz="3600" b="1" u="sng" dirty="0" smtClean="0">
                <a:latin typeface="Times New Roman" panose="02020603050405020304" pitchFamily="18" charset="0"/>
                <a:cs typeface="Times New Roman" panose="02020603050405020304" pitchFamily="18" charset="0"/>
              </a:rPr>
              <a:t>:</a:t>
            </a:r>
            <a:endParaRPr lang="ru-RU" dirty="0"/>
          </a:p>
        </p:txBody>
      </p:sp>
      <p:sp>
        <p:nvSpPr>
          <p:cNvPr id="3" name="Объект 2"/>
          <p:cNvSpPr>
            <a:spLocks noGrp="1"/>
          </p:cNvSpPr>
          <p:nvPr>
            <p:ph idx="1"/>
          </p:nvPr>
        </p:nvSpPr>
        <p:spPr/>
        <p:txBody>
          <a:bodyPr>
            <a:normAutofit fontScale="70000" lnSpcReduction="20000"/>
          </a:bodyPr>
          <a:lstStyle/>
          <a:p>
            <a:pPr lvl="0">
              <a:lnSpc>
                <a:spcPct val="150000"/>
              </a:lnSpc>
            </a:pPr>
            <a:r>
              <a:rPr lang="ru-RU" sz="2400" dirty="0" smtClean="0">
                <a:latin typeface="Times New Roman" panose="02020603050405020304" pitchFamily="18" charset="0"/>
                <a:cs typeface="Times New Roman" panose="02020603050405020304" pitchFamily="18" charset="0"/>
              </a:rPr>
              <a:t>своевременности </a:t>
            </a:r>
            <a:r>
              <a:rPr lang="ru-RU" sz="2400" dirty="0">
                <a:latin typeface="Times New Roman" panose="02020603050405020304" pitchFamily="18" charset="0"/>
                <a:cs typeface="Times New Roman" panose="02020603050405020304" pitchFamily="18" charset="0"/>
              </a:rPr>
              <a:t>начала этой работы,</a:t>
            </a:r>
          </a:p>
          <a:p>
            <a:pPr lvl="0">
              <a:lnSpc>
                <a:spcPct val="150000"/>
              </a:lnSpc>
            </a:pPr>
            <a:r>
              <a:rPr lang="ru-RU" sz="2400" dirty="0">
                <a:latin typeface="Times New Roman" panose="02020603050405020304" pitchFamily="18" charset="0"/>
                <a:cs typeface="Times New Roman" panose="02020603050405020304" pitchFamily="18" charset="0"/>
              </a:rPr>
              <a:t>эмоционального отношения ребенка к выполняемым действиям,</a:t>
            </a:r>
          </a:p>
          <a:p>
            <a:pPr lvl="0">
              <a:lnSpc>
                <a:spcPct val="150000"/>
              </a:lnSpc>
            </a:pPr>
            <a:r>
              <a:rPr lang="ru-RU" sz="2400" dirty="0">
                <a:latin typeface="Times New Roman" panose="02020603050405020304" pitchFamily="18" charset="0"/>
                <a:cs typeface="Times New Roman" panose="02020603050405020304" pitchFamily="18" charset="0"/>
              </a:rPr>
              <a:t>систематичности упражнений детей в определенных действиях.</a:t>
            </a:r>
          </a:p>
          <a:p>
            <a:pPr marL="0" indent="0">
              <a:lnSpc>
                <a:spcPct val="150000"/>
              </a:lnSpc>
              <a:buNone/>
            </a:pPr>
            <a:endParaRPr lang="ru-RU" sz="2400" dirty="0" smtClean="0">
              <a:latin typeface="Times New Roman" panose="02020603050405020304" pitchFamily="18" charset="0"/>
              <a:cs typeface="Times New Roman" panose="02020603050405020304" pitchFamily="18" charset="0"/>
            </a:endParaRPr>
          </a:p>
          <a:p>
            <a:pPr marL="0" indent="0">
              <a:lnSpc>
                <a:spcPct val="150000"/>
              </a:lnSpc>
              <a:buNone/>
            </a:pPr>
            <a:r>
              <a:rPr lang="ru-RU" sz="2400" dirty="0" smtClean="0">
                <a:latin typeface="Times New Roman" panose="02020603050405020304" pitchFamily="18" charset="0"/>
                <a:cs typeface="Times New Roman" panose="02020603050405020304" pitchFamily="18" charset="0"/>
              </a:rPr>
              <a:t>К </a:t>
            </a:r>
            <a:r>
              <a:rPr lang="ru-RU" sz="2400" dirty="0">
                <a:latin typeface="Times New Roman" panose="02020603050405020304" pitchFamily="18" charset="0"/>
                <a:cs typeface="Times New Roman" panose="02020603050405020304" pitchFamily="18" charset="0"/>
              </a:rPr>
              <a:t>сожалению, при организации воспитания культурно-гигиенических навыков </a:t>
            </a:r>
            <a:r>
              <a:rPr lang="ru-RU" sz="2400" b="1" i="1" dirty="0">
                <a:latin typeface="Times New Roman" panose="02020603050405020304" pitchFamily="18" charset="0"/>
                <a:cs typeface="Times New Roman" panose="02020603050405020304" pitchFamily="18" charset="0"/>
              </a:rPr>
              <a:t>часто нарушаются или не используются в полной мере следующие условия: </a:t>
            </a:r>
            <a:endParaRPr lang="ru-RU" sz="2400" dirty="0">
              <a:latin typeface="Times New Roman" panose="02020603050405020304" pitchFamily="18" charset="0"/>
              <a:cs typeface="Times New Roman" panose="02020603050405020304" pitchFamily="18" charset="0"/>
            </a:endParaRPr>
          </a:p>
          <a:p>
            <a:pPr lvl="0">
              <a:lnSpc>
                <a:spcPct val="150000"/>
              </a:lnSpc>
            </a:pPr>
            <a:r>
              <a:rPr lang="ru-RU" sz="2400" dirty="0">
                <a:latin typeface="Times New Roman" panose="02020603050405020304" pitchFamily="18" charset="0"/>
                <a:cs typeface="Times New Roman" panose="02020603050405020304" pitchFamily="18" charset="0"/>
              </a:rPr>
              <a:t>регулярность занятий</a:t>
            </a:r>
          </a:p>
          <a:p>
            <a:pPr lvl="0">
              <a:lnSpc>
                <a:spcPct val="150000"/>
              </a:lnSpc>
            </a:pPr>
            <a:r>
              <a:rPr lang="ru-RU" sz="2400" dirty="0">
                <a:latin typeface="Times New Roman" panose="02020603050405020304" pitchFamily="18" charset="0"/>
                <a:cs typeface="Times New Roman" panose="02020603050405020304" pitchFamily="18" charset="0"/>
              </a:rPr>
              <a:t>непрерывность воспитательного процесса</a:t>
            </a:r>
          </a:p>
          <a:p>
            <a:pPr lvl="0">
              <a:lnSpc>
                <a:spcPct val="150000"/>
              </a:lnSpc>
            </a:pPr>
            <a:r>
              <a:rPr lang="ru-RU" sz="2400" dirty="0">
                <a:latin typeface="Times New Roman" panose="02020603050405020304" pitchFamily="18" charset="0"/>
                <a:cs typeface="Times New Roman" panose="02020603050405020304" pitchFamily="18" charset="0"/>
              </a:rPr>
              <a:t>единство требований воспитателей и родителей. </a:t>
            </a:r>
          </a:p>
          <a:p>
            <a:endParaRPr lang="ru-RU" dirty="0"/>
          </a:p>
        </p:txBody>
      </p:sp>
      <p:pic>
        <p:nvPicPr>
          <p:cNvPr id="4" name="Рисунок 4"/>
          <p:cNvPicPr>
            <a:picLocks noChangeAspect="1"/>
          </p:cNvPicPr>
          <p:nvPr/>
        </p:nvPicPr>
        <p:blipFill>
          <a:blip r:embed="rId2" cstate="print"/>
          <a:stretch>
            <a:fillRect/>
          </a:stretch>
        </p:blipFill>
        <p:spPr>
          <a:xfrm>
            <a:off x="6588224" y="4653136"/>
            <a:ext cx="1783989" cy="1873189"/>
          </a:xfrm>
          <a:prstGeom prst="rect">
            <a:avLst/>
          </a:prstGeom>
        </p:spPr>
      </p:pic>
    </p:spTree>
    <p:extLst>
      <p:ext uri="{BB962C8B-B14F-4D97-AF65-F5344CB8AC3E}">
        <p14:creationId xmlns:p14="http://schemas.microsoft.com/office/powerpoint/2010/main" val="1008317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5" name="Содержимое 2"/>
          <p:cNvSpPr>
            <a:spLocks noGrp="1"/>
          </p:cNvSpPr>
          <p:nvPr>
            <p:ph idx="1"/>
          </p:nvPr>
        </p:nvSpPr>
        <p:spPr>
          <a:xfrm>
            <a:off x="107504" y="260648"/>
            <a:ext cx="8363272" cy="6597352"/>
          </a:xfrm>
        </p:spPr>
        <p:txBody>
          <a:bodyPr>
            <a:noAutofit/>
          </a:bodyPr>
          <a:lstStyle/>
          <a:p>
            <a:pPr>
              <a:buNone/>
            </a:pPr>
            <a:r>
              <a:rPr lang="ru-RU" sz="2800" b="1" dirty="0">
                <a:latin typeface="Times New Roman" pitchFamily="18" charset="0"/>
                <a:cs typeface="Times New Roman" pitchFamily="18" charset="0"/>
              </a:rPr>
              <a:t>Цель: </a:t>
            </a:r>
            <a:r>
              <a:rPr lang="ru-RU" sz="2400" dirty="0">
                <a:latin typeface="Times New Roman" pitchFamily="18" charset="0"/>
                <a:cs typeface="Times New Roman" pitchFamily="18" charset="0"/>
              </a:rPr>
              <a:t> формирование культурно-гигиенических навыков у детей младшего дошкольного возраста.</a:t>
            </a:r>
          </a:p>
          <a:p>
            <a:pPr marL="0" indent="0">
              <a:buNone/>
            </a:pPr>
            <a:r>
              <a:rPr lang="ru-RU" sz="3200" b="1" dirty="0">
                <a:latin typeface="Times New Roman" panose="02020603050405020304" pitchFamily="18" charset="0"/>
                <a:cs typeface="Times New Roman" panose="02020603050405020304" pitchFamily="18" charset="0"/>
              </a:rPr>
              <a:t>Задачи проекта:</a:t>
            </a:r>
            <a:endParaRPr lang="ru-RU" sz="3200" dirty="0">
              <a:latin typeface="Times New Roman" panose="02020603050405020304" pitchFamily="18" charset="0"/>
              <a:cs typeface="Times New Roman" panose="02020603050405020304" pitchFamily="18" charset="0"/>
            </a:endParaRPr>
          </a:p>
          <a:p>
            <a:r>
              <a:rPr lang="ru-RU" sz="1600" i="1" u="sng" dirty="0">
                <a:latin typeface="Times New Roman" panose="02020603050405020304" pitchFamily="18" charset="0"/>
                <a:cs typeface="Times New Roman" panose="02020603050405020304" pitchFamily="18" charset="0"/>
              </a:rPr>
              <a:t>Образовательные:</a:t>
            </a:r>
            <a:endParaRPr lang="ru-RU" sz="1600" dirty="0">
              <a:latin typeface="Times New Roman" panose="02020603050405020304" pitchFamily="18" charset="0"/>
              <a:cs typeface="Times New Roman" panose="02020603050405020304" pitchFamily="18" charset="0"/>
            </a:endParaRPr>
          </a:p>
          <a:p>
            <a:pPr lvl="0"/>
            <a:r>
              <a:rPr lang="ru-RU" sz="1600" dirty="0">
                <a:latin typeface="Times New Roman" panose="02020603050405020304" pitchFamily="18" charset="0"/>
                <a:cs typeface="Times New Roman" panose="02020603050405020304" pitchFamily="18" charset="0"/>
              </a:rPr>
              <a:t>Создание условий для воспитания культурно-гигиенических навыков младших дошкольников;</a:t>
            </a:r>
          </a:p>
          <a:p>
            <a:pPr lvl="0"/>
            <a:r>
              <a:rPr lang="ru-RU" sz="1600" dirty="0">
                <a:latin typeface="Times New Roman" panose="02020603050405020304" pitchFamily="18" charset="0"/>
                <a:cs typeface="Times New Roman" panose="02020603050405020304" pitchFamily="18" charset="0"/>
              </a:rPr>
              <a:t>Совершенствование форм  воспитания культурно- гигиенических навыков. </a:t>
            </a:r>
          </a:p>
          <a:p>
            <a:pPr>
              <a:buNone/>
            </a:pPr>
            <a:r>
              <a:rPr lang="ru-RU" sz="1600" i="1" u="sng" dirty="0">
                <a:latin typeface="Times New Roman" panose="02020603050405020304" pitchFamily="18" charset="0"/>
                <a:cs typeface="Times New Roman" panose="02020603050405020304" pitchFamily="18" charset="0"/>
              </a:rPr>
              <a:t>Развивающие:</a:t>
            </a:r>
            <a:endParaRPr lang="ru-RU" sz="1600" dirty="0">
              <a:latin typeface="Times New Roman" panose="02020603050405020304" pitchFamily="18" charset="0"/>
              <a:cs typeface="Times New Roman" panose="02020603050405020304" pitchFamily="18" charset="0"/>
            </a:endParaRPr>
          </a:p>
          <a:p>
            <a:pPr lvl="0"/>
            <a:r>
              <a:rPr lang="ru-RU" sz="1600" dirty="0">
                <a:latin typeface="Times New Roman" panose="02020603050405020304" pitchFamily="18" charset="0"/>
                <a:cs typeface="Times New Roman" panose="02020603050405020304" pitchFamily="18" charset="0"/>
              </a:rPr>
              <a:t>Развитие у дошкольников культурно-гигиенических навыков;</a:t>
            </a:r>
          </a:p>
          <a:p>
            <a:pPr lvl="0"/>
            <a:r>
              <a:rPr lang="ru-RU" sz="1600" dirty="0">
                <a:latin typeface="Times New Roman" panose="02020603050405020304" pitchFamily="18" charset="0"/>
                <a:cs typeface="Times New Roman" panose="02020603050405020304" pitchFamily="18" charset="0"/>
              </a:rPr>
              <a:t>Расширение кругозора детей в области  гигиены;</a:t>
            </a:r>
          </a:p>
          <a:p>
            <a:pPr lvl="0"/>
            <a:r>
              <a:rPr lang="ru-RU" sz="1600" dirty="0">
                <a:latin typeface="Times New Roman" panose="02020603050405020304" pitchFamily="18" charset="0"/>
                <a:cs typeface="Times New Roman" panose="02020603050405020304" pitchFamily="18" charset="0"/>
              </a:rPr>
              <a:t>Формирование положительного отношения к чистоте и опрятности</a:t>
            </a:r>
          </a:p>
          <a:p>
            <a:pPr lvl="0"/>
            <a:r>
              <a:rPr lang="ru-RU" sz="1600" dirty="0">
                <a:latin typeface="Times New Roman" panose="02020603050405020304" pitchFamily="18" charset="0"/>
                <a:cs typeface="Times New Roman" panose="02020603050405020304" pitchFamily="18" charset="0"/>
              </a:rPr>
              <a:t>Привить практические навыки в области гигиены тела, зрения, зубов и осанки;</a:t>
            </a:r>
          </a:p>
          <a:p>
            <a:pPr lvl="0"/>
            <a:r>
              <a:rPr lang="ru-RU" sz="1600" dirty="0">
                <a:latin typeface="Times New Roman" panose="02020603050405020304" pitchFamily="18" charset="0"/>
                <a:cs typeface="Times New Roman" panose="02020603050405020304" pitchFamily="18" charset="0"/>
              </a:rPr>
              <a:t>Повышение   культурно-образовательного уровня родителей в области воспитания КГН</a:t>
            </a:r>
          </a:p>
          <a:p>
            <a:pPr lvl="0"/>
            <a:r>
              <a:rPr lang="ru-RU" sz="1600" dirty="0">
                <a:latin typeface="Times New Roman" panose="02020603050405020304" pitchFamily="18" charset="0"/>
                <a:cs typeface="Times New Roman" panose="02020603050405020304" pitchFamily="18" charset="0"/>
              </a:rPr>
              <a:t>Повышение педагогической грамотности родителей</a:t>
            </a:r>
          </a:p>
          <a:p>
            <a:pPr>
              <a:buNone/>
            </a:pPr>
            <a:r>
              <a:rPr lang="ru-RU" sz="1600" i="1" u="sng" dirty="0">
                <a:latin typeface="Times New Roman" panose="02020603050405020304" pitchFamily="18" charset="0"/>
                <a:cs typeface="Times New Roman" panose="02020603050405020304" pitchFamily="18" charset="0"/>
              </a:rPr>
              <a:t>	Воспитательные:</a:t>
            </a:r>
            <a:endParaRPr lang="ru-RU" sz="1600" dirty="0">
              <a:latin typeface="Times New Roman" panose="02020603050405020304" pitchFamily="18" charset="0"/>
              <a:cs typeface="Times New Roman" panose="02020603050405020304" pitchFamily="18" charset="0"/>
            </a:endParaRPr>
          </a:p>
          <a:p>
            <a:pPr lvl="0"/>
            <a:r>
              <a:rPr lang="ru-RU" sz="1600" dirty="0">
                <a:latin typeface="Times New Roman" panose="02020603050405020304" pitchFamily="18" charset="0"/>
                <a:cs typeface="Times New Roman" panose="02020603050405020304" pitchFamily="18" charset="0"/>
              </a:rPr>
              <a:t>Активное вовлечение детей в непосредственно образовательную деятельность детского сада</a:t>
            </a:r>
          </a:p>
          <a:p>
            <a:pPr lvl="0"/>
            <a:r>
              <a:rPr lang="ru-RU" sz="1600" dirty="0">
                <a:latin typeface="Times New Roman" panose="02020603050405020304" pitchFamily="18" charset="0"/>
                <a:cs typeface="Times New Roman" panose="02020603050405020304" pitchFamily="18" charset="0"/>
              </a:rPr>
              <a:t>Создание педагогически целесообразной  среды воспитания культурно-гигиенических навыков в ДОУ</a:t>
            </a:r>
          </a:p>
          <a:p>
            <a:pPr lvl="0"/>
            <a:endParaRPr lang="ru-RU" sz="1400" dirty="0"/>
          </a:p>
          <a:p>
            <a:pPr lvl="0"/>
            <a:endParaRPr lang="ru-RU" sz="1400" dirty="0"/>
          </a:p>
          <a:p>
            <a:pPr lvl="0"/>
            <a:endParaRPr lang="ru-RU" sz="1400" dirty="0"/>
          </a:p>
          <a:p>
            <a:pPr>
              <a:buNone/>
            </a:pPr>
            <a:endParaRPr lang="ru-RU" sz="1400" dirty="0">
              <a:latin typeface="Times New Roman" pitchFamily="18" charset="0"/>
              <a:cs typeface="Times New Roman" pitchFamily="18" charset="0"/>
            </a:endParaRPr>
          </a:p>
        </p:txBody>
      </p:sp>
      <p:pic>
        <p:nvPicPr>
          <p:cNvPr id="2097154" name="Рисунок 4"/>
          <p:cNvPicPr>
            <a:picLocks noChangeAspect="1"/>
          </p:cNvPicPr>
          <p:nvPr/>
        </p:nvPicPr>
        <p:blipFill>
          <a:blip r:embed="rId2" cstate="print"/>
          <a:stretch>
            <a:fillRect/>
          </a:stretch>
        </p:blipFill>
        <p:spPr>
          <a:xfrm>
            <a:off x="7360011" y="1052736"/>
            <a:ext cx="1783989" cy="187318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6" name="Заголовок 1"/>
          <p:cNvSpPr>
            <a:spLocks noGrp="1"/>
          </p:cNvSpPr>
          <p:nvPr>
            <p:ph type="title"/>
          </p:nvPr>
        </p:nvSpPr>
        <p:spPr>
          <a:xfrm>
            <a:off x="2718306" y="-145564"/>
            <a:ext cx="6822245" cy="2664296"/>
          </a:xfrm>
        </p:spPr>
        <p:txBody>
          <a:bodyPr>
            <a:normAutofit/>
          </a:bodyPr>
          <a:lstStyle/>
          <a:p>
            <a:pPr algn="ctr"/>
            <a:r>
              <a:rPr lang="ru-RU" sz="4400" dirty="0" smtClean="0">
                <a:solidFill>
                  <a:srgbClr val="002060"/>
                </a:solidFill>
                <a:latin typeface="Times New Roman" panose="02020603050405020304" pitchFamily="18" charset="0"/>
                <a:cs typeface="Times New Roman" panose="02020603050405020304" pitchFamily="18" charset="0"/>
              </a:rPr>
              <a:t>Методы реализации проекта</a:t>
            </a:r>
            <a:endParaRPr lang="ru-RU" sz="4400" dirty="0">
              <a:solidFill>
                <a:srgbClr val="002060"/>
              </a:solidFill>
              <a:latin typeface="Times New Roman" panose="02020603050405020304" pitchFamily="18" charset="0"/>
              <a:cs typeface="Times New Roman" panose="02020603050405020304" pitchFamily="18" charset="0"/>
            </a:endParaRPr>
          </a:p>
        </p:txBody>
      </p:sp>
      <p:sp>
        <p:nvSpPr>
          <p:cNvPr id="1048597" name="Rectangle 1"/>
          <p:cNvSpPr>
            <a:spLocks noChangeArrowheads="1"/>
          </p:cNvSpPr>
          <p:nvPr/>
        </p:nvSpPr>
        <p:spPr bwMode="auto">
          <a:xfrm>
            <a:off x="251520" y="1556792"/>
            <a:ext cx="8640960"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defTabSz="914400" rtl="0" eaLnBrk="1" fontAlgn="base" latinLnBrk="0" hangingPunct="1">
              <a:lnSpc>
                <a:spcPct val="100000"/>
              </a:lnSpc>
              <a:spcBef>
                <a:spcPct val="0"/>
              </a:spcBef>
              <a:spcAft>
                <a:spcPct val="0"/>
              </a:spcAft>
              <a:buClrTx/>
              <a:buSzTx/>
              <a:buFont typeface="Arial" panose="020B0604020202020204" pitchFamily="34" charset="0"/>
              <a:buChar char="•"/>
            </a:pPr>
            <a:endParaRPr kumimoji="0" lang="ru-RU" sz="28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Использование русских народных потешек, приговорок,  при умывании, расчесывании и заплетании волос девочкам.</a:t>
            </a:r>
            <a:endParaRPr lang="ru-RU" sz="2000" dirty="0">
              <a:latin typeface="Times New Roman" panose="02020603050405020304" pitchFamily="18" charset="0"/>
              <a:cs typeface="Times New Roman" panose="02020603050405020304" pitchFamily="18"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Заучивание</a:t>
            </a:r>
            <a:r>
              <a:rPr kumimoji="0" lang="ru-RU" sz="2000" b="0" u="none" strike="noStrike" cap="none" normalizeH="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стихотворений</a:t>
            </a:r>
            <a:r>
              <a:rPr kumimoji="0" lang="ru-RU" sz="2000" b="0" u="none" strike="noStrike" cap="none" normalizeH="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о здоровье.</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Чтение детской литературы</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Заучивание потешек, приговорок.</a:t>
            </a: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Рассматривание иллюстраций</a:t>
            </a: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rPr>
              <a:t>Личный показ и пример </a:t>
            </a:r>
            <a:r>
              <a:rPr kumimoji="0" lang="ru-RU" sz="20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воспитателя</a:t>
            </a: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Практические действия</a:t>
            </a: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kumimoji="0" lang="ru-RU" sz="2000" b="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Дидактические игры</a:t>
            </a:r>
          </a:p>
          <a:p>
            <a:pPr marL="457200" marR="0" lvl="0" indent="-457200" defTabSz="914400" rtl="0" eaLnBrk="0" fontAlgn="base" latinLnBrk="0" hangingPunct="0">
              <a:lnSpc>
                <a:spcPct val="150000"/>
              </a:lnSpc>
              <a:spcBef>
                <a:spcPct val="0"/>
              </a:spcBef>
              <a:spcAft>
                <a:spcPct val="0"/>
              </a:spcAft>
              <a:buClrTx/>
              <a:buSzTx/>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Сюжетно-ролевые игры</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pic>
        <p:nvPicPr>
          <p:cNvPr id="2097155" name="Рисунок 3"/>
          <p:cNvPicPr>
            <a:picLocks noChangeAspect="1"/>
          </p:cNvPicPr>
          <p:nvPr/>
        </p:nvPicPr>
        <p:blipFill>
          <a:blip r:embed="rId2"/>
          <a:stretch>
            <a:fillRect/>
          </a:stretch>
        </p:blipFill>
        <p:spPr>
          <a:xfrm>
            <a:off x="591772" y="50029"/>
            <a:ext cx="1786283" cy="187163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598" name="Прямоугольник 2"/>
          <p:cNvSpPr/>
          <p:nvPr/>
        </p:nvSpPr>
        <p:spPr>
          <a:xfrm>
            <a:off x="377665" y="1340768"/>
            <a:ext cx="7859216" cy="5576976"/>
          </a:xfrm>
          <a:prstGeom prst="rect">
            <a:avLst/>
          </a:prstGeom>
        </p:spPr>
        <p:txBody>
          <a:bodyPr wrap="square">
            <a:spAutoFit/>
          </a:bodyPr>
          <a:lstStyle/>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Системность и логическая последовательность проведения мероприятий по принципу от общего к частному;</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Заинтересованность всех участников проекта;</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Все мероприятия проекта подобраны с учетом индивидуальных возрастных и психологических особенностей аудиторий;</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Задействованы все каналы восприятия информации;</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Иметься необходимая материально-техническая база, информационно- методическое и кадровое обеспечение; </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Системное информирование родителей, воспитателей и других участников проекта о времени, месте и цели проводимого мероприятия;</a:t>
            </a:r>
            <a:endParaRPr lang="ru-RU" sz="2000" dirty="0">
              <a:latin typeface="Times New Roman" panose="02020603050405020304" pitchFamily="18" charset="0"/>
              <a:cs typeface="Times New Roman" panose="02020603050405020304" pitchFamily="18" charset="0"/>
            </a:endParaRPr>
          </a:p>
          <a:p>
            <a:pPr marL="457200" lvl="0" indent="-457200" algn="just" eaLnBrk="0" fontAlgn="base" hangingPunct="0">
              <a:lnSpc>
                <a:spcPct val="150000"/>
              </a:lnSpc>
              <a:spcBef>
                <a:spcPct val="0"/>
              </a:spcBef>
              <a:spcAft>
                <a:spcPct val="0"/>
              </a:spcAft>
              <a:buFont typeface="+mj-lt"/>
              <a:buAutoNum type="arabicPeriod"/>
              <a:tabLst>
                <a:tab pos="800100" algn="l"/>
              </a:tabLs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Выдержка во времени</a:t>
            </a:r>
            <a:endParaRPr lang="ru-RU" sz="2000" dirty="0">
              <a:latin typeface="Times New Roman" panose="02020603050405020304" pitchFamily="18" charset="0"/>
              <a:cs typeface="Times New Roman" panose="02020603050405020304" pitchFamily="18" charset="0"/>
            </a:endParaRPr>
          </a:p>
        </p:txBody>
      </p:sp>
      <p:sp>
        <p:nvSpPr>
          <p:cNvPr id="1048599" name="Заголовок 3"/>
          <p:cNvSpPr>
            <a:spLocks noGrp="1"/>
          </p:cNvSpPr>
          <p:nvPr>
            <p:ph type="title"/>
          </p:nvPr>
        </p:nvSpPr>
        <p:spPr>
          <a:xfrm>
            <a:off x="377665" y="-675456"/>
            <a:ext cx="6840760" cy="1072794"/>
          </a:xfrm>
        </p:spPr>
        <p:txBody>
          <a:bodyPr>
            <a:normAutofit fontScale="90000"/>
          </a:bodyPr>
          <a:lstStyle/>
          <a:p>
            <a:pPr algn="ct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
            </a:r>
            <a:br>
              <a:rPr lang="ru-RU" sz="3600" dirty="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Критерии эффективности проекта</a:t>
            </a:r>
            <a:r>
              <a:rPr lang="ru-RU" sz="3600" dirty="0">
                <a:latin typeface="Times New Roman" panose="02020603050405020304" pitchFamily="18" charset="0"/>
                <a:cs typeface="Times New Roman" panose="02020603050405020304" pitchFamily="18" charset="0"/>
              </a:rPr>
              <a:t>:</a:t>
            </a:r>
            <a:r>
              <a:rPr lang="ru-RU" dirty="0"/>
              <a:t/>
            </a:r>
            <a:br>
              <a:rPr lang="ru-RU" dirty="0"/>
            </a:br>
            <a:endParaRPr lang="ru-RU" dirty="0"/>
          </a:p>
        </p:txBody>
      </p:sp>
      <p:pic>
        <p:nvPicPr>
          <p:cNvPr id="2097156" name="Рисунок 1"/>
          <p:cNvPicPr>
            <a:picLocks noChangeAspect="1"/>
          </p:cNvPicPr>
          <p:nvPr/>
        </p:nvPicPr>
        <p:blipFill>
          <a:blip r:embed="rId2"/>
          <a:stretch>
            <a:fillRect/>
          </a:stretch>
        </p:blipFill>
        <p:spPr>
          <a:xfrm>
            <a:off x="7778292" y="204535"/>
            <a:ext cx="1341652" cy="140575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4304" name="Таблица 1"/>
          <p:cNvGraphicFramePr>
            <a:graphicFrameLocks noGrp="1"/>
          </p:cNvGraphicFramePr>
          <p:nvPr>
            <p:extLst>
              <p:ext uri="{D42A27DB-BD31-4B8C-83A1-F6EECF244321}">
                <p14:modId xmlns:p14="http://schemas.microsoft.com/office/powerpoint/2010/main" val="4057711003"/>
              </p:ext>
            </p:extLst>
          </p:nvPr>
        </p:nvGraphicFramePr>
        <p:xfrm>
          <a:off x="251520" y="2852936"/>
          <a:ext cx="8712968" cy="2838323"/>
        </p:xfrm>
        <a:graphic>
          <a:graphicData uri="http://schemas.openxmlformats.org/drawingml/2006/table">
            <a:tbl>
              <a:tblPr/>
              <a:tblGrid>
                <a:gridCol w="8712968"/>
              </a:tblGrid>
              <a:tr h="313885">
                <a:tc>
                  <a:txBody>
                    <a:bodyPr/>
                    <a:lstStyle/>
                    <a:p>
                      <a:pPr algn="ctr">
                        <a:lnSpc>
                          <a:spcPct val="115000"/>
                        </a:lnSpc>
                        <a:spcAft>
                          <a:spcPts val="1000"/>
                        </a:spcAft>
                      </a:pPr>
                      <a:r>
                        <a:rPr lang="ru-RU" sz="2000" b="1" dirty="0">
                          <a:latin typeface="Times New Roman"/>
                          <a:ea typeface="Calibri"/>
                          <a:cs typeface="Calibri"/>
                        </a:rPr>
                        <a:t>Планируемые </a:t>
                      </a:r>
                      <a:r>
                        <a:rPr lang="ru-RU" sz="2000" b="1" dirty="0" smtClean="0">
                          <a:latin typeface="Times New Roman"/>
                          <a:ea typeface="Calibri"/>
                          <a:cs typeface="Calibri"/>
                        </a:rPr>
                        <a:t>результаты</a:t>
                      </a:r>
                      <a:endParaRPr lang="ru-RU"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0028">
                <a:tc>
                  <a:txBody>
                    <a:bodyPr/>
                    <a:lstStyle/>
                    <a:p>
                      <a:pPr>
                        <a:lnSpc>
                          <a:spcPct val="115000"/>
                        </a:lnSpc>
                        <a:spcAft>
                          <a:spcPts val="1000"/>
                        </a:spcAft>
                      </a:pPr>
                      <a:r>
                        <a:rPr lang="ru-RU" sz="2000" dirty="0">
                          <a:latin typeface="Times New Roman"/>
                          <a:ea typeface="Calibri"/>
                          <a:cs typeface="Calibri"/>
                        </a:rPr>
                        <a:t>1. Получение детьми простейших представлений о себе и здоровом образе жизни.</a:t>
                      </a:r>
                    </a:p>
                    <a:p>
                      <a:pPr>
                        <a:lnSpc>
                          <a:spcPct val="115000"/>
                        </a:lnSpc>
                        <a:spcAft>
                          <a:spcPts val="1000"/>
                        </a:spcAft>
                      </a:pPr>
                      <a:r>
                        <a:rPr lang="ru-RU" sz="2000" dirty="0">
                          <a:latin typeface="Times New Roman"/>
                          <a:ea typeface="Calibri"/>
                          <a:cs typeface="Calibri"/>
                        </a:rPr>
                        <a:t>2. Получение детьми определенных культурно – гигиенических навыков.</a:t>
                      </a:r>
                    </a:p>
                    <a:p>
                      <a:pPr>
                        <a:lnSpc>
                          <a:spcPct val="115000"/>
                        </a:lnSpc>
                        <a:spcAft>
                          <a:spcPts val="1000"/>
                        </a:spcAft>
                      </a:pPr>
                      <a:r>
                        <a:rPr lang="ru-RU" sz="2000" dirty="0">
                          <a:latin typeface="Times New Roman"/>
                          <a:ea typeface="Calibri"/>
                          <a:cs typeface="Calibri"/>
                        </a:rPr>
                        <a:t>3.Интерес родителей к вопросам воспитания здорового ребенка и мотивации здорового образа жизни.</a:t>
                      </a:r>
                    </a:p>
                    <a:p>
                      <a:pPr>
                        <a:lnSpc>
                          <a:spcPct val="115000"/>
                        </a:lnSpc>
                        <a:spcAft>
                          <a:spcPts val="1000"/>
                        </a:spcAft>
                      </a:pPr>
                      <a:endParaRPr lang="ru-RU" sz="2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48603" name="Rectangle 1"/>
          <p:cNvSpPr>
            <a:spLocks noChangeArrowheads="1"/>
          </p:cNvSpPr>
          <p:nvPr/>
        </p:nvSpPr>
        <p:spPr bwMode="auto">
          <a:xfrm>
            <a:off x="2627784" y="300624"/>
            <a:ext cx="511256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ru-RU" sz="20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Тип проекта:</a:t>
            </a:r>
            <a:r>
              <a:rPr kumimoji="0" lang="ru-RU"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ru-RU" sz="2000" b="0" i="0" u="none" strike="noStrike" cap="none" normalizeH="0" baseline="0" dirty="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lang="ru-RU" sz="2000" dirty="0">
                <a:latin typeface="Times New Roman" pitchFamily="18" charset="0"/>
                <a:ea typeface="Calibri" pitchFamily="34" charset="0"/>
                <a:cs typeface="Times New Roman" pitchFamily="18" charset="0"/>
              </a:rPr>
              <a:t>Долгосрочный (Один год).</a:t>
            </a: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pPr>
            <a:r>
              <a:rPr kumimoji="0" lang="ru-RU"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Участники</a:t>
            </a:r>
            <a:r>
              <a:rPr kumimoji="0" lang="ru-RU" sz="20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ru-RU"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ru-RU" sz="2000" b="0" i="0" u="none" strike="noStrike" cap="none" normalizeH="0" baseline="0" dirty="0">
              <a:ln>
                <a:noFill/>
              </a:ln>
              <a:solidFill>
                <a:schemeClr val="tx1"/>
              </a:solidFill>
              <a:effectLst/>
              <a:latin typeface="Arial" pitchFamily="34" charset="0"/>
              <a:cs typeface="Arial" pitchFamily="34" charset="0"/>
            </a:endParaRPr>
          </a:p>
          <a:p>
            <a:pPr eaLnBrk="0" fontAlgn="base" hangingPunct="0">
              <a:spcBef>
                <a:spcPct val="0"/>
              </a:spcBef>
              <a:spcAft>
                <a:spcPct val="0"/>
              </a:spcAft>
            </a:pPr>
            <a:r>
              <a:rPr lang="ru-RU" sz="2000" dirty="0">
                <a:latin typeface="Times New Roman" pitchFamily="18" charset="0"/>
                <a:ea typeface="Calibri" pitchFamily="34" charset="0"/>
                <a:cs typeface="Times New Roman" pitchFamily="18" charset="0"/>
              </a:rPr>
              <a:t>Дети 3-4 лет, родители детей.</a:t>
            </a:r>
            <a:endParaRPr lang="ru-RU" sz="20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pPr>
            <a:r>
              <a:rPr kumimoji="0" lang="ru-RU" sz="20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Педагоги, специалисты.</a:t>
            </a:r>
            <a:endParaRPr kumimoji="0" lang="ru-RU" sz="20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pPr>
            <a:endParaRPr kumimoji="0" lang="ru-RU" sz="2000" b="0" i="0" u="none" strike="noStrike" cap="none" normalizeH="0" baseline="0" dirty="0">
              <a:ln>
                <a:noFill/>
              </a:ln>
              <a:solidFill>
                <a:schemeClr val="tx1"/>
              </a:solidFill>
              <a:effectLst/>
              <a:latin typeface="Arial" pitchFamily="34" charset="0"/>
              <a:cs typeface="Arial" pitchFamily="34" charset="0"/>
            </a:endParaRPr>
          </a:p>
        </p:txBody>
      </p:sp>
      <p:pic>
        <p:nvPicPr>
          <p:cNvPr id="2097157" name="Рисунок 2"/>
          <p:cNvPicPr>
            <a:picLocks noChangeAspect="1"/>
          </p:cNvPicPr>
          <p:nvPr/>
        </p:nvPicPr>
        <p:blipFill>
          <a:blip r:embed="rId2"/>
          <a:stretch>
            <a:fillRect/>
          </a:stretch>
        </p:blipFill>
        <p:spPr>
          <a:xfrm>
            <a:off x="505091" y="486876"/>
            <a:ext cx="1786283" cy="18716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94305" name="Таблица 1"/>
          <p:cNvGraphicFramePr>
            <a:graphicFrameLocks noGrp="1"/>
          </p:cNvGraphicFramePr>
          <p:nvPr>
            <p:extLst>
              <p:ext uri="{D42A27DB-BD31-4B8C-83A1-F6EECF244321}">
                <p14:modId xmlns:p14="http://schemas.microsoft.com/office/powerpoint/2010/main" val="634737634"/>
              </p:ext>
            </p:extLst>
          </p:nvPr>
        </p:nvGraphicFramePr>
        <p:xfrm>
          <a:off x="395536" y="404664"/>
          <a:ext cx="8424936" cy="6168330"/>
        </p:xfrm>
        <a:graphic>
          <a:graphicData uri="http://schemas.openxmlformats.org/drawingml/2006/table">
            <a:tbl>
              <a:tblPr/>
              <a:tblGrid>
                <a:gridCol w="2088232"/>
                <a:gridCol w="4694866"/>
                <a:gridCol w="1641838"/>
              </a:tblGrid>
              <a:tr h="463664">
                <a:tc>
                  <a:txBody>
                    <a:bodyPr/>
                    <a:lstStyle/>
                    <a:p>
                      <a:pPr algn="ctr">
                        <a:lnSpc>
                          <a:spcPct val="115000"/>
                        </a:lnSpc>
                        <a:spcAft>
                          <a:spcPts val="1000"/>
                        </a:spcAft>
                      </a:pPr>
                      <a:r>
                        <a:rPr lang="ru-RU" sz="1400" dirty="0">
                          <a:latin typeface="Times New Roman"/>
                          <a:ea typeface="Calibri"/>
                          <a:cs typeface="Calibri"/>
                        </a:rPr>
                        <a:t>Этап работы</a:t>
                      </a:r>
                      <a:endParaRPr lang="ru-RU" sz="1400" dirty="0">
                        <a:latin typeface="Calibri"/>
                        <a:ea typeface="Calibri"/>
                        <a:cs typeface="Times New Roman"/>
                      </a:endParaRPr>
                    </a:p>
                  </a:txBody>
                  <a:tcPr marL="50730" marR="507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dirty="0">
                          <a:latin typeface="Times New Roman"/>
                          <a:ea typeface="Calibri"/>
                          <a:cs typeface="Calibri"/>
                        </a:rPr>
                        <a:t>Виды деятельности</a:t>
                      </a:r>
                      <a:endParaRPr lang="ru-RU" sz="1400" dirty="0">
                        <a:latin typeface="Calibri"/>
                        <a:ea typeface="Calibri"/>
                        <a:cs typeface="Times New Roman"/>
                      </a:endParaRPr>
                    </a:p>
                  </a:txBody>
                  <a:tcPr marL="50730" marR="507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dirty="0">
                          <a:latin typeface="Times New Roman"/>
                          <a:ea typeface="Calibri"/>
                          <a:cs typeface="Calibri"/>
                        </a:rPr>
                        <a:t>Сроки проведения</a:t>
                      </a:r>
                      <a:endParaRPr lang="ru-RU" sz="1400" dirty="0">
                        <a:latin typeface="Calibri"/>
                        <a:ea typeface="Calibri"/>
                        <a:cs typeface="Times New Roman"/>
                      </a:endParaRPr>
                    </a:p>
                  </a:txBody>
                  <a:tcPr marL="50730" marR="507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0544">
                <a:tc>
                  <a:txBody>
                    <a:bodyPr/>
                    <a:lstStyle/>
                    <a:p>
                      <a:pPr>
                        <a:lnSpc>
                          <a:spcPct val="115000"/>
                        </a:lnSpc>
                        <a:spcAft>
                          <a:spcPts val="1000"/>
                        </a:spcAft>
                      </a:pPr>
                      <a:r>
                        <a:rPr lang="ru-RU" sz="1800" dirty="0">
                          <a:latin typeface="Times New Roman"/>
                          <a:ea typeface="Calibri"/>
                          <a:cs typeface="Calibri"/>
                        </a:rPr>
                        <a:t>1Этап: Организационный</a:t>
                      </a:r>
                      <a:endParaRPr lang="ru-RU" sz="18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600" dirty="0">
                          <a:latin typeface="Times New Roman"/>
                          <a:ea typeface="Calibri"/>
                          <a:cs typeface="Calibri"/>
                        </a:rPr>
                        <a:t>Групповая консультация для родителей детей о целях и задачах внедряемого проекта;</a:t>
                      </a:r>
                      <a:endParaRPr lang="ru-RU" sz="1600" dirty="0">
                        <a:latin typeface="Calibri"/>
                        <a:ea typeface="Calibri"/>
                        <a:cs typeface="Times New Roman"/>
                      </a:endParaRPr>
                    </a:p>
                    <a:p>
                      <a:pPr>
                        <a:lnSpc>
                          <a:spcPct val="115000"/>
                        </a:lnSpc>
                        <a:spcAft>
                          <a:spcPts val="1000"/>
                        </a:spcAft>
                      </a:pPr>
                      <a:r>
                        <a:rPr lang="ru-RU" sz="1600" dirty="0">
                          <a:latin typeface="Times New Roman"/>
                          <a:ea typeface="Calibri"/>
                          <a:cs typeface="Calibri"/>
                        </a:rPr>
                        <a:t>Дидактическое и  методическое   оснащение проекта;</a:t>
                      </a:r>
                      <a:endParaRPr lang="ru-RU" sz="16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400" dirty="0">
                          <a:latin typeface="Times New Roman"/>
                          <a:ea typeface="Calibri"/>
                          <a:cs typeface="Calibri"/>
                        </a:rPr>
                        <a:t>Октябрь</a:t>
                      </a:r>
                      <a:endParaRPr lang="ru-RU" sz="14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87079">
                <a:tc>
                  <a:txBody>
                    <a:bodyPr/>
                    <a:lstStyle/>
                    <a:p>
                      <a:pPr>
                        <a:lnSpc>
                          <a:spcPct val="115000"/>
                        </a:lnSpc>
                        <a:spcAft>
                          <a:spcPts val="1000"/>
                        </a:spcAft>
                      </a:pPr>
                      <a:r>
                        <a:rPr lang="ru-RU" sz="1800" dirty="0">
                          <a:latin typeface="Times New Roman"/>
                          <a:ea typeface="Calibri"/>
                          <a:cs typeface="Calibri"/>
                        </a:rPr>
                        <a:t>2 Этап:</a:t>
                      </a:r>
                    </a:p>
                    <a:p>
                      <a:pPr>
                        <a:lnSpc>
                          <a:spcPct val="115000"/>
                        </a:lnSpc>
                        <a:spcAft>
                          <a:spcPts val="1000"/>
                        </a:spcAft>
                      </a:pPr>
                      <a:r>
                        <a:rPr lang="ru-RU" sz="1800" dirty="0">
                          <a:latin typeface="Times New Roman"/>
                          <a:ea typeface="Calibri"/>
                          <a:cs typeface="Calibri"/>
                        </a:rPr>
                        <a:t>Продуктивный.</a:t>
                      </a:r>
                      <a:endParaRPr lang="ru-RU" sz="18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600" dirty="0">
                          <a:latin typeface="Times New Roman"/>
                          <a:ea typeface="Calibri"/>
                          <a:cs typeface="Calibri"/>
                        </a:rPr>
                        <a:t>Мероприятия по реализации проекта с детьми;</a:t>
                      </a:r>
                      <a:endParaRPr lang="ru-RU" sz="1600" dirty="0">
                        <a:latin typeface="Calibri"/>
                        <a:ea typeface="Calibri"/>
                        <a:cs typeface="Times New Roman"/>
                      </a:endParaRPr>
                    </a:p>
                    <a:p>
                      <a:pPr>
                        <a:lnSpc>
                          <a:spcPct val="115000"/>
                        </a:lnSpc>
                        <a:spcAft>
                          <a:spcPts val="1000"/>
                        </a:spcAft>
                      </a:pPr>
                      <a:r>
                        <a:rPr lang="ru-RU" sz="1600" dirty="0">
                          <a:latin typeface="Times New Roman"/>
                          <a:ea typeface="Calibri"/>
                          <a:cs typeface="Calibri"/>
                        </a:rPr>
                        <a:t>Привлечение специалистов к работе по реализации проекта;</a:t>
                      </a:r>
                      <a:endParaRPr lang="ru-RU" sz="1600" dirty="0">
                        <a:latin typeface="Calibri"/>
                        <a:ea typeface="Calibri"/>
                        <a:cs typeface="Times New Roman"/>
                      </a:endParaRPr>
                    </a:p>
                    <a:p>
                      <a:pPr>
                        <a:lnSpc>
                          <a:spcPct val="115000"/>
                        </a:lnSpc>
                        <a:spcAft>
                          <a:spcPts val="1000"/>
                        </a:spcAft>
                      </a:pPr>
                      <a:r>
                        <a:rPr lang="ru-RU" sz="1600" dirty="0">
                          <a:latin typeface="Times New Roman"/>
                          <a:ea typeface="Calibri"/>
                          <a:cs typeface="Calibri"/>
                        </a:rPr>
                        <a:t>Мероприятия с родителями;</a:t>
                      </a:r>
                      <a:endParaRPr lang="ru-RU" sz="16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400" dirty="0">
                          <a:latin typeface="Times New Roman"/>
                          <a:ea typeface="Calibri"/>
                          <a:cs typeface="Calibri"/>
                        </a:rPr>
                        <a:t>Октябрь- май</a:t>
                      </a:r>
                      <a:endParaRPr lang="ru-RU" sz="14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07043">
                <a:tc>
                  <a:txBody>
                    <a:bodyPr/>
                    <a:lstStyle/>
                    <a:p>
                      <a:pPr>
                        <a:lnSpc>
                          <a:spcPct val="115000"/>
                        </a:lnSpc>
                        <a:spcAft>
                          <a:spcPts val="1000"/>
                        </a:spcAft>
                      </a:pPr>
                      <a:r>
                        <a:rPr lang="ru-RU" sz="1800" dirty="0">
                          <a:latin typeface="Times New Roman"/>
                          <a:ea typeface="Calibri"/>
                          <a:cs typeface="Calibri"/>
                        </a:rPr>
                        <a:t>3 Этап:</a:t>
                      </a:r>
                      <a:endParaRPr lang="ru-RU" sz="1800" dirty="0">
                        <a:latin typeface="Calibri"/>
                        <a:ea typeface="Calibri"/>
                        <a:cs typeface="Times New Roman"/>
                      </a:endParaRPr>
                    </a:p>
                    <a:p>
                      <a:pPr>
                        <a:lnSpc>
                          <a:spcPct val="115000"/>
                        </a:lnSpc>
                        <a:spcAft>
                          <a:spcPts val="1000"/>
                        </a:spcAft>
                      </a:pPr>
                      <a:r>
                        <a:rPr lang="ru-RU" sz="1800" dirty="0">
                          <a:latin typeface="Times New Roman"/>
                          <a:ea typeface="Calibri"/>
                          <a:cs typeface="Calibri"/>
                        </a:rPr>
                        <a:t>Заключительный</a:t>
                      </a:r>
                      <a:endParaRPr lang="ru-RU" sz="18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600" dirty="0">
                          <a:latin typeface="Times New Roman"/>
                          <a:ea typeface="Calibri"/>
                          <a:cs typeface="Calibri"/>
                        </a:rPr>
                        <a:t>Диагностика детей;</a:t>
                      </a:r>
                      <a:endParaRPr lang="ru-RU" sz="1600" dirty="0">
                        <a:latin typeface="Calibri"/>
                        <a:ea typeface="Calibri"/>
                        <a:cs typeface="Times New Roman"/>
                      </a:endParaRPr>
                    </a:p>
                    <a:p>
                      <a:pPr>
                        <a:lnSpc>
                          <a:spcPct val="115000"/>
                        </a:lnSpc>
                        <a:spcAft>
                          <a:spcPts val="1000"/>
                        </a:spcAft>
                      </a:pPr>
                      <a:r>
                        <a:rPr lang="ru-RU" sz="1600" dirty="0">
                          <a:latin typeface="Times New Roman"/>
                          <a:ea typeface="Calibri"/>
                          <a:cs typeface="Calibri"/>
                        </a:rPr>
                        <a:t>Анализ полученных результатов;</a:t>
                      </a:r>
                    </a:p>
                    <a:p>
                      <a:pPr>
                        <a:lnSpc>
                          <a:spcPct val="115000"/>
                        </a:lnSpc>
                        <a:spcAft>
                          <a:spcPts val="1000"/>
                        </a:spcAft>
                      </a:pPr>
                      <a:r>
                        <a:rPr lang="ru-RU" sz="1600" dirty="0">
                          <a:latin typeface="Times New Roman"/>
                          <a:ea typeface="Calibri"/>
                          <a:cs typeface="Calibri"/>
                        </a:rPr>
                        <a:t>Рекомендации родителям;</a:t>
                      </a:r>
                      <a:endParaRPr lang="ru-RU" sz="16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400" dirty="0">
                          <a:latin typeface="Times New Roman"/>
                          <a:ea typeface="Calibri"/>
                          <a:cs typeface="Calibri"/>
                        </a:rPr>
                        <a:t>Май</a:t>
                      </a:r>
                      <a:endParaRPr lang="ru-RU" sz="1400" dirty="0">
                        <a:latin typeface="Calibri"/>
                        <a:ea typeface="Calibri"/>
                        <a:cs typeface="Times New Roman"/>
                      </a:endParaRPr>
                    </a:p>
                  </a:txBody>
                  <a:tcPr marL="50730" marR="507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48604" name="Rectangle 1"/>
          <p:cNvSpPr>
            <a:spLocks noChangeArrowheads="1"/>
          </p:cNvSpPr>
          <p:nvPr/>
        </p:nvSpPr>
        <p:spPr bwMode="auto">
          <a:xfrm>
            <a:off x="0" y="49530"/>
            <a:ext cx="2646680" cy="35814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ru-RU" b="1" i="0" u="none" strike="noStrike" cap="none" normalizeH="0" baseline="0" dirty="0">
                <a:ln>
                  <a:noFill/>
                </a:ln>
                <a:solidFill>
                  <a:srgbClr val="002060"/>
                </a:solidFill>
                <a:effectLst/>
                <a:latin typeface="Times New Roman" pitchFamily="18" charset="0"/>
                <a:ea typeface="Calibri" pitchFamily="34" charset="0"/>
                <a:cs typeface="Times New Roman" pitchFamily="18" charset="0"/>
              </a:rPr>
              <a:t>Планирование работы</a:t>
            </a:r>
            <a:r>
              <a:rPr kumimoji="0" lang="ru-RU"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8605" name="Rectangle 1"/>
          <p:cNvSpPr>
            <a:spLocks noChangeArrowheads="1"/>
          </p:cNvSpPr>
          <p:nvPr/>
        </p:nvSpPr>
        <p:spPr bwMode="auto">
          <a:xfrm>
            <a:off x="539552" y="548680"/>
            <a:ext cx="7920880"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Воспитание потребности в здоровом образе жизни и формирование культурно-гигиенических навыков у детей 3-4 лет осуществляется по следующим направлениям:</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1. Привитие культурно-гигиенических </a:t>
            </a: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навыков и формирование потребности в движении.</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endPar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smtClean="0">
                <a:ln>
                  <a:noFill/>
                </a:ln>
                <a:solidFill>
                  <a:schemeClr val="tx1"/>
                </a:solidFill>
                <a:effectLst/>
                <a:latin typeface="Times New Roman" panose="02020603050405020304" pitchFamily="18" charset="0"/>
                <a:ea typeface="Corbel" pitchFamily="34" charset="0"/>
                <a:cs typeface="Times New Roman" panose="02020603050405020304" pitchFamily="18" charset="0"/>
              </a:rPr>
              <a:t>Для </a:t>
            </a: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достижения эффективности формирования культурно-гигиенических навыков  мы  использовали разные формы организации: дидактические игры, игры – упражнения, беседы, чтение художественной литературы, рассматривание иллюстраций, картин, наблюдения, показ инсценировок, рассказывание, заучивание, сюжетно-ролевые игры.</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pPr>
            <a:r>
              <a:rPr kumimoji="0" lang="ru-RU" sz="2000" b="0" u="none" strike="noStrike" cap="none" normalizeH="0" baseline="0" dirty="0">
                <a:ln>
                  <a:noFill/>
                </a:ln>
                <a:solidFill>
                  <a:schemeClr val="tx1"/>
                </a:solidFill>
                <a:effectLst/>
                <a:latin typeface="Times New Roman" panose="02020603050405020304" pitchFamily="18" charset="0"/>
                <a:ea typeface="Corbel" pitchFamily="34" charset="0"/>
                <a:cs typeface="Times New Roman" panose="02020603050405020304" pitchFamily="18" charset="0"/>
              </a:rPr>
              <a:t> </a:t>
            </a:r>
            <a:endParaRPr kumimoji="0" lang="ru-RU" sz="2000" b="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796</Words>
  <Application>Microsoft Office PowerPoint</Application>
  <PresentationFormat>Экран (4:3)</PresentationFormat>
  <Paragraphs>112</Paragraphs>
  <Slides>18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18</vt:i4>
      </vt:variant>
    </vt:vector>
  </HeadingPairs>
  <TitlesOfParts>
    <vt:vector size="24" baseType="lpstr">
      <vt:lpstr>Arial</vt:lpstr>
      <vt:lpstr>Calibri</vt:lpstr>
      <vt:lpstr>Calibri Light</vt:lpstr>
      <vt:lpstr>Corbel</vt:lpstr>
      <vt:lpstr>Times New Roman</vt:lpstr>
      <vt:lpstr>Тема Office</vt:lpstr>
      <vt:lpstr> Воспитатель: Уманская.Д.А </vt:lpstr>
      <vt:lpstr>Актуальность темы:</vt:lpstr>
      <vt:lpstr>Эффективность воспитания КГН  зависит от нескольких условий:</vt:lpstr>
      <vt:lpstr>Презентация PowerPoint</vt:lpstr>
      <vt:lpstr>Методы реализации проекта</vt:lpstr>
      <vt:lpstr>      Критерии эффективности проекта: </vt:lpstr>
      <vt:lpstr>Презентация PowerPoint</vt:lpstr>
      <vt:lpstr>Презентация PowerPoint</vt:lpstr>
      <vt:lpstr>Презентация PowerPoint</vt:lpstr>
      <vt:lpstr>Для  начала по порядку –  Утром сделаем  зарядку</vt:lpstr>
      <vt:lpstr>Презентация PowerPoint</vt:lpstr>
      <vt:lpstr>Закатали  рукава. Умываться  нам  пора!</vt:lpstr>
      <vt:lpstr>Полотенца  дети  взяли, Ручки,  щёчки  вытирали!</vt:lpstr>
      <vt:lpstr>Презентация PowerPoint</vt:lpstr>
      <vt:lpstr>Презентация PowerPoint</vt:lpstr>
      <vt:lpstr>Рассматривание иллюстраций</vt:lpstr>
      <vt:lpstr>Презентация PowerPoint</vt:lpstr>
      <vt:lpstr>.   Формы работы  с родителями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Для проекта на педсовет</dc:title>
  <dc:creator>Надя</dc:creator>
  <cp:lastModifiedBy>Учетная запись Майкрософт</cp:lastModifiedBy>
  <cp:revision>2</cp:revision>
  <dcterms:created xsi:type="dcterms:W3CDTF">2012-12-08T06:32:34Z</dcterms:created>
  <dcterms:modified xsi:type="dcterms:W3CDTF">2023-01-25T16:20:13Z</dcterms:modified>
</cp:coreProperties>
</file>