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  <p:sldMasterId id="214748378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32" y="-11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-7938" y="20638"/>
            <a:ext cx="12192001" cy="6858000"/>
            <a:chOff x="0" y="0"/>
            <a:chExt cx="5760" cy="4320"/>
          </a:xfrm>
        </p:grpSpPr>
        <p:sp>
          <p:nvSpPr>
            <p:cNvPr id="6246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469" name="Freeform 5"/>
          <p:cNvSpPr>
            <a:spLocks/>
          </p:cNvSpPr>
          <p:nvPr/>
        </p:nvSpPr>
        <p:spPr bwMode="hidden">
          <a:xfrm>
            <a:off x="8323263" y="6269038"/>
            <a:ext cx="38608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-1588" y="6034088"/>
            <a:ext cx="10460038" cy="850900"/>
            <a:chOff x="0" y="3792"/>
            <a:chExt cx="4942" cy="536"/>
          </a:xfrm>
        </p:grpSpPr>
        <p:sp>
          <p:nvSpPr>
            <p:cNvPr id="62471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472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62473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4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5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6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7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2478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79" name="Group 15"/>
          <p:cNvGrpSpPr>
            <a:grpSpLocks/>
          </p:cNvGrpSpPr>
          <p:nvPr/>
        </p:nvGrpSpPr>
        <p:grpSpPr bwMode="auto">
          <a:xfrm>
            <a:off x="836613" y="6021388"/>
            <a:ext cx="7578725" cy="849312"/>
            <a:chOff x="395" y="3793"/>
            <a:chExt cx="3581" cy="535"/>
          </a:xfrm>
        </p:grpSpPr>
        <p:sp>
          <p:nvSpPr>
            <p:cNvPr id="62480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1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2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3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4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85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486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447800"/>
            <a:ext cx="109728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487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290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2488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025A062-CC97-4065-BDE9-E8E55707EAC9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62489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A882622-4F2A-4FA5-8462-62AA5555DE5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2490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36E22D-2155-4D45-B311-7956FB330094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EDC4-DAF9-46FB-91E1-3DD0D827AF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28600"/>
            <a:ext cx="2743200" cy="5867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80772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88150C-6656-4F8C-90CE-9C267A8B8953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CBF23F-587B-4BF6-B1E7-2893A93ACF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/>
          </p:cNvPicPr>
          <p:nvPr/>
        </p:nvPicPr>
        <p:blipFill>
          <a:blip r:embed="rId2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 b="23320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extBox 8"/>
          <p:cNvSpPr txBox="1"/>
          <p:nvPr/>
        </p:nvSpPr>
        <p:spPr>
          <a:xfrm>
            <a:off x="898525" y="971550"/>
            <a:ext cx="801688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29738" y="2613025"/>
            <a:ext cx="8032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77F78-DB64-4B52-A80F-C974478F2D6B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D1DE3-FCF0-433F-991C-854648387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/>
          </p:cNvPicPr>
          <p:nvPr/>
        </p:nvPicPr>
        <p:blipFill>
          <a:blip r:embed="rId2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3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4"/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5"/>
          <a:srcRect b="23320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7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62638-65FE-4B4B-8CA6-358A7A983D4F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C59F-238E-4F88-87E1-D1C818104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/>
          </p:cNvPicPr>
          <p:nvPr/>
        </p:nvPicPr>
        <p:blipFill>
          <a:blip r:embed="rId2"/>
          <a:srcRect l="3613"/>
          <a:stretch>
            <a:fillRect/>
          </a:stretch>
        </p:blipFill>
        <p:spPr bwMode="auto">
          <a:xfrm>
            <a:off x="0" y="2670175"/>
            <a:ext cx="4037013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3"/>
          <a:srcRect l="35640"/>
          <a:stretch>
            <a:fillRect/>
          </a:stretch>
        </p:blipFill>
        <p:spPr bwMode="auto">
          <a:xfrm>
            <a:off x="0" y="2892425"/>
            <a:ext cx="152241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8"/>
          <p:cNvPicPr>
            <a:picLocks noChangeAspect="1"/>
          </p:cNvPicPr>
          <p:nvPr/>
        </p:nvPicPr>
        <p:blipFill>
          <a:blip r:embed="rId4"/>
          <a:srcRect t="28813"/>
          <a:stretch>
            <a:fillRect/>
          </a:stretch>
        </p:blipFill>
        <p:spPr bwMode="auto">
          <a:xfrm>
            <a:off x="7999413" y="0"/>
            <a:ext cx="1603375" cy="114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/>
          <p:cNvPicPr>
            <a:picLocks noChangeAspect="1"/>
          </p:cNvPicPr>
          <p:nvPr/>
        </p:nvPicPr>
        <p:blipFill>
          <a:blip r:embed="rId5"/>
          <a:srcRect b="23320"/>
          <a:stretch>
            <a:fillRect/>
          </a:stretch>
        </p:blipFill>
        <p:spPr bwMode="auto">
          <a:xfrm>
            <a:off x="8609013" y="6096000"/>
            <a:ext cx="99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3"/>
          <p:cNvSpPr/>
          <p:nvPr/>
        </p:nvSpPr>
        <p:spPr>
          <a:xfrm>
            <a:off x="10437813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9" name="Straight Connector 16"/>
          <p:cNvCxnSpPr/>
          <p:nvPr/>
        </p:nvCxnSpPr>
        <p:spPr>
          <a:xfrm>
            <a:off x="3725863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7"/>
          <p:cNvCxnSpPr/>
          <p:nvPr/>
        </p:nvCxnSpPr>
        <p:spPr>
          <a:xfrm>
            <a:off x="6962775" y="2133600"/>
            <a:ext cx="0" cy="3967163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73E5A-1A7A-405F-A3D7-ACACA554F78B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A5C2A-6EBD-43AD-A761-298CD9490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B57E77-C33C-4481-B904-5DF5A00B17EF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7FCE8-F664-4CE3-83F8-517DCA4069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66E15-B55A-43A8-8522-D19E1B973942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E48A7-D953-466F-BF7B-90F68BA8D2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BF7A9-6A5D-47E1-85CA-29EBD7C25330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5B7A-F6EC-444B-918B-93B3F66B9D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C9E5FD-6A3C-430B-BAB2-5B812B51A1A4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047B1-42DA-4737-8788-9F92A5C55F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D3F1E8-DCFF-4664-BCA3-CC6245BB312D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1A99C-8D37-48DD-BC4E-D3DCA72B39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60599F-C9A8-4CE3-AA36-82CE8A53442F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3587E-6F82-4FAF-85C2-C494A26CDF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366DCF-742C-44EC-A216-7DAB2E2E6879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C2604-FD20-402B-9360-7EAEE27CB3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5BF72-9BFF-4486-9EBD-C8FC250F0473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AE5716-840D-4AB4-827D-3242431087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44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45" name="Freeform 5"/>
          <p:cNvSpPr>
            <a:spLocks/>
          </p:cNvSpPr>
          <p:nvPr/>
        </p:nvSpPr>
        <p:spPr bwMode="hidden">
          <a:xfrm>
            <a:off x="8331200" y="6262688"/>
            <a:ext cx="38608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1446" name="Group 6"/>
          <p:cNvGrpSpPr>
            <a:grpSpLocks/>
          </p:cNvGrpSpPr>
          <p:nvPr/>
        </p:nvGrpSpPr>
        <p:grpSpPr bwMode="auto">
          <a:xfrm>
            <a:off x="0" y="6019800"/>
            <a:ext cx="10464800" cy="857250"/>
            <a:chOff x="0" y="3792"/>
            <a:chExt cx="4944" cy="540"/>
          </a:xfrm>
        </p:grpSpPr>
        <p:sp>
          <p:nvSpPr>
            <p:cNvPr id="61447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448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61449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450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451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452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453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454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455" name="Group 15"/>
          <p:cNvGrpSpPr>
            <a:grpSpLocks/>
          </p:cNvGrpSpPr>
          <p:nvPr/>
        </p:nvGrpSpPr>
        <p:grpSpPr bwMode="auto">
          <a:xfrm>
            <a:off x="836613" y="6021388"/>
            <a:ext cx="7578725" cy="849312"/>
            <a:chOff x="395" y="3793"/>
            <a:chExt cx="3581" cy="535"/>
          </a:xfrm>
        </p:grpSpPr>
        <p:sp>
          <p:nvSpPr>
            <p:cNvPr id="61456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7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8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9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0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1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62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63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64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2ED430B-175B-41F9-9CAE-830760DA4F96}" type="datetimeFigureOut">
              <a:rPr lang="ru-RU"/>
              <a:pPr/>
              <a:t>27.01.2023</a:t>
            </a:fld>
            <a:endParaRPr lang="ru-RU"/>
          </a:p>
        </p:txBody>
      </p:sp>
      <p:sp>
        <p:nvSpPr>
          <p:cNvPr id="61465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466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06159F8-797A-4C49-B271-6179689315F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4" name="Title Placeholder 1"/>
          <p:cNvSpPr>
            <a:spLocks noGrp="1"/>
          </p:cNvSpPr>
          <p:nvPr>
            <p:ph type="title"/>
          </p:nvPr>
        </p:nvSpPr>
        <p:spPr bwMode="auto">
          <a:xfrm>
            <a:off x="646113" y="452438"/>
            <a:ext cx="9404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89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03313" y="2052638"/>
            <a:ext cx="89471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238" y="1790700"/>
            <a:ext cx="990600" cy="3048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09EDB1-7398-4066-8EB0-1817320B5728}" type="datetimeFigureOut">
              <a:rPr lang="ru-RU"/>
              <a:pPr>
                <a:defRPr/>
              </a:pPr>
              <a:t>27.01.2023</a:t>
            </a:fld>
            <a:endParaRPr lang="ru-RU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118" y="3225007"/>
            <a:ext cx="3859213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  <a:alpha val="6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088" y="295275"/>
            <a:ext cx="83820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E041DE-601E-42AA-8B9A-764801F7E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leve.r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nger-cat.ru/olimpiady-dlya-1-4-klassov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venok.ru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rt-talant.org/raspisanie/olimpiadi-dlya-shkolnikov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-olympiads.ru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konkurskit.org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olymp74.ru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ir-olimpiad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ic-snail.ru/calendar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limpiada.ru/activities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ga-talant.com/olympiad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-olimpiada.ru/olimpiady-dlya-shkolnikov/?filter=kl1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m.kirov.ru/index.htm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1468438" y="1824038"/>
            <a:ext cx="102377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solidFill>
                  <a:srgbClr val="00FF99"/>
                </a:solidFill>
                <a:latin typeface="Bahnschrift SemiBold Condensed"/>
              </a:rPr>
              <a:t>Олимпиады и конкурсы для обучающихся начальной школы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393950"/>
            <a:ext cx="57880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Box 4"/>
          <p:cNvSpPr txBox="1">
            <a:spLocks noChangeArrowheads="1"/>
          </p:cNvSpPr>
          <p:nvPr/>
        </p:nvSpPr>
        <p:spPr bwMode="auto">
          <a:xfrm>
            <a:off x="811213" y="128588"/>
            <a:ext cx="97488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Bahnschrift SemiBold Condensed"/>
              </a:rPr>
              <a:t>Международные дистанционные олимпиады и конкурсы «Клевер»</a:t>
            </a:r>
          </a:p>
        </p:txBody>
      </p:sp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1427163" y="5327650"/>
            <a:ext cx="30289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Bahnschrift SemiBold Condensed"/>
                <a:hlinkClick r:id="rId3"/>
              </a:rPr>
              <a:t>https://cleve.ru/</a:t>
            </a:r>
            <a:r>
              <a:rPr lang="ru-RU" sz="4000">
                <a:latin typeface="Bahnschrift SemiBold Condensed"/>
              </a:rPr>
              <a:t> </a:t>
            </a: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6219825" y="1698625"/>
            <a:ext cx="551338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latin typeface="Bahnschrift SemiBold Condensed"/>
              </a:rPr>
              <a:t>Мероприятия «Клевер»</a:t>
            </a:r>
            <a:r>
              <a:rPr lang="ru-RU" sz="2000">
                <a:latin typeface="Bahnschrift SemiBold Condensed"/>
              </a:rPr>
              <a:t> помогут проверить уровень знаний, показать свои таланты. Олимпиады развивают логику и смекалку, творческие конкурсы – фантазию и усидчивость, а другие мероприятия закрепят базовые знания и расширят кругозор. Каждое задание занимает не более 1 часа, а все участники и победители получат красочные наградные сертификаты и дипломы. Участвовать могут учащиеся с 1 по 11 класс.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9763"/>
            <a:ext cx="6323013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736600" y="5472113"/>
            <a:ext cx="7670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Bahnschrift SemiBold Condensed"/>
                <a:hlinkClick r:id="rId3"/>
              </a:rPr>
              <a:t>https://ginger-cat.ru/olimpiady-dlya-1-4-klassov</a:t>
            </a:r>
            <a:r>
              <a:rPr lang="ru-RU" sz="2800">
                <a:latin typeface="Bahnschrift SemiBold Condensed"/>
              </a:rPr>
              <a:t> </a:t>
            </a: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1377950" y="163513"/>
            <a:ext cx="87582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latin typeface="Bahnschrift SemiBold Condensed"/>
              </a:rPr>
              <a:t>Всероссийские олимпиады и конкурсы «Рыжий кот»</a:t>
            </a:r>
          </a:p>
        </p:txBody>
      </p:sp>
      <p:sp>
        <p:nvSpPr>
          <p:cNvPr id="29700" name="TextBox 6"/>
          <p:cNvSpPr txBox="1">
            <a:spLocks noChangeArrowheads="1"/>
          </p:cNvSpPr>
          <p:nvPr/>
        </p:nvSpPr>
        <p:spPr bwMode="auto">
          <a:xfrm>
            <a:off x="6688138" y="1844675"/>
            <a:ext cx="5199062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Bahnschrift SemiBold Condensed"/>
              </a:rPr>
              <a:t>Участвовать могут дети как с 1 по 4 класс, так и с 5 по 11 класс. Олимпиада «Рыжий кот» проводится по разным предметам: математика, русский язык, окружающий мир и др. Для прохождения олимпиады нужно зарегистрироваться на сайте, внести сумму 100 рублей и можно начинать работу</a:t>
            </a:r>
            <a:r>
              <a:rPr lang="ru-RU" sz="2800">
                <a:latin typeface="Bahnschrift SemiBold Condensed"/>
              </a:rPr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487488"/>
            <a:ext cx="4565650" cy="456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5"/>
          <p:cNvSpPr>
            <a:spLocks noChangeArrowheads="1"/>
          </p:cNvSpPr>
          <p:nvPr/>
        </p:nvSpPr>
        <p:spPr bwMode="auto">
          <a:xfrm>
            <a:off x="741363" y="6051550"/>
            <a:ext cx="4056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>
                <a:latin typeface="Bahnschrift SemiBold Condensed"/>
                <a:hlinkClick r:id="rId3"/>
              </a:rPr>
              <a:t>https://www.covenok.ru/</a:t>
            </a:r>
            <a:r>
              <a:rPr lang="ru-RU" sz="3600">
                <a:latin typeface="Bahnschrift SemiBold Condensed"/>
              </a:rPr>
              <a:t> </a:t>
            </a:r>
          </a:p>
        </p:txBody>
      </p:sp>
      <p:sp>
        <p:nvSpPr>
          <p:cNvPr id="30723" name="TextBox 6"/>
          <p:cNvSpPr txBox="1">
            <a:spLocks noChangeArrowheads="1"/>
          </p:cNvSpPr>
          <p:nvPr/>
        </p:nvSpPr>
        <p:spPr bwMode="auto">
          <a:xfrm>
            <a:off x="741363" y="225425"/>
            <a:ext cx="10431462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Международные </a:t>
            </a:r>
            <a:r>
              <a:rPr lang="ru-RU" sz="3800">
                <a:latin typeface="Bahnschrift SemiBold Condensed"/>
              </a:rPr>
              <a:t>олимпиады</a:t>
            </a:r>
            <a:r>
              <a:rPr lang="ru-RU" sz="3600">
                <a:latin typeface="Bahnschrift SemiBold Condensed"/>
              </a:rPr>
              <a:t> для младших школьников «Совёнок»</a:t>
            </a:r>
          </a:p>
        </p:txBody>
      </p:sp>
      <p:sp>
        <p:nvSpPr>
          <p:cNvPr id="30724" name="TextBox 7"/>
          <p:cNvSpPr txBox="1">
            <a:spLocks noChangeArrowheads="1"/>
          </p:cNvSpPr>
          <p:nvPr/>
        </p:nvSpPr>
        <p:spPr bwMode="auto">
          <a:xfrm>
            <a:off x="5267325" y="1947863"/>
            <a:ext cx="6453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Международная метапредметная олимпиада для школьников, в которой могут принять участие дети c 1 по 6 класс. Это одна из олимпиад, в которой не проверяют знания и умения учащихся, а предлагают использовать накопленный жизненный опыт для решения разнообразных проблемных ситуаций Одно из преимуществ олимпиады является то, что участвовать можно удаленно, распечатав задания, или же воспользоваться онлайн-версией олимпиады на компьютере или планшете.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8" y="1403350"/>
            <a:ext cx="6130925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4"/>
          <p:cNvSpPr>
            <a:spLocks noChangeArrowheads="1"/>
          </p:cNvSpPr>
          <p:nvPr/>
        </p:nvSpPr>
        <p:spPr bwMode="auto">
          <a:xfrm>
            <a:off x="166688" y="5967413"/>
            <a:ext cx="110251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Bahnschrift SemiBold Condensed"/>
                <a:hlinkClick r:id="rId3"/>
              </a:rPr>
              <a:t>https://www.art-talant.org/raspisanie/olimpiadi-dlya-shkolnikov</a:t>
            </a:r>
            <a:r>
              <a:rPr lang="ru-RU" sz="3800">
                <a:latin typeface="Bahnschrift SemiBold Condensed"/>
              </a:rPr>
              <a:t> </a:t>
            </a:r>
          </a:p>
        </p:txBody>
      </p:sp>
      <p:sp>
        <p:nvSpPr>
          <p:cNvPr id="31747" name="TextBox 5"/>
          <p:cNvSpPr txBox="1">
            <a:spLocks noChangeArrowheads="1"/>
          </p:cNvSpPr>
          <p:nvPr/>
        </p:nvSpPr>
        <p:spPr bwMode="auto">
          <a:xfrm>
            <a:off x="2708275" y="412750"/>
            <a:ext cx="6837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Всероссийские олимпиады</a:t>
            </a:r>
          </a:p>
        </p:txBody>
      </p:sp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6413500" y="1133475"/>
            <a:ext cx="538321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Bahnschrift SemiBold Condensed"/>
              </a:rPr>
              <a:t>Для участия достаточно заполнить заявку на участие онлайн и оплатить организационный взнос в 95 рублей. Заявку на участие в олимпиаде может оформить любой педагог, а также родитель, участвующий совместно со своим ребенком. За участие в олимпиадах для школьников оформляются красочные дипломы для детей Для учащихся 1, 2, 3, 4 классов предлагаются олимпиады по предметам: математика, русский язык, окружающий мир, литературное чтение и другие.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" y="2317750"/>
            <a:ext cx="54864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1223963" y="309563"/>
            <a:ext cx="9607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Всероссийская олимпиада для школьников и дошкольников «Умники России»</a:t>
            </a:r>
          </a:p>
        </p:txBody>
      </p:sp>
      <p:sp>
        <p:nvSpPr>
          <p:cNvPr id="32771" name="Прямоугольник 5"/>
          <p:cNvSpPr>
            <a:spLocks noChangeArrowheads="1"/>
          </p:cNvSpPr>
          <p:nvPr/>
        </p:nvSpPr>
        <p:spPr bwMode="auto">
          <a:xfrm>
            <a:off x="384175" y="4889500"/>
            <a:ext cx="5130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>
                <a:latin typeface="Bahnschrift SemiBold Condensed"/>
                <a:hlinkClick r:id="rId3"/>
              </a:rPr>
              <a:t>https://school-olympiads.ru/</a:t>
            </a:r>
            <a:r>
              <a:rPr lang="ru-RU" sz="4000">
                <a:latin typeface="Bahnschrift SemiBold Condensed"/>
              </a:rPr>
              <a:t> </a:t>
            </a:r>
          </a:p>
        </p:txBody>
      </p:sp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5911850" y="1878013"/>
            <a:ext cx="583406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Bahnschrift SemiBold Condensed"/>
              </a:rPr>
              <a:t>К участию приглашаются все школьники с 1 по 11 класс, без какого-либо предварительного отбора и вне зависимости от уровня знания. Задания олимпиады содержат 15 вопросов с выбором ответа. В каждом предлагаемом задании может быть один или несколько верных ответов, соответствующие варианты необходимо указать с помощью «метки». На проведение олимпиады отводится 40-45 минут. По итогам олимпиады каждый ученик получит сертификат, наиболее отличившиеся – дипломы I, II, III степени.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879475" y="5318125"/>
            <a:ext cx="41259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Bahnschrift SemiBold Condensed"/>
                <a:hlinkClick r:id="rId2"/>
              </a:rPr>
              <a:t>https://konkurskit.org/</a:t>
            </a:r>
            <a:r>
              <a:rPr lang="ru-RU" sz="4000">
                <a:latin typeface="Bahnschrift SemiBold Condensed"/>
              </a:rPr>
              <a:t> </a:t>
            </a:r>
          </a:p>
        </p:txBody>
      </p:sp>
      <p:pic>
        <p:nvPicPr>
          <p:cNvPr id="33794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288" y="1712913"/>
            <a:ext cx="5770562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879475" y="438150"/>
            <a:ext cx="10355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Всероссийский конкурс по информатике «КИТ»</a:t>
            </a:r>
          </a:p>
        </p:txBody>
      </p:sp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6057900" y="1377950"/>
            <a:ext cx="585470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Самый популярный конкурс в России по информатике среди школьников. В нём участвуют жители РФ, а также 4 стран Европы и Азии. Конкурс проводится в формате тестов, и делится по классам: 1, 2-3, 4-5, 6-7, 8- 9 и 10-11. В каждом из 30 заданий предлагается 5 вариантов ответа, из которых необходимо выделить единственный верный. На выполнение тестовых заданий отводится один час</a:t>
            </a:r>
            <a:r>
              <a:rPr lang="ru-RU" sz="2800">
                <a:latin typeface="Bahnschrift SemiBold Condensed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5" y="2517775"/>
            <a:ext cx="518953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4"/>
          <p:cNvSpPr>
            <a:spLocks noChangeArrowheads="1"/>
          </p:cNvSpPr>
          <p:nvPr/>
        </p:nvSpPr>
        <p:spPr bwMode="auto">
          <a:xfrm>
            <a:off x="1209675" y="5149850"/>
            <a:ext cx="3382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>
                <a:latin typeface="Bahnschrift SemiBold Condensed"/>
                <a:hlinkClick r:id="rId3"/>
              </a:rPr>
              <a:t>http://olymp74.ru/</a:t>
            </a:r>
            <a:r>
              <a:rPr lang="ru-RU" sz="4000">
                <a:latin typeface="Bahnschrift SemiBold Condensed"/>
              </a:rPr>
              <a:t> </a:t>
            </a:r>
          </a:p>
        </p:txBody>
      </p:sp>
      <p:sp>
        <p:nvSpPr>
          <p:cNvPr id="34819" name="TextBox 5"/>
          <p:cNvSpPr txBox="1">
            <a:spLocks noChangeArrowheads="1"/>
          </p:cNvSpPr>
          <p:nvPr/>
        </p:nvSpPr>
        <p:spPr bwMode="auto">
          <a:xfrm>
            <a:off x="814388" y="1077913"/>
            <a:ext cx="101742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Олимпиады для школьников города Челябинска</a:t>
            </a:r>
          </a:p>
        </p:txBody>
      </p:sp>
      <p:sp>
        <p:nvSpPr>
          <p:cNvPr id="34820" name="TextBox 6"/>
          <p:cNvSpPr txBox="1">
            <a:spLocks noChangeArrowheads="1"/>
          </p:cNvSpPr>
          <p:nvPr/>
        </p:nvSpPr>
        <p:spPr bwMode="auto">
          <a:xfrm>
            <a:off x="5746750" y="2003425"/>
            <a:ext cx="5895975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Для участия в олимпиадах, проводящихся в Интернет-формате, необходима учетная запись с подтвержденными данными.  Некоторые олимпиады проводятся в очном формате, они требуют предварительной подачи заявки на участие. Участвовать в олимпиаде могут учащиеся с 1 по 11 класс. Продолжительность олимпиады зависит от предмета</a:t>
            </a:r>
            <a:r>
              <a:rPr lang="ru-RU" sz="2800">
                <a:latin typeface="Bahnschrift SemiBold Condensed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4938" y="1554163"/>
            <a:ext cx="6500812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619125" y="398463"/>
            <a:ext cx="107140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Образовательный проект «ТЕМП» (олимпиада для 4 класса)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0" y="2770188"/>
            <a:ext cx="54133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-193675" y="80963"/>
            <a:ext cx="115919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FF"/>
                </a:solidFill>
                <a:latin typeface="Bahnschrift SemiBold Condensed"/>
              </a:rPr>
              <a:t>Портал всероссийских дистанционных олимпиад и конкурсов</a:t>
            </a: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420688" y="4886325"/>
            <a:ext cx="53101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Bahnschrift SemiBold Condensed"/>
                <a:hlinkClick r:id="rId3"/>
              </a:rPr>
              <a:t>https://mir-olimpiad.ru/</a:t>
            </a:r>
            <a:r>
              <a:rPr lang="ru-RU" sz="4800">
                <a:latin typeface="Bahnschrift SemiBold Condensed"/>
              </a:rPr>
              <a:t> </a:t>
            </a: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5834063" y="1768475"/>
            <a:ext cx="60277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Основной деятельностью «Мир олимпиад» является проведение дистанционных конкурсов для школьников, студентов и педагогов на территории России, а также в странах СНГ. Победители и призеры конкурсов получают сертификаты и дипломы в электронном виде. Для участия допускаются учащиеся с 1 по 11 класс.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" y="1584325"/>
            <a:ext cx="5627688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219075" y="233363"/>
            <a:ext cx="115141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Bahnschrift SemiBold Condensed"/>
              </a:rPr>
              <a:t>Международные дистанционные конкурсы и олимпиады</a:t>
            </a:r>
            <a:r>
              <a:rPr lang="ru-RU" sz="3600">
                <a:latin typeface="Century Gothic" pitchFamily="34" charset="0"/>
              </a:rPr>
              <a:t/>
            </a:r>
            <a:br>
              <a:rPr lang="ru-RU" sz="3600">
                <a:latin typeface="Century Gothic" pitchFamily="34" charset="0"/>
              </a:rPr>
            </a:br>
            <a:r>
              <a:rPr lang="ru-RU" sz="3600">
                <a:latin typeface="Century Gothic" pitchFamily="34" charset="0"/>
              </a:rPr>
              <a:t/>
            </a:r>
            <a:br>
              <a:rPr lang="ru-RU" sz="3600">
                <a:latin typeface="Century Gothic" pitchFamily="34" charset="0"/>
              </a:rPr>
            </a:br>
            <a:r>
              <a:rPr lang="ru-RU" sz="1800">
                <a:latin typeface="Century Gothic" pitchFamily="34" charset="0"/>
              </a:rPr>
              <a:t/>
            </a:r>
            <a:br>
              <a:rPr lang="ru-RU" sz="1800">
                <a:latin typeface="Century Gothic" pitchFamily="34" charset="0"/>
              </a:rPr>
            </a:br>
            <a:endParaRPr lang="ru-RU" sz="1800">
              <a:latin typeface="Century Gothic" pitchFamily="34" charset="0"/>
            </a:endParaRP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592138" y="5280025"/>
            <a:ext cx="543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Bahnschrift SemiBold Condensed"/>
                <a:hlinkClick r:id="rId3"/>
              </a:rPr>
              <a:t>https://nic-snail.ru/calendar</a:t>
            </a:r>
            <a:r>
              <a:rPr lang="ru-RU" sz="4000">
                <a:latin typeface="Bahnschrift SemiBold Condensed"/>
              </a:rPr>
              <a:t> </a:t>
            </a: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6027738" y="1279525"/>
            <a:ext cx="57054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Образовательный портал с олимпиадами для школьников. Участвовать могут как учащиеся 1-4 класса, так и 5-11. Для участия в олимпиаде нужно попросить учителя о регистрации. После регистрации нужно оплатить 55 рублей. После этого открывается доступ к заданиям. Также есть олимпиады по роботехнике, легоконструированию. Все участники получают дипломы об участии.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8" y="1668463"/>
            <a:ext cx="6659562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2085975" y="141288"/>
            <a:ext cx="7843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Bahnschrift SemiBold Condensed"/>
              </a:rPr>
              <a:t>Олимпиады </a:t>
            </a:r>
          </a:p>
        </p:txBody>
      </p:sp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-438150" y="4887913"/>
            <a:ext cx="74437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600">
                <a:latin typeface="Bahnschrift SemiBold Condensed"/>
                <a:hlinkClick r:id="rId3"/>
              </a:rPr>
              <a:t>https://olimpiada.ru/activities</a:t>
            </a:r>
            <a:r>
              <a:rPr lang="ru-RU" sz="4600">
                <a:latin typeface="Bahnschrift SemiBold Condensed"/>
              </a:rPr>
              <a:t> </a:t>
            </a:r>
          </a:p>
        </p:txBody>
      </p:sp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7005638" y="995363"/>
            <a:ext cx="4856162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Bahnschrift SemiBold Condensed"/>
              </a:rPr>
              <a:t>Олимпиада проводится по 24 предметам. В олимпиаде четыре этапа и все они проходят очно. Первый этап обычно проводится в школе. Второй этап – муниципальный, в нем соревнуются между собой школьники всего района. На третий уже собираются лучшие школьники региона. А четвертый, заключительный этап – это финал олимпиады, на каждый предмет приезжают 200-300 сильнейших олимпиадников со всей страны. Участие в олимпиадах разрешено с 4 по 11 класс.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958850"/>
            <a:ext cx="6327775" cy="46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123825" y="5595938"/>
            <a:ext cx="74231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latin typeface="Bahnschrift SemiBold Condensed"/>
                <a:hlinkClick r:id="rId3"/>
              </a:rPr>
              <a:t>https://mega-talant.com/olympiada</a:t>
            </a:r>
            <a:r>
              <a:rPr lang="ru-RU" sz="4800">
                <a:latin typeface="Bahnschrift SemiBold Condensed"/>
              </a:rPr>
              <a:t> 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330200" y="128588"/>
            <a:ext cx="110124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Bahnschrift SemiBold Condensed"/>
              </a:rPr>
              <a:t>Массовые международные школьные олимпиады</a:t>
            </a: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6773863" y="1938338"/>
            <a:ext cx="48688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Bahnschrift SemiBold Condensed"/>
              </a:rPr>
              <a:t>На выбор представлено 29 олимпиад. Участвовать могут учащиеся с 1 по 11 класс. Участие в олимпиаде платное – 85 рублей. Участники и победители получают дипломы и подарки. Все задания соответствуют ФГОС.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775" y="2205038"/>
            <a:ext cx="490696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0" y="6024563"/>
            <a:ext cx="1192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Bahnschrift SemiBold Condensed"/>
                <a:hlinkClick r:id="rId3"/>
              </a:rPr>
              <a:t>https://online-olimpiada.ru/olimpiady-dlya-shkolnikov/?filter=kl1</a:t>
            </a:r>
            <a:r>
              <a:rPr lang="ru-RU" sz="2000">
                <a:latin typeface="Bahnschrift SemiBold Condensed"/>
              </a:rPr>
              <a:t> </a:t>
            </a:r>
          </a:p>
        </p:txBody>
      </p: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100013" y="252413"/>
            <a:ext cx="117395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600">
                <a:latin typeface="Bahnschrift SemiBold Condensed"/>
              </a:rPr>
              <a:t>Всероссийский образовательный портал «Онлайн Олимпиада»</a:t>
            </a: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5370513" y="1655763"/>
            <a:ext cx="632301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>
                <a:latin typeface="Bahnschrift SemiBold Condensed"/>
              </a:rPr>
              <a:t>Участниками олимпиад могут быть педагоги или обучающиеся системы образования РФ и стран СНГ. Каждому участнику предлагается на выбор несколько актуальных тематик для прохождения теста в форме вопрос-ответ. Сразу после ответов на вопросы участник видит свой результат участия и занятое им место без оплаты. По желанию участник может оплатить электронный диплом, подтверждающий участие в олимпиаде. Выдача диплома - 100 рублей для педагогов, дошкольников, школьников и студентов.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8" y="1420813"/>
            <a:ext cx="5602287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223838" y="300038"/>
            <a:ext cx="113585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Bahnschrift SemiBold Condensed"/>
              </a:rPr>
              <a:t>Игровой конкурс по английскому языку «</a:t>
            </a:r>
            <a:r>
              <a:rPr lang="en-US" sz="3600">
                <a:latin typeface="Bahnschrift SemiBold Condensed"/>
              </a:rPr>
              <a:t>British Bulldog</a:t>
            </a:r>
            <a:r>
              <a:rPr lang="ru-RU" sz="3600">
                <a:latin typeface="Bahnschrift SemiBold Condensed"/>
              </a:rPr>
              <a:t>»</a:t>
            </a: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-688975" y="5603875"/>
            <a:ext cx="72120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Bahnschrift SemiBold Condensed"/>
                <a:hlinkClick r:id="rId3"/>
              </a:rPr>
              <a:t>http://runodog.ru/</a:t>
            </a:r>
            <a:r>
              <a:rPr lang="ru-RU" sz="4800">
                <a:latin typeface="Bahnschrift SemiBold Condensed"/>
              </a:rPr>
              <a:t> </a:t>
            </a:r>
          </a:p>
        </p:txBody>
      </p:sp>
      <p:sp>
        <p:nvSpPr>
          <p:cNvPr id="25604" name="TextBox 6"/>
          <p:cNvSpPr txBox="1">
            <a:spLocks noChangeArrowheads="1"/>
          </p:cNvSpPr>
          <p:nvPr/>
        </p:nvSpPr>
        <p:spPr bwMode="auto">
          <a:xfrm>
            <a:off x="5903913" y="1300163"/>
            <a:ext cx="5892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Всероссийский конкурс по английскому языку. К участию приглашаются все школьники, без какого-либо предварительного отбора. Задания делятся по нескольким возрастным группам: 3- 4, 5-6, 7-8 и 9-11 классы. Участникам предлагается ответить на 60 вопросов (в каждом — 4 варианта ответа), а также пройти аудирование. Письменная часть рассчитана на 75 минут. Задания проверяют уровень знания грамматики, лексики, понимание речи.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3"/>
          <p:cNvSpPr txBox="1">
            <a:spLocks noChangeArrowheads="1"/>
          </p:cNvSpPr>
          <p:nvPr/>
        </p:nvSpPr>
        <p:spPr bwMode="auto">
          <a:xfrm>
            <a:off x="169863" y="6059488"/>
            <a:ext cx="49974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000">
                <a:latin typeface="Bahnschrift SemiBold Condensed"/>
                <a:hlinkClick r:id="rId2"/>
              </a:rPr>
              <a:t>https://mathkang.ru/</a:t>
            </a:r>
            <a:r>
              <a:rPr lang="ru-RU" sz="3000">
                <a:latin typeface="Bahnschrift SemiBold Condensed"/>
              </a:rPr>
              <a:t> </a:t>
            </a:r>
          </a:p>
        </p:txBody>
      </p:sp>
      <p:pic>
        <p:nvPicPr>
          <p:cNvPr id="2662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8" y="1187450"/>
            <a:ext cx="4873625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488950" y="257175"/>
            <a:ext cx="11012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ahnschrift SemiBold Condensed"/>
              </a:rPr>
              <a:t>Международная олимпиада-конкурс по математике «Кенгуру»</a:t>
            </a:r>
          </a:p>
        </p:txBody>
      </p:sp>
      <p:sp>
        <p:nvSpPr>
          <p:cNvPr id="26628" name="TextBox 7"/>
          <p:cNvSpPr txBox="1">
            <a:spLocks noChangeArrowheads="1"/>
          </p:cNvSpPr>
          <p:nvPr/>
        </p:nvSpPr>
        <p:spPr bwMode="auto">
          <a:xfrm>
            <a:off x="5362575" y="1576388"/>
            <a:ext cx="63690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Один из самых популярных конкурсов школьников по математике в мире. Каждый 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После 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1035050"/>
            <a:ext cx="4440237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4"/>
          <p:cNvSpPr txBox="1">
            <a:spLocks noChangeArrowheads="1"/>
          </p:cNvSpPr>
          <p:nvPr/>
        </p:nvSpPr>
        <p:spPr bwMode="auto">
          <a:xfrm>
            <a:off x="0" y="6094413"/>
            <a:ext cx="5884863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400">
                <a:latin typeface="Bahnschrift SemiBold Condensed"/>
                <a:hlinkClick r:id="rId3"/>
              </a:rPr>
              <a:t>http://www.rm.kirov.ru/index.htm</a:t>
            </a:r>
            <a:r>
              <a:rPr lang="ru-RU" sz="3400">
                <a:latin typeface="Bahnschrift SemiBold Condensed"/>
              </a:rPr>
              <a:t> </a:t>
            </a:r>
          </a:p>
        </p:txBody>
      </p:sp>
      <p:sp>
        <p:nvSpPr>
          <p:cNvPr id="27651" name="TextBox 5"/>
          <p:cNvSpPr txBox="1">
            <a:spLocks noChangeArrowheads="1"/>
          </p:cNvSpPr>
          <p:nvPr/>
        </p:nvSpPr>
        <p:spPr bwMode="auto">
          <a:xfrm>
            <a:off x="0" y="214313"/>
            <a:ext cx="123507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ahnschrift SemiBold Condensed"/>
              </a:rPr>
              <a:t>Международная олимпиада-конкурс по русскому языку «Русский медвежонок»</a:t>
            </a:r>
          </a:p>
        </p:txBody>
      </p:sp>
      <p:sp>
        <p:nvSpPr>
          <p:cNvPr id="27652" name="TextBox 6"/>
          <p:cNvSpPr txBox="1">
            <a:spLocks noChangeArrowheads="1"/>
          </p:cNvSpPr>
          <p:nvPr/>
        </p:nvSpPr>
        <p:spPr bwMode="auto">
          <a:xfrm>
            <a:off x="4932363" y="1438275"/>
            <a:ext cx="64912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latin typeface="Bahnschrift SemiBold Condensed"/>
              </a:rPr>
              <a:t>Самый популярный в стране конкурс школьников по русскому языку. Конкурс проводится в пяти разных возрастных группах: 2 и 3, 4 и 5, 6 и 7, 8 и 9, а также 10 и 11 классы. Участникам в игровой форме предлагается в каждом из заданий выбрать один из пяти предложенных вариантов ответа. Победителям и призёрам после подведения итогов и вывешивания результатов конкурса выдаются ценные призы.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195</TotalTime>
  <Words>942</Words>
  <Application>Microsoft Office PowerPoint</Application>
  <PresentationFormat>Произвольный</PresentationFormat>
  <Paragraphs>47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Century Gothic</vt:lpstr>
      <vt:lpstr>Arial</vt:lpstr>
      <vt:lpstr>Wingdings 3</vt:lpstr>
      <vt:lpstr>Calibri</vt:lpstr>
      <vt:lpstr>Wingdings</vt:lpstr>
      <vt:lpstr>Bahnschrift SemiBold Condensed</vt:lpstr>
      <vt:lpstr>Ион</vt:lpstr>
      <vt:lpstr>Ион</vt:lpstr>
      <vt:lpstr>Ион</vt:lpstr>
      <vt:lpstr>Вершина горы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PC</cp:lastModifiedBy>
  <cp:revision>22</cp:revision>
  <dcterms:created xsi:type="dcterms:W3CDTF">2021-01-17T14:05:20Z</dcterms:created>
  <dcterms:modified xsi:type="dcterms:W3CDTF">2023-01-27T09:13:48Z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953036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