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</p:sldIdLst>
  <p:sldSz cx="10080625" cy="7559675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6C0000"/>
    <a:srgbClr val="5BD4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96" y="-6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053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054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055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2056" name="Rectangle 7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34000" cy="3997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sp>
      <p:sp>
        <p:nvSpPr>
          <p:cNvPr id="2" name="Rectangle 8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7263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Segoe UI" panose="020B0502040204020203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0250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Segoe UI" charset="0"/>
              </a:defRPr>
            </a:lvl1pPr>
          </a:lstStyle>
          <a:p>
            <a:fld id="{9A8C23CD-8EE2-479D-95C7-60EE07C73FD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163DF9F-D365-4A88-A807-CC5B99ACB078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742873DB-DA52-4C2A-8EED-9B95F6055163}" type="slidenum">
              <a:rPr lang="ru-RU" altLang="ru-RU"/>
              <a:pPr/>
              <a:t>2</a:t>
            </a:fld>
            <a:endParaRPr lang="ru-RU" altLang="ru-RU"/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C63F8C3C-F33A-4E8A-8115-888AF0C2D933}" type="slidenum">
              <a:rPr lang="ru-RU" altLang="ru-RU"/>
              <a:pPr/>
              <a:t>3</a:t>
            </a:fld>
            <a:endParaRPr lang="ru-RU" altLang="ru-RU"/>
          </a:p>
        </p:txBody>
      </p:sp>
      <p:sp>
        <p:nvSpPr>
          <p:cNvPr id="184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5A79DEF-BD4E-4D8B-9953-780CED0DF28F}" type="slidenum">
              <a:rPr lang="ru-RU" altLang="ru-RU"/>
              <a:pPr/>
              <a:t>4</a:t>
            </a:fld>
            <a:endParaRPr lang="ru-RU" altLang="ru-RU"/>
          </a:p>
        </p:txBody>
      </p:sp>
      <p:sp>
        <p:nvSpPr>
          <p:cNvPr id="204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21C12AF-397B-429E-BAD5-618CF0B9D4DB}" type="slidenum">
              <a:rPr lang="ru-RU" altLang="ru-RU"/>
              <a:pPr/>
              <a:t>5</a:t>
            </a:fld>
            <a:endParaRPr lang="ru-RU" altLang="ru-RU"/>
          </a:p>
        </p:txBody>
      </p:sp>
      <p:sp>
        <p:nvSpPr>
          <p:cNvPr id="225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12D1CE3F-F699-4124-BCF9-83298B44ECE2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245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EC8C7A51-9FEF-43D0-BFEB-0E21CFAEDF63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A91BE6C7-6831-4ED7-B9DF-04CD596448E4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286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86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2"/>
          <p:cNvSpPr>
            <a:spLocks noGrp="1" noChangeArrowheads="1"/>
          </p:cNvSpPr>
          <p:nvPr>
            <p:ph type="sldNum" sz="quarter"/>
          </p:nvPr>
        </p:nvSpPr>
        <p:spPr>
          <a:noFill/>
          <a:ln>
            <a:round/>
            <a:headEnd/>
            <a:tailEnd/>
          </a:ln>
        </p:spPr>
        <p:txBody>
          <a:bodyPr/>
          <a:lstStyle/>
          <a:p>
            <a:fld id="{3A111CD1-399E-46DD-B969-7C1F41657215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307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5375" y="792163"/>
            <a:ext cx="5370513" cy="402907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07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altLang="ru-RU" smtClean="0">
              <a:latin typeface="Times New Roman" pitchFamily="16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BE9247-1889-4EDE-BEB9-ECEB9078489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364B3-41B2-403D-B08A-9A39DFFCBEE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99325" y="301625"/>
            <a:ext cx="2263775" cy="58451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3687" cy="58451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F0F671-AAA0-464F-8DDF-6CB0F7B9849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59862" cy="12509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880DAF-11AE-4690-B71B-9D814C3D511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F7537E-DBF1-4BA6-922B-916EBD4606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28D87D-CCA3-4EEA-8F34-D6D45D9A455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352925" cy="43783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8563" y="1768475"/>
            <a:ext cx="4352925" cy="43783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4634E3-6136-4683-9B64-D63B5B2484B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4181B0-6B59-47E0-A19E-924FA559382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8326EE7-A7AA-49C5-B5E0-207D203EE25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CA4668-8BF7-4B45-A24C-C29359024B2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EFB813-8504-4313-879E-267D0A8C042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52C9D4-F693-40CE-A858-10ACCC7E412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59862" cy="1250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8858250" cy="4378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368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84525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36800" cy="50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</a:defRPr>
            </a:lvl1pPr>
          </a:lstStyle>
          <a:p>
            <a:fld id="{BA27DA8E-12F1-44DF-9CA5-9220FE56A67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Microsoft YaHei" panose="020B0503020204020204" pitchFamily="34" charset="-122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1"/>
          <p:cNvSpPr>
            <a:spLocks noChangeArrowheads="1"/>
          </p:cNvSpPr>
          <p:nvPr/>
        </p:nvSpPr>
        <p:spPr bwMode="auto">
          <a:xfrm>
            <a:off x="4159250" y="255588"/>
            <a:ext cx="5849938" cy="1423987"/>
          </a:xfrm>
          <a:prstGeom prst="homePlate">
            <a:avLst>
              <a:gd name="adj" fmla="val 50020"/>
            </a:avLst>
          </a:prstGeom>
          <a:solidFill>
            <a:srgbClr val="00FFF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>
                <a:solidFill>
                  <a:srgbClr val="111111"/>
                </a:solidFill>
                <a:latin typeface="Times New Roman" pitchFamily="16" charset="0"/>
              </a:rPr>
              <a:t>Датчик </a:t>
            </a:r>
            <a:r>
              <a:rPr lang="ru-RU" altLang="ru-RU" sz="2600" b="1" i="1">
                <a:solidFill>
                  <a:srgbClr val="111111"/>
                </a:solidFill>
                <a:latin typeface="Times New Roman" pitchFamily="16" charset="0"/>
              </a:rPr>
              <a:t>«Божья коровка»</a:t>
            </a:r>
            <a:r>
              <a:rPr lang="ru-RU" altLang="ru-RU" sz="2600" b="1">
                <a:solidFill>
                  <a:srgbClr val="111111"/>
                </a:solidFill>
                <a:latin typeface="Times New Roman" pitchFamily="16" charset="0"/>
              </a:rPr>
              <a:t>, имеющий соответствующую теме физическую величину</a:t>
            </a:r>
          </a:p>
        </p:txBody>
      </p:sp>
      <p:sp>
        <p:nvSpPr>
          <p:cNvPr id="13315" name="AutoShape 2"/>
          <p:cNvSpPr>
            <a:spLocks noChangeArrowheads="1"/>
          </p:cNvSpPr>
          <p:nvPr/>
        </p:nvSpPr>
        <p:spPr bwMode="auto">
          <a:xfrm>
            <a:off x="4178300" y="1909763"/>
            <a:ext cx="5830888" cy="1535112"/>
          </a:xfrm>
          <a:prstGeom prst="homePlate">
            <a:avLst>
              <a:gd name="adj" fmla="val 49994"/>
            </a:avLst>
          </a:prstGeom>
          <a:solidFill>
            <a:srgbClr val="6699FF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ru-RU" altLang="ru-RU"/>
          </a:p>
        </p:txBody>
      </p:sp>
      <p:sp>
        <p:nvSpPr>
          <p:cNvPr id="13316" name="AutoShape 3"/>
          <p:cNvSpPr>
            <a:spLocks noChangeArrowheads="1"/>
          </p:cNvSpPr>
          <p:nvPr/>
        </p:nvSpPr>
        <p:spPr bwMode="auto">
          <a:xfrm>
            <a:off x="4178300" y="3813175"/>
            <a:ext cx="5830888" cy="1495425"/>
          </a:xfrm>
          <a:prstGeom prst="homePlate">
            <a:avLst>
              <a:gd name="adj" fmla="val 50021"/>
            </a:avLst>
          </a:prstGeom>
          <a:solidFill>
            <a:srgbClr val="99CCFF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>
                <a:solidFill>
                  <a:srgbClr val="111111"/>
                </a:solidFill>
                <a:latin typeface="Times New Roman" pitchFamily="16" charset="0"/>
              </a:rPr>
              <a:t>Сопутствующая компьютерная программа</a:t>
            </a:r>
          </a:p>
        </p:txBody>
      </p:sp>
      <p:sp>
        <p:nvSpPr>
          <p:cNvPr id="13317" name="AutoShape 4"/>
          <p:cNvSpPr>
            <a:spLocks noChangeArrowheads="1"/>
          </p:cNvSpPr>
          <p:nvPr/>
        </p:nvSpPr>
        <p:spPr bwMode="auto">
          <a:xfrm>
            <a:off x="4159250" y="5711825"/>
            <a:ext cx="5849938" cy="1428750"/>
          </a:xfrm>
          <a:prstGeom prst="homePlate">
            <a:avLst>
              <a:gd name="adj" fmla="val 49986"/>
            </a:avLst>
          </a:prstGeom>
          <a:solidFill>
            <a:srgbClr val="00FFFF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5597" dir="1064680" algn="ctr" rotWithShape="0">
              <a:srgbClr val="000000">
                <a:alpha val="35036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>
                <a:solidFill>
                  <a:srgbClr val="111111"/>
                </a:solidFill>
                <a:latin typeface="Times New Roman" pitchFamily="16" charset="0"/>
              </a:rPr>
              <a:t>Брошюра с методическими рекомендациями по проведению занятий</a:t>
            </a:r>
          </a:p>
        </p:txBody>
      </p:sp>
      <p:sp>
        <p:nvSpPr>
          <p:cNvPr id="13318" name="AutoShape 5"/>
          <p:cNvSpPr>
            <a:spLocks noChangeArrowheads="1"/>
          </p:cNvSpPr>
          <p:nvPr/>
        </p:nvSpPr>
        <p:spPr bwMode="auto">
          <a:xfrm>
            <a:off x="71438" y="3836988"/>
            <a:ext cx="3959225" cy="3362325"/>
          </a:xfrm>
          <a:prstGeom prst="wave">
            <a:avLst>
              <a:gd name="adj1" fmla="val 12500"/>
              <a:gd name="adj2" fmla="val -319"/>
            </a:avLst>
          </a:prstGeom>
          <a:solidFill>
            <a:srgbClr val="00B050"/>
          </a:solidFill>
          <a:ln w="38160">
            <a:solidFill>
              <a:srgbClr val="FFFFFF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algn="ct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>
                <a:solidFill>
                  <a:srgbClr val="111111"/>
                </a:solidFill>
                <a:latin typeface="Times New Roman" pitchFamily="16" charset="0"/>
              </a:rPr>
              <a:t>В составе всех комплектов по всем темам имеются:</a:t>
            </a:r>
          </a:p>
        </p:txBody>
      </p:sp>
      <p:pic>
        <p:nvPicPr>
          <p:cNvPr id="13319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5900" y="273050"/>
            <a:ext cx="3727450" cy="3563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3320" name="Text Box 7"/>
          <p:cNvSpPr txBox="1">
            <a:spLocks noChangeArrowheads="1"/>
          </p:cNvSpPr>
          <p:nvPr/>
        </p:nvSpPr>
        <p:spPr bwMode="auto">
          <a:xfrm>
            <a:off x="4392613" y="2305050"/>
            <a:ext cx="4895850" cy="1246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eaLnBrk="1">
              <a:lnSpc>
                <a:spcPct val="93000"/>
              </a:lnSpc>
              <a:spcBef>
                <a:spcPts val="1200"/>
              </a:spcBef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600" b="1">
                <a:solidFill>
                  <a:srgbClr val="000000"/>
                </a:solidFill>
                <a:latin typeface="Times New Roman" pitchFamily="16" charset="0"/>
              </a:rPr>
              <a:t>Набор вспомогательных предметов для измерений</a:t>
            </a:r>
          </a:p>
          <a:p>
            <a:pPr eaLnBrk="1">
              <a:lnSpc>
                <a:spcPct val="93000"/>
              </a:lnSpc>
              <a:spcBef>
                <a:spcPts val="1200"/>
              </a:spcBef>
              <a:spcAft>
                <a:spcPts val="100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2600" b="1">
              <a:solidFill>
                <a:srgbClr val="000000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chemeClr val="accent6">
              <a:lumMod val="40000"/>
              <a:lumOff val="60000"/>
            </a:scheme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ru-RU" altLang="ru-RU" sz="2800" b="1" dirty="0" smtClean="0">
                <a:latin typeface="Times New Roman" panose="02020603050405020304" pitchFamily="18" charset="0"/>
              </a:rPr>
              <a:t>ЛАБОРАТОРИЯ</a:t>
            </a:r>
          </a:p>
          <a:p>
            <a:pPr algn="ctr" eaLnBrk="1" hangingPunct="1">
              <a:buSzPct val="100000"/>
              <a:defRPr/>
            </a:pPr>
            <a:r>
              <a:rPr lang="ru-RU" altLang="ru-RU" sz="2800" b="1" u="sng" dirty="0" smtClean="0">
                <a:latin typeface="Times New Roman" panose="02020603050405020304" pitchFamily="18" charset="0"/>
              </a:rPr>
              <a:t>«ТЕМПЕРАТУРА»</a:t>
            </a:r>
          </a:p>
        </p:txBody>
      </p:sp>
      <p:sp>
        <p:nvSpPr>
          <p:cNvPr id="9218" name="AutoShape 2"/>
          <p:cNvSpPr>
            <a:spLocks noChangeArrowheads="1"/>
          </p:cNvSpPr>
          <p:nvPr/>
        </p:nvSpPr>
        <p:spPr bwMode="auto">
          <a:xfrm>
            <a:off x="4092575" y="5148263"/>
            <a:ext cx="5635625" cy="1344612"/>
          </a:xfrm>
          <a:prstGeom prst="homePlate">
            <a:avLst>
              <a:gd name="adj" fmla="val 49985"/>
            </a:avLst>
          </a:prstGeom>
          <a:solidFill>
            <a:schemeClr val="accent6">
              <a:lumMod val="40000"/>
              <a:lumOff val="60000"/>
            </a:schemeClr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ИНТЕРЕСА ДЕТЕЙ К ИССЛЕДОВАНИЯМ И ЭКСПЕРИМЕНТАМ</a:t>
            </a:r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>
            <a:off x="4116388" y="3063875"/>
            <a:ext cx="5711825" cy="1476375"/>
          </a:xfrm>
          <a:prstGeom prst="homePlate">
            <a:avLst>
              <a:gd name="adj" fmla="val 50008"/>
            </a:avLst>
          </a:prstGeom>
          <a:solidFill>
            <a:schemeClr val="accent6">
              <a:lumMod val="40000"/>
              <a:lumOff val="60000"/>
            </a:schemeClr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rgbClr val="11111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РЕБЕНКА ИЗМЕРЯТЬ ТЕМПЕРАТУРУ РАЗЛИЧНЫХ ОБЪЕКТОВ</a:t>
            </a: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>
            <a:off x="4116388" y="1027113"/>
            <a:ext cx="5819775" cy="1428750"/>
          </a:xfrm>
          <a:prstGeom prst="homePlate">
            <a:avLst>
              <a:gd name="adj" fmla="val 51614"/>
            </a:avLst>
          </a:prstGeom>
          <a:solidFill>
            <a:schemeClr val="accent6">
              <a:lumMod val="40000"/>
              <a:lumOff val="60000"/>
            </a:schemeClr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1600" b="1" dirty="0" smtClean="0">
                <a:solidFill>
                  <a:srgbClr val="111111"/>
                </a:solidFill>
                <a:latin typeface="Times New Roman" panose="02020603050405020304" pitchFamily="18" charset="0"/>
              </a:rPr>
              <a:t>ПОЗНАКОМИТЬ С ПОНЯТИЯМИ </a:t>
            </a:r>
            <a:r>
              <a:rPr lang="ru-RU" altLang="ru-RU" sz="1600" b="1" u="sng" dirty="0" smtClean="0">
                <a:solidFill>
                  <a:srgbClr val="111111"/>
                </a:solidFill>
                <a:latin typeface="Times New Roman" panose="02020603050405020304" pitchFamily="18" charset="0"/>
              </a:rPr>
              <a:t>«ТЕМПЕРАТУРА», «ГРАДУС», «НОЛЬ ГРАДУСОВ», «ТЕМПЕРАТУРА ТЕЛА ЧЕЛОВЕКА», «КОМФОРТНАЯ ТЕМПЕРАТУРА», «КИПЕНИЕ И ЗАМЕРЗАНИЕ ВОДЫ»</a:t>
            </a:r>
          </a:p>
        </p:txBody>
      </p:sp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1463" y="3275013"/>
            <a:ext cx="3600450" cy="3095625"/>
          </a:xfrm>
          <a:prstGeom prst="rect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ЛАБОРАТОРИЯ </a:t>
            </a:r>
          </a:p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3200" b="1" u="sng">
                <a:solidFill>
                  <a:srgbClr val="FF0000"/>
                </a:solidFill>
                <a:latin typeface="Times New Roman" pitchFamily="16" charset="0"/>
                <a:cs typeface="Times New Roman" pitchFamily="16" charset="0"/>
              </a:rPr>
              <a:t>«СВЕТ»</a:t>
            </a:r>
          </a:p>
        </p:txBody>
      </p:sp>
      <p:sp>
        <p:nvSpPr>
          <p:cNvPr id="17411" name="AutoShape 2"/>
          <p:cNvSpPr>
            <a:spLocks noChangeArrowheads="1"/>
          </p:cNvSpPr>
          <p:nvPr/>
        </p:nvSpPr>
        <p:spPr bwMode="auto">
          <a:xfrm>
            <a:off x="4122738" y="5711825"/>
            <a:ext cx="5635625" cy="1360488"/>
          </a:xfrm>
          <a:prstGeom prst="homePlate">
            <a:avLst>
              <a:gd name="adj" fmla="val 49996"/>
            </a:avLst>
          </a:prstGeom>
          <a:solidFill>
            <a:srgbClr val="FFFF00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111111"/>
                </a:solidFill>
                <a:latin typeface="Times New Roman" pitchFamily="16" charset="0"/>
              </a:rPr>
              <a:t>СПОСОБСТВОВАТЬ РАЗВИТИЮ ИНТЕРЕСА ДЕТЕЙ К ИССЛЕДОВАНИЯМ И ЭКСПЕРИМЕНТАМ</a:t>
            </a:r>
          </a:p>
        </p:txBody>
      </p:sp>
      <p:sp>
        <p:nvSpPr>
          <p:cNvPr id="17412" name="AutoShape 3"/>
          <p:cNvSpPr>
            <a:spLocks noChangeArrowheads="1"/>
          </p:cNvSpPr>
          <p:nvPr/>
        </p:nvSpPr>
        <p:spPr bwMode="auto">
          <a:xfrm>
            <a:off x="4122738" y="3948113"/>
            <a:ext cx="5635625" cy="1344612"/>
          </a:xfrm>
          <a:prstGeom prst="homePlate">
            <a:avLst>
              <a:gd name="adj" fmla="val 49985"/>
            </a:avLst>
          </a:prstGeom>
          <a:solidFill>
            <a:srgbClr val="FFFF00"/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111111"/>
                </a:solidFill>
                <a:latin typeface="Times New Roman" pitchFamily="16" charset="0"/>
              </a:rPr>
              <a:t>ОБЪЯСНИТЬ, КАК ОСВЕЩЕННОСТЬ ВЛИЯЕТ НА ЖИЗНЬ РАСТЕНИЙ И ДРУГИХ ЖИВЫХ ОРГАНИЗМОВ</a:t>
            </a:r>
          </a:p>
        </p:txBody>
      </p:sp>
      <p:sp>
        <p:nvSpPr>
          <p:cNvPr id="17413" name="AutoShape 4"/>
          <p:cNvSpPr>
            <a:spLocks noChangeArrowheads="1"/>
          </p:cNvSpPr>
          <p:nvPr/>
        </p:nvSpPr>
        <p:spPr bwMode="auto">
          <a:xfrm>
            <a:off x="4116388" y="2262188"/>
            <a:ext cx="5711825" cy="1476375"/>
          </a:xfrm>
          <a:prstGeom prst="homePlate">
            <a:avLst>
              <a:gd name="adj" fmla="val 50008"/>
            </a:avLst>
          </a:prstGeom>
          <a:solidFill>
            <a:srgbClr val="FFFF00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>
                <a:solidFill>
                  <a:srgbClr val="111111"/>
                </a:solidFill>
                <a:latin typeface="Times New Roman" pitchFamily="16" charset="0"/>
              </a:rPr>
              <a:t>УЧИТЬ СРАВНИВАТЬ ОСВЕЩЕННОСТЬ РАЗЛИЧНЫХ ОБЪЕКТОВ</a:t>
            </a:r>
          </a:p>
        </p:txBody>
      </p:sp>
      <p:sp>
        <p:nvSpPr>
          <p:cNvPr id="17414" name="AutoShape 5"/>
          <p:cNvSpPr>
            <a:spLocks noChangeArrowheads="1"/>
          </p:cNvSpPr>
          <p:nvPr/>
        </p:nvSpPr>
        <p:spPr bwMode="auto">
          <a:xfrm>
            <a:off x="4116388" y="587375"/>
            <a:ext cx="5635625" cy="1428750"/>
          </a:xfrm>
          <a:prstGeom prst="homePlate">
            <a:avLst>
              <a:gd name="adj" fmla="val 49981"/>
            </a:avLst>
          </a:prstGeom>
          <a:solidFill>
            <a:srgbClr val="FFFF00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>
                <a:solidFill>
                  <a:srgbClr val="111111"/>
                </a:solidFill>
                <a:latin typeface="Times New Roman" pitchFamily="16" charset="0"/>
              </a:rPr>
              <a:t>ПОЗНАКОМИТЬ С ПОНЯТИЯМИ </a:t>
            </a:r>
            <a:r>
              <a:rPr lang="ru-RU" altLang="ru-RU" sz="2400" b="1" u="sng">
                <a:solidFill>
                  <a:srgbClr val="111111"/>
                </a:solidFill>
                <a:latin typeface="Times New Roman" pitchFamily="16" charset="0"/>
              </a:rPr>
              <a:t>«СВЕТ», «СКОРОСТЬ СВЕТА», «ОСВЕЩЕННОСТЬ»</a:t>
            </a:r>
          </a:p>
        </p:txBody>
      </p:sp>
      <p:pic>
        <p:nvPicPr>
          <p:cNvPr id="1741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8" y="3240088"/>
            <a:ext cx="3959225" cy="3816350"/>
          </a:xfrm>
          <a:prstGeom prst="rect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AutoShape 1"/>
          <p:cNvSpPr>
            <a:spLocks noChangeArrowheads="1"/>
          </p:cNvSpPr>
          <p:nvPr/>
        </p:nvSpPr>
        <p:spPr bwMode="auto">
          <a:xfrm>
            <a:off x="158750" y="758825"/>
            <a:ext cx="3805238" cy="2392363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ЛАБОРАТОРИЯ </a:t>
            </a: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26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«ЭЛЕКТРИЧЕСТВО»</a:t>
            </a:r>
          </a:p>
        </p:txBody>
      </p:sp>
      <p:sp>
        <p:nvSpPr>
          <p:cNvPr id="11266" name="AutoShape 2"/>
          <p:cNvSpPr>
            <a:spLocks noChangeArrowheads="1"/>
          </p:cNvSpPr>
          <p:nvPr/>
        </p:nvSpPr>
        <p:spPr bwMode="auto">
          <a:xfrm>
            <a:off x="4122738" y="5711825"/>
            <a:ext cx="5635625" cy="1360488"/>
          </a:xfrm>
          <a:prstGeom prst="homePlate">
            <a:avLst>
              <a:gd name="adj" fmla="val 49996"/>
            </a:avLst>
          </a:prstGeom>
          <a:solidFill>
            <a:srgbClr val="0070C0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УЧИТЬ ИЗМЕРЯТЬ НАПРЯЖЕНИЕ В ПРОСТЕЙШИХ ЦЕПЯХ ЭЛЕКТРИЧЕСКОГО ТОКА</a:t>
            </a:r>
          </a:p>
        </p:txBody>
      </p:sp>
      <p:sp>
        <p:nvSpPr>
          <p:cNvPr id="11267" name="AutoShape 3"/>
          <p:cNvSpPr>
            <a:spLocks noChangeArrowheads="1"/>
          </p:cNvSpPr>
          <p:nvPr/>
        </p:nvSpPr>
        <p:spPr bwMode="auto">
          <a:xfrm>
            <a:off x="4122738" y="3948113"/>
            <a:ext cx="5635625" cy="1344612"/>
          </a:xfrm>
          <a:prstGeom prst="homePlate">
            <a:avLst>
              <a:gd name="adj" fmla="val 49985"/>
            </a:avLst>
          </a:prstGeom>
          <a:solidFill>
            <a:srgbClr val="0070C0"/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С ПРАВИЛАМИ БЕЗОПАСНОСТИ ПРИ РАБОТЕ С ЭЛЕКТРИЧЕСТВОМ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4116388" y="2168525"/>
            <a:ext cx="5711825" cy="1476375"/>
          </a:xfrm>
          <a:prstGeom prst="homePlate">
            <a:avLst>
              <a:gd name="adj" fmla="val 50008"/>
            </a:avLst>
          </a:prstGeom>
          <a:solidFill>
            <a:srgbClr val="0070C0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rgbClr val="11111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С ПОНЯТИЯМИ </a:t>
            </a:r>
            <a:r>
              <a:rPr lang="ru-RU" altLang="ru-RU" sz="24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«ЭЛЕКТРИЧЕСКИЙ ТОК», «НАПРЯЖЕНИЕ»</a:t>
            </a:r>
          </a:p>
        </p:txBody>
      </p:sp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4116388" y="587375"/>
            <a:ext cx="5635625" cy="1428750"/>
          </a:xfrm>
          <a:prstGeom prst="homePlate">
            <a:avLst>
              <a:gd name="adj" fmla="val 49981"/>
            </a:avLst>
          </a:prstGeom>
          <a:solidFill>
            <a:srgbClr val="0070C0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ДАТЬ ОБЩЕЕ ПРЕДСТАВЛЕНИЕ ОБ ЭЛЕКТРИЧЕСТВЕ</a:t>
            </a:r>
          </a:p>
        </p:txBody>
      </p:sp>
      <p:pic>
        <p:nvPicPr>
          <p:cNvPr id="19463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40088"/>
            <a:ext cx="4122738" cy="3743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ЛАБОРАТОРИЯ </a:t>
            </a: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26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«КИСЛОТНОСТЬ»</a:t>
            </a:r>
          </a:p>
        </p:txBody>
      </p:sp>
      <p:sp>
        <p:nvSpPr>
          <p:cNvPr id="12290" name="AutoShape 2"/>
          <p:cNvSpPr>
            <a:spLocks noChangeArrowheads="1"/>
          </p:cNvSpPr>
          <p:nvPr/>
        </p:nvSpPr>
        <p:spPr bwMode="auto">
          <a:xfrm>
            <a:off x="4122738" y="5711825"/>
            <a:ext cx="5635625" cy="1360488"/>
          </a:xfrm>
          <a:prstGeom prst="homePlate">
            <a:avLst>
              <a:gd name="adj" fmla="val 49996"/>
            </a:avLst>
          </a:prstGeom>
          <a:solidFill>
            <a:srgbClr val="FF0000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СПОСОБСТВОВАТЬ РАЗВИТИЮ ИНТЕРЕСА ДЕТЕЙ К ИССЛЕДОВАНИЯМ И ЭКСПЕРИМЕНТАМ</a:t>
            </a:r>
          </a:p>
        </p:txBody>
      </p:sp>
      <p:sp>
        <p:nvSpPr>
          <p:cNvPr id="12291" name="AutoShape 3"/>
          <p:cNvSpPr>
            <a:spLocks noChangeArrowheads="1"/>
          </p:cNvSpPr>
          <p:nvPr/>
        </p:nvSpPr>
        <p:spPr bwMode="auto">
          <a:xfrm>
            <a:off x="4122738" y="3948113"/>
            <a:ext cx="5635625" cy="1344612"/>
          </a:xfrm>
          <a:prstGeom prst="homePlate">
            <a:avLst>
              <a:gd name="adj" fmla="val 49985"/>
            </a:avLst>
          </a:prstGeom>
          <a:solidFill>
            <a:srgbClr val="FF0000"/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С ПОЛЕЗНЫМИ И ВРЕДНЫМИ СВОЙСТВАМИ ПРОДУКТОВ, СОДЕРЖАЩИХ КИСЛОТЫ</a:t>
            </a:r>
          </a:p>
        </p:txBody>
      </p:sp>
      <p:sp>
        <p:nvSpPr>
          <p:cNvPr id="12292" name="AutoShape 4"/>
          <p:cNvSpPr>
            <a:spLocks noChangeArrowheads="1"/>
          </p:cNvSpPr>
          <p:nvPr/>
        </p:nvSpPr>
        <p:spPr bwMode="auto">
          <a:xfrm>
            <a:off x="4116388" y="2168525"/>
            <a:ext cx="5711825" cy="1476375"/>
          </a:xfrm>
          <a:prstGeom prst="homePlate">
            <a:avLst>
              <a:gd name="adj" fmla="val 50008"/>
            </a:avLst>
          </a:prstGeom>
          <a:solidFill>
            <a:srgbClr val="FF0000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1400" dirty="0" smtClean="0">
                <a:solidFill>
                  <a:srgbClr val="111111"/>
                </a:solidFill>
              </a:rPr>
              <a:t> </a:t>
            </a:r>
            <a:r>
              <a:rPr lang="ru-RU" altLang="ru-RU" sz="2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НАУЧИТЬ ИЗМЕРЯТЬ КИСЛОТНОСТЬ РАЗНЫХ ПРОДУКТОВ</a:t>
            </a:r>
          </a:p>
        </p:txBody>
      </p:sp>
      <p:sp>
        <p:nvSpPr>
          <p:cNvPr id="12293" name="AutoShape 5"/>
          <p:cNvSpPr>
            <a:spLocks noChangeArrowheads="1"/>
          </p:cNvSpPr>
          <p:nvPr/>
        </p:nvSpPr>
        <p:spPr bwMode="auto">
          <a:xfrm>
            <a:off x="4116388" y="587375"/>
            <a:ext cx="5635625" cy="1428750"/>
          </a:xfrm>
          <a:prstGeom prst="homePlate">
            <a:avLst>
              <a:gd name="adj" fmla="val 49981"/>
            </a:avLst>
          </a:prstGeom>
          <a:solidFill>
            <a:srgbClr val="FF0000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С ПОНЯТИЕМ </a:t>
            </a:r>
            <a:r>
              <a:rPr lang="ru-RU" altLang="ru-RU" sz="26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«КИСЛОТНОСТЬ»</a:t>
            </a:r>
          </a:p>
        </p:txBody>
      </p:sp>
      <p:pic>
        <p:nvPicPr>
          <p:cNvPr id="21511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240088"/>
            <a:ext cx="4122738" cy="3887787"/>
          </a:xfrm>
          <a:prstGeom prst="rect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ЛАБОРАТОРИЯ </a:t>
            </a: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32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«ЗВУК»</a:t>
            </a:r>
          </a:p>
        </p:txBody>
      </p:sp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4122738" y="5711825"/>
            <a:ext cx="5635625" cy="1360488"/>
          </a:xfrm>
          <a:prstGeom prst="homePlate">
            <a:avLst>
              <a:gd name="adj" fmla="val 49996"/>
            </a:avLst>
          </a:prstGeom>
          <a:solidFill>
            <a:schemeClr val="accent5">
              <a:lumMod val="75000"/>
            </a:schemeClr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ОБЪЯСНИТЬ  ВРЕД ГРОМКИХ ЗВУКОВ, РАССКАЗАТЬ О ПЛОХОМ ВОЗДЕЙСТВИИ ДЛИТЕЛЬНОГО ШУМА НА ОРГАНИЗМ ЧЕЛОВЕКА</a:t>
            </a:r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4171950" y="3924300"/>
            <a:ext cx="5635625" cy="1344613"/>
          </a:xfrm>
          <a:prstGeom prst="homePlate">
            <a:avLst>
              <a:gd name="adj" fmla="val 49985"/>
            </a:avLst>
          </a:prstGeom>
          <a:solidFill>
            <a:schemeClr val="accent5">
              <a:lumMod val="75000"/>
            </a:schemeClr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С ПОНЯТИЯМИ </a:t>
            </a:r>
            <a:r>
              <a:rPr lang="ru-RU" altLang="ru-RU" sz="22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«ЗВУК»,«ЗВУКОВАЯ ВОЛНА», «ВЫСОКИЕ И НИЗКИЕ, ГРОМКИЕ И ТИХИЕ ЗВУКИ»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>
            <a:off x="4116388" y="2168525"/>
            <a:ext cx="5711825" cy="1476375"/>
          </a:xfrm>
          <a:prstGeom prst="homePlate">
            <a:avLst>
              <a:gd name="adj" fmla="val 50008"/>
            </a:avLst>
          </a:prstGeom>
          <a:solidFill>
            <a:schemeClr val="accent5">
              <a:lumMod val="75000"/>
            </a:schemeClr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ДАТЬ ПЕРВИЧНЫЕ ЗНАНИЯ О ЗВУКЕ КАК О ФИЗИЧЕСКОМ ЯВЛЕНИИ</a:t>
            </a: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4116388" y="587375"/>
            <a:ext cx="5635625" cy="1428750"/>
          </a:xfrm>
          <a:prstGeom prst="homePlate">
            <a:avLst>
              <a:gd name="adj" fmla="val 49981"/>
            </a:avLst>
          </a:prstGeom>
          <a:solidFill>
            <a:schemeClr val="accent5">
              <a:lumMod val="75000"/>
            </a:schemeClr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just"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</a:t>
            </a:r>
          </a:p>
          <a:p>
            <a:pPr algn="just" eaLnBrk="1">
              <a:lnSpc>
                <a:spcPct val="93000"/>
              </a:lnSpc>
              <a:buSzPct val="100000"/>
              <a:defRPr/>
            </a:pPr>
            <a:r>
              <a:rPr lang="ru-RU" altLang="ru-RU" sz="26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С ОРГАНОМ СЛУХА</a:t>
            </a:r>
          </a:p>
        </p:txBody>
      </p:sp>
      <p:pic>
        <p:nvPicPr>
          <p:cNvPr id="23559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025" y="3671888"/>
            <a:ext cx="3959225" cy="3384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rgbClr val="5BD4FF"/>
          </a:solidFill>
          <a:ln w="25560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 algn="ct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>
                <a:solidFill>
                  <a:srgbClr val="111111"/>
                </a:solidFill>
                <a:latin typeface="Times New Roman" pitchFamily="16" charset="0"/>
              </a:rPr>
              <a:t>ЛАБОРАТОРИЯ</a:t>
            </a:r>
          </a:p>
          <a:p>
            <a:pPr algn="ctr"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 u="sng">
                <a:solidFill>
                  <a:srgbClr val="111111"/>
                </a:solidFill>
                <a:latin typeface="Times New Roman" pitchFamily="16" charset="0"/>
              </a:rPr>
              <a:t>«МАГНИТНОЕ ПОЛЕ»</a:t>
            </a:r>
          </a:p>
        </p:txBody>
      </p:sp>
      <p:sp>
        <p:nvSpPr>
          <p:cNvPr id="25603" name="AutoShape 2"/>
          <p:cNvSpPr>
            <a:spLocks noChangeArrowheads="1"/>
          </p:cNvSpPr>
          <p:nvPr/>
        </p:nvSpPr>
        <p:spPr bwMode="auto">
          <a:xfrm>
            <a:off x="4122738" y="5711825"/>
            <a:ext cx="5635625" cy="1360488"/>
          </a:xfrm>
          <a:prstGeom prst="homePlate">
            <a:avLst>
              <a:gd name="adj" fmla="val 49996"/>
            </a:avLst>
          </a:prstGeom>
          <a:solidFill>
            <a:srgbClr val="5BD4FF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000" b="1">
                <a:solidFill>
                  <a:srgbClr val="111111"/>
                </a:solidFill>
                <a:latin typeface="Times New Roman" pitchFamily="16" charset="0"/>
              </a:rPr>
              <a:t>СПОСОБСТВОВАТЬ РАЗВИТИЮ ИНТЕРЕСА ДЕТЕЙ К ИССЛЕДОВАНИЯМ И ЭКСПЕРИМЕНТАМ</a:t>
            </a:r>
          </a:p>
        </p:txBody>
      </p:sp>
      <p:sp>
        <p:nvSpPr>
          <p:cNvPr id="25604" name="AutoShape 3"/>
          <p:cNvSpPr>
            <a:spLocks noChangeArrowheads="1"/>
          </p:cNvSpPr>
          <p:nvPr/>
        </p:nvSpPr>
        <p:spPr bwMode="auto">
          <a:xfrm>
            <a:off x="4122738" y="3948113"/>
            <a:ext cx="5635625" cy="1344612"/>
          </a:xfrm>
          <a:prstGeom prst="homePlate">
            <a:avLst>
              <a:gd name="adj" fmla="val 49985"/>
            </a:avLst>
          </a:prstGeom>
          <a:solidFill>
            <a:srgbClr val="5BD4FF"/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400" b="1">
                <a:solidFill>
                  <a:srgbClr val="111111"/>
                </a:solidFill>
                <a:latin typeface="Times New Roman" pitchFamily="16" charset="0"/>
              </a:rPr>
              <a:t>ПОКАЗАТЬ НА ПРИМЕРАХ ВЗАИМОДЕЙСТВИЕ МАГНИТОВ</a:t>
            </a:r>
          </a:p>
        </p:txBody>
      </p:sp>
      <p:sp>
        <p:nvSpPr>
          <p:cNvPr id="25605" name="AutoShape 4"/>
          <p:cNvSpPr>
            <a:spLocks noChangeArrowheads="1"/>
          </p:cNvSpPr>
          <p:nvPr/>
        </p:nvSpPr>
        <p:spPr bwMode="auto">
          <a:xfrm>
            <a:off x="4116388" y="2168525"/>
            <a:ext cx="5711825" cy="1476375"/>
          </a:xfrm>
          <a:prstGeom prst="homePlate">
            <a:avLst>
              <a:gd name="adj" fmla="val 50008"/>
            </a:avLst>
          </a:prstGeom>
          <a:solidFill>
            <a:srgbClr val="5BD4FF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>
                <a:solidFill>
                  <a:srgbClr val="111111"/>
                </a:solidFill>
              </a:rPr>
              <a:t> </a:t>
            </a:r>
            <a:r>
              <a:rPr lang="ru-RU" altLang="ru-RU" sz="2400" b="1">
                <a:solidFill>
                  <a:srgbClr val="111111"/>
                </a:solidFill>
                <a:latin typeface="Times New Roman" pitchFamily="16" charset="0"/>
              </a:rPr>
              <a:t>УЧИТЬ ИЗМЕРЯТЬ ПОЛЕ РАЗЛИЧНЫХ МАГНИТОВ</a:t>
            </a:r>
          </a:p>
        </p:txBody>
      </p:sp>
      <p:sp>
        <p:nvSpPr>
          <p:cNvPr id="25606" name="AutoShape 5"/>
          <p:cNvSpPr>
            <a:spLocks noChangeArrowheads="1"/>
          </p:cNvSpPr>
          <p:nvPr/>
        </p:nvSpPr>
        <p:spPr bwMode="auto">
          <a:xfrm>
            <a:off x="4116388" y="587375"/>
            <a:ext cx="5635625" cy="1428750"/>
          </a:xfrm>
          <a:prstGeom prst="homePlate">
            <a:avLst>
              <a:gd name="adj" fmla="val 49981"/>
            </a:avLst>
          </a:prstGeom>
          <a:solidFill>
            <a:srgbClr val="5BD4FF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3"/>
              </a:srgbClr>
            </a:outerShdw>
          </a:effectLst>
        </p:spPr>
        <p:txBody>
          <a:bodyPr lIns="90000" tIns="46800" rIns="90000" bIns="46800" anchor="ctr"/>
          <a:lstStyle/>
          <a:p>
            <a:pPr eaLnBrk="1">
              <a:lnSpc>
                <a:spcPct val="9300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b="1">
                <a:solidFill>
                  <a:srgbClr val="111111"/>
                </a:solidFill>
                <a:latin typeface="Times New Roman" pitchFamily="16" charset="0"/>
              </a:rPr>
              <a:t>ПОЗНАКОМИТЬ ДЕТЕЙ С ПОНЯТИЯМИ  </a:t>
            </a:r>
            <a:r>
              <a:rPr lang="ru-RU" altLang="ru-RU" b="1" i="1">
                <a:solidFill>
                  <a:srgbClr val="111111"/>
                </a:solidFill>
                <a:latin typeface="Times New Roman" pitchFamily="16" charset="0"/>
              </a:rPr>
              <a:t>«МАГНИТНОЕ ПОЛЕ»</a:t>
            </a:r>
            <a:r>
              <a:rPr lang="ru-RU" altLang="ru-RU" b="1">
                <a:solidFill>
                  <a:srgbClr val="111111"/>
                </a:solidFill>
                <a:latin typeface="Times New Roman" pitchFamily="16" charset="0"/>
              </a:rPr>
              <a:t>, </a:t>
            </a:r>
            <a:r>
              <a:rPr lang="ru-RU" altLang="ru-RU" b="1" i="1">
                <a:solidFill>
                  <a:srgbClr val="111111"/>
                </a:solidFill>
                <a:latin typeface="Times New Roman" pitchFamily="16" charset="0"/>
              </a:rPr>
              <a:t>«МАГНИТНОЕ ПОЛЕ ЗЕМЛИ»</a:t>
            </a:r>
            <a:r>
              <a:rPr lang="ru-RU" altLang="ru-RU" b="1">
                <a:solidFill>
                  <a:srgbClr val="111111"/>
                </a:solidFill>
                <a:latin typeface="Times New Roman" pitchFamily="16" charset="0"/>
              </a:rPr>
              <a:t>, </a:t>
            </a:r>
            <a:r>
              <a:rPr lang="ru-RU" altLang="ru-RU" b="1" i="1">
                <a:solidFill>
                  <a:srgbClr val="111111"/>
                </a:solidFill>
                <a:latin typeface="Times New Roman" pitchFamily="16" charset="0"/>
              </a:rPr>
              <a:t>«МАГНИТНЫЕ И НЕМАГНИТНЫЕ МАТЕРИАЛЫ»</a:t>
            </a:r>
            <a:r>
              <a:rPr lang="ru-RU" altLang="ru-RU" b="1">
                <a:solidFill>
                  <a:srgbClr val="111111"/>
                </a:solidFill>
                <a:latin typeface="Times New Roman" pitchFamily="16" charset="0"/>
              </a:rPr>
              <a:t>, </a:t>
            </a:r>
            <a:r>
              <a:rPr lang="ru-RU" altLang="ru-RU" b="1" i="1">
                <a:solidFill>
                  <a:srgbClr val="111111"/>
                </a:solidFill>
                <a:latin typeface="Times New Roman" pitchFamily="16" charset="0"/>
              </a:rPr>
              <a:t>«КОЛЬЦЕВОЙ И ПЛОСКИЙ МАГНИТЫ»</a:t>
            </a:r>
          </a:p>
        </p:txBody>
      </p:sp>
      <p:pic>
        <p:nvPicPr>
          <p:cNvPr id="25607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5" y="3297238"/>
            <a:ext cx="3959225" cy="3743325"/>
          </a:xfrm>
          <a:prstGeom prst="rect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rgbClr val="C00000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ЛАБОРАТОРИЯ</a:t>
            </a: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32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«ПУЛЬС»</a:t>
            </a:r>
          </a:p>
        </p:txBody>
      </p:sp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4122738" y="5711825"/>
            <a:ext cx="5635625" cy="1360488"/>
          </a:xfrm>
          <a:prstGeom prst="homePlate">
            <a:avLst>
              <a:gd name="adj" fmla="val 49996"/>
            </a:avLst>
          </a:prstGeom>
          <a:solidFill>
            <a:srgbClr val="C00000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ФОРМИРОВАТЬ СТРЕМЛЕНИЕ ВЕСТИ И ПОДДЕРЖИВАТЬ ЗДОРОВЫЙ ОБРАЗ ЖИЗНИ</a:t>
            </a:r>
          </a:p>
        </p:txBody>
      </p:sp>
      <p:sp>
        <p:nvSpPr>
          <p:cNvPr id="15363" name="AutoShape 3"/>
          <p:cNvSpPr>
            <a:spLocks noChangeArrowheads="1"/>
          </p:cNvSpPr>
          <p:nvPr/>
        </p:nvSpPr>
        <p:spPr bwMode="auto">
          <a:xfrm>
            <a:off x="4122738" y="3948113"/>
            <a:ext cx="5635625" cy="1344612"/>
          </a:xfrm>
          <a:prstGeom prst="homePlate">
            <a:avLst>
              <a:gd name="adj" fmla="val 49985"/>
            </a:avLst>
          </a:prstGeom>
          <a:solidFill>
            <a:srgbClr val="C00000"/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УЧИТЬ ИЗМЕРЯТЬ ПУЛЬС ЧЕЛОВЕКА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4116388" y="2168525"/>
            <a:ext cx="5711825" cy="1476375"/>
          </a:xfrm>
          <a:prstGeom prst="homePlate">
            <a:avLst>
              <a:gd name="adj" fmla="val 50008"/>
            </a:avLst>
          </a:prstGeom>
          <a:solidFill>
            <a:srgbClr val="C00000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4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ЗНАКОМИТЬ С ОРГАНАМИ КРОВООБРАЩЕНИЯ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4116388" y="250825"/>
            <a:ext cx="5635625" cy="1765300"/>
          </a:xfrm>
          <a:prstGeom prst="homePlate">
            <a:avLst>
              <a:gd name="adj" fmla="val 49981"/>
            </a:avLst>
          </a:prstGeom>
          <a:solidFill>
            <a:srgbClr val="C00000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ОБОГАЩАТЬ И УТОЧНЯТЬ ПРЕДСТАВЛЕНИЯ ДЕТЕЙ ОБ УСТРОЙСТВЕ И РАБОТЕ ЧЕЛОВЕЧЕСКОГО ОРГАНИЗМА</a:t>
            </a:r>
          </a:p>
        </p:txBody>
      </p:sp>
      <p:pic>
        <p:nvPicPr>
          <p:cNvPr id="2765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11525"/>
            <a:ext cx="3959225" cy="3671888"/>
          </a:xfrm>
          <a:prstGeom prst="rect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AutoShape 1"/>
          <p:cNvSpPr>
            <a:spLocks noChangeArrowheads="1"/>
          </p:cNvSpPr>
          <p:nvPr/>
        </p:nvSpPr>
        <p:spPr bwMode="auto">
          <a:xfrm>
            <a:off x="168275" y="671513"/>
            <a:ext cx="3805238" cy="2392362"/>
          </a:xfrm>
          <a:prstGeom prst="roundRect">
            <a:avLst>
              <a:gd name="adj" fmla="val 16667"/>
            </a:avLst>
          </a:prstGeom>
          <a:solidFill>
            <a:srgbClr val="6C0000"/>
          </a:solidFill>
          <a:ln w="255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ЛАБОРАТОРИЯ</a:t>
            </a:r>
          </a:p>
          <a:p>
            <a:pPr algn="ctr" eaLnBrk="1">
              <a:lnSpc>
                <a:spcPct val="93000"/>
              </a:lnSpc>
              <a:buSzPct val="100000"/>
              <a:defRPr/>
            </a:pPr>
            <a:r>
              <a:rPr lang="ru-RU" altLang="ru-RU" sz="3200" b="1" u="sng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«СИЛА»</a:t>
            </a:r>
          </a:p>
        </p:txBody>
      </p:sp>
      <p:sp>
        <p:nvSpPr>
          <p:cNvPr id="16386" name="AutoShape 2"/>
          <p:cNvSpPr>
            <a:spLocks noChangeArrowheads="1"/>
          </p:cNvSpPr>
          <p:nvPr/>
        </p:nvSpPr>
        <p:spPr bwMode="auto">
          <a:xfrm>
            <a:off x="4122738" y="5456238"/>
            <a:ext cx="5635625" cy="1616075"/>
          </a:xfrm>
          <a:prstGeom prst="homePlate">
            <a:avLst>
              <a:gd name="adj" fmla="val 49996"/>
            </a:avLst>
          </a:prstGeom>
          <a:solidFill>
            <a:srgbClr val="6C0000"/>
          </a:solidFill>
          <a:ln w="9360">
            <a:solidFill>
              <a:srgbClr val="000000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СПОСОБСТВОВАТЬ РАЗВИТИЮ ИНТЕРЕСА ДЕТЕЙ К ИССЛЕДОВАНИЯМ И ЭКСПЕРИМЕНТАМ</a:t>
            </a:r>
          </a:p>
        </p:txBody>
      </p:sp>
      <p:sp>
        <p:nvSpPr>
          <p:cNvPr id="16387" name="AutoShape 3"/>
          <p:cNvSpPr>
            <a:spLocks noChangeArrowheads="1"/>
          </p:cNvSpPr>
          <p:nvPr/>
        </p:nvSpPr>
        <p:spPr bwMode="auto">
          <a:xfrm>
            <a:off x="4122738" y="3798888"/>
            <a:ext cx="5635625" cy="1493837"/>
          </a:xfrm>
          <a:prstGeom prst="homePlate">
            <a:avLst>
              <a:gd name="adj" fmla="val 49985"/>
            </a:avLst>
          </a:prstGeom>
          <a:solidFill>
            <a:srgbClr val="6C0000"/>
          </a:solidFill>
          <a:ln w="9360">
            <a:solidFill>
              <a:srgbClr val="292989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УЧИТЬ ИЗМЕРЯТЬ И СРАВНИВАТЬ СИЛУ С ПОМОЩЬЮ ПРИБОРА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4084638" y="2028825"/>
            <a:ext cx="5711825" cy="1606550"/>
          </a:xfrm>
          <a:prstGeom prst="homePlate">
            <a:avLst>
              <a:gd name="adj" fmla="val 50008"/>
            </a:avLst>
          </a:prstGeom>
          <a:solidFill>
            <a:srgbClr val="6C0000"/>
          </a:solidFill>
          <a:ln w="9360">
            <a:solidFill>
              <a:srgbClr val="D5E8EA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ДЕТЕЙ С ПОНЯТИЕМ  «ВЕС ПРЕДМЕТА»</a:t>
            </a:r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4122738" y="292100"/>
            <a:ext cx="5635625" cy="1573213"/>
          </a:xfrm>
          <a:prstGeom prst="homePlate">
            <a:avLst>
              <a:gd name="adj" fmla="val 49981"/>
            </a:avLst>
          </a:prstGeom>
          <a:solidFill>
            <a:srgbClr val="6C0000"/>
          </a:solidFill>
          <a:ln w="9360">
            <a:solidFill>
              <a:srgbClr val="2F2F98"/>
            </a:solidFill>
            <a:miter lim="800000"/>
            <a:headEnd/>
            <a:tailEnd/>
          </a:ln>
          <a:effectLst>
            <a:outerShdw dist="74769" dir="938535" algn="ctr" rotWithShape="0">
              <a:srgbClr val="000000">
                <a:alpha val="38034"/>
              </a:srgbClr>
            </a:outerShdw>
          </a:effectLst>
        </p:spPr>
        <p:txBody>
          <a:bodyPr lIns="90000" tIns="46800" rIns="90000" bIns="468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eaLnBrk="1">
              <a:lnSpc>
                <a:spcPct val="93000"/>
              </a:lnSpc>
              <a:buSzPct val="100000"/>
              <a:defRPr/>
            </a:pPr>
            <a:r>
              <a:rPr lang="ru-RU" altLang="ru-RU" sz="20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</a:rPr>
              <a:t>ПОЗНАКОМИТЬ ДЕТЕЙ С ПОНЯТИЕМ СИЛЫ КАК ФИЗИЧЕСКОЙ ВЕЛИЧИНЫ</a:t>
            </a:r>
          </a:p>
        </p:txBody>
      </p:sp>
      <p:pic>
        <p:nvPicPr>
          <p:cNvPr id="29703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3311525"/>
            <a:ext cx="4032250" cy="3887788"/>
          </a:xfrm>
          <a:prstGeom prst="rect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icrosoft YaHei"/>
        <a:cs typeface=""/>
      </a:majorFont>
      <a:minorFont>
        <a:latin typeface="Arial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Microsoft YaHei" panose="020B0503020204020204" pitchFamily="34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34484</TotalTime>
  <Words>367</Words>
  <Application>Microsoft Office PowerPoint</Application>
  <PresentationFormat>Произвольный</PresentationFormat>
  <Paragraphs>62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Вадим Усевич</dc:creator>
  <cp:lastModifiedBy>User</cp:lastModifiedBy>
  <cp:revision>9</cp:revision>
  <cp:lastPrinted>1601-01-01T00:00:00Z</cp:lastPrinted>
  <dcterms:created xsi:type="dcterms:W3CDTF">2022-03-26T18:52:47Z</dcterms:created>
  <dcterms:modified xsi:type="dcterms:W3CDTF">2023-01-27T07:03:07Z</dcterms:modified>
</cp:coreProperties>
</file>