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67" d="100"/>
          <a:sy n="67" d="100"/>
        </p:scale>
        <p:origin x="-102" y="-11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9200" y="1524000"/>
            <a:ext cx="10164763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ru-RU" altLang="en-US"/>
              <a:t>Образец заголовка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41600" y="3962400"/>
            <a:ext cx="87376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 altLang="en-US"/>
              <a:t>Образец подзаголовка</a:t>
            </a:r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6A959AE3-9A48-411C-BED4-5BD873D350F7}" type="datetimeFigureOut">
              <a:rPr lang="ru-RU"/>
              <a:pPr/>
              <a:t>27.01.2023</a:t>
            </a:fld>
            <a:endParaRPr lang="ru-RU" altLang="en-US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0" y="6243638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98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0812E96-895B-41D6-A368-057DB96869B0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79879" name="Freeform 7"/>
          <p:cNvSpPr>
            <a:spLocks noChangeArrowheads="1"/>
          </p:cNvSpPr>
          <p:nvPr/>
        </p:nvSpPr>
        <p:spPr bwMode="auto">
          <a:xfrm>
            <a:off x="812800" y="1219200"/>
            <a:ext cx="105664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9880" name="Line 8"/>
          <p:cNvSpPr>
            <a:spLocks noChangeShapeType="1"/>
          </p:cNvSpPr>
          <p:nvPr/>
        </p:nvSpPr>
        <p:spPr bwMode="auto">
          <a:xfrm>
            <a:off x="2641600" y="3962400"/>
            <a:ext cx="8682038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38D824-E2A0-4B80-80AB-FDFE27E1A274}" type="datetimeFigureOut">
              <a:rPr lang="ru-RU"/>
              <a:pPr/>
              <a:t>27.01.2023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81519F-5CEA-41DB-AA6E-90678013ECDB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7813"/>
            <a:ext cx="2743200" cy="58531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7813"/>
            <a:ext cx="8077200" cy="58531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FE9CE2-49AC-413B-9B09-1B59A2AE47C2}" type="datetimeFigureOut">
              <a:rPr lang="ru-RU"/>
              <a:pPr/>
              <a:t>27.01.2023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2638F6-460E-47F9-ABF5-D8283E7391E8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FA88BB-DED5-4C6E-988B-4EEF95B739B4}" type="datetimeFigureOut">
              <a:rPr lang="ru-RU"/>
              <a:pPr/>
              <a:t>27.01.2023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C4D96E-7773-43DF-88FA-DF91053A158C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9309B5-A73F-44E5-9154-EFECA9C780A9}" type="datetimeFigureOut">
              <a:rPr lang="ru-RU"/>
              <a:pPr/>
              <a:t>27.01.2023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5979FC-C8F3-4A12-BB91-E8FC176E0502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E06852-93D8-469B-B6E8-526EE5716AAB}" type="datetimeFigureOut">
              <a:rPr lang="ru-RU"/>
              <a:pPr/>
              <a:t>27.01.2023</a:t>
            </a:fld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B4F09-1108-4917-B92D-1A052DA7211C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FC4E0E-D0C1-4A23-85C1-0341D83B5E5E}" type="datetimeFigureOut">
              <a:rPr lang="ru-RU"/>
              <a:pPr/>
              <a:t>27.01.2023</a:t>
            </a:fld>
            <a:endParaRPr lang="ru-RU" alt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9B4D9E-D457-47B1-B8E8-82124E4A504B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6CFEEE-04B3-4288-A7F1-724BC77CA5EA}" type="datetimeFigureOut">
              <a:rPr lang="ru-RU"/>
              <a:pPr/>
              <a:t>27.01.2023</a:t>
            </a:fld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170976-FAC3-49FE-A537-2D0C49295C9C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ABBB391-77EF-4970-B664-E7364DE98589}" type="datetimeFigureOut">
              <a:rPr lang="ru-RU"/>
              <a:pPr/>
              <a:t>27.01.2023</a:t>
            </a:fld>
            <a:endParaRPr lang="ru-RU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EA6D25-CB25-40AC-8F51-837AFA79445B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2D7CF9A-F6DA-414F-B668-C5B181417660}" type="datetimeFigureOut">
              <a:rPr lang="ru-RU"/>
              <a:pPr/>
              <a:t>27.01.2023</a:t>
            </a:fld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420BDF-B77A-42DD-A4B2-A39E27711985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2FCFB1-B066-4850-8617-3E762AE3453B}" type="datetimeFigureOut">
              <a:rPr lang="ru-RU"/>
              <a:pPr/>
              <a:t>27.01.2023</a:t>
            </a:fld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B3B134-B147-42FB-883D-02989B53136D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7813"/>
            <a:ext cx="109728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788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3638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fld id="{877CE607-6C56-4507-8B8C-143B7397DB3C}" type="datetimeFigureOut">
              <a:rPr lang="ru-RU"/>
              <a:pPr/>
              <a:t>27.01.2023</a:t>
            </a:fld>
            <a:endParaRPr lang="ru-RU" altLang="en-US"/>
          </a:p>
        </p:txBody>
      </p:sp>
      <p:sp>
        <p:nvSpPr>
          <p:cNvPr id="788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</a:defRPr>
            </a:lvl1pPr>
          </a:lstStyle>
          <a:p>
            <a:endParaRPr lang="ru-RU" altLang="en-US"/>
          </a:p>
        </p:txBody>
      </p:sp>
      <p:sp>
        <p:nvSpPr>
          <p:cNvPr id="788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3638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A1383D0B-63C0-4B1C-8804-E24B929E277E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78855" name="Freeform 7"/>
          <p:cNvSpPr>
            <a:spLocks noChangeArrowheads="1"/>
          </p:cNvSpPr>
          <p:nvPr/>
        </p:nvSpPr>
        <p:spPr bwMode="auto">
          <a:xfrm>
            <a:off x="508000" y="228600"/>
            <a:ext cx="109728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8856" name="Line 8"/>
          <p:cNvSpPr>
            <a:spLocks noChangeShapeType="1"/>
          </p:cNvSpPr>
          <p:nvPr/>
        </p:nvSpPr>
        <p:spPr bwMode="auto">
          <a:xfrm>
            <a:off x="609600" y="6172200"/>
            <a:ext cx="109728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  <a:cs typeface="+mn-cs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  <a:cs typeface="+mn-cs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  <a:cs typeface="+mn-cs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357313" y="1225550"/>
            <a:ext cx="9144000" cy="2387600"/>
          </a:xfrm>
        </p:spPr>
        <p:txBody>
          <a:bodyPr anchor="b">
            <a:normAutofit/>
          </a:bodyPr>
          <a:lstStyle/>
          <a:p>
            <a:pPr algn="ctr"/>
            <a:r>
              <a:rPr lang="ru-RU" sz="6300">
                <a:latin typeface="Times New Roman" pitchFamily="18" charset="0"/>
                <a:cs typeface="Times New Roman" pitchFamily="18" charset="0"/>
              </a:rPr>
              <a:t>Предметно-развивающая среда в кабинете учителя начальных классов</a:t>
            </a:r>
          </a:p>
        </p:txBody>
      </p:sp>
      <p:sp>
        <p:nvSpPr>
          <p:cNvPr id="13315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670175" y="4502150"/>
            <a:ext cx="9144000" cy="454025"/>
          </a:xfrm>
        </p:spPr>
        <p:txBody>
          <a:bodyPr/>
          <a:lstStyle/>
          <a:p>
            <a:pPr marL="0" indent="0" algn="r">
              <a:buFont typeface="Wingdings" pitchFamily="2" charset="2"/>
              <a:buNone/>
            </a:pP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Объект 3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253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31825" y="571500"/>
            <a:ext cx="10515600" cy="1325563"/>
          </a:xfrm>
        </p:spPr>
        <p:txBody>
          <a:bodyPr anchor="ctr"/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Зелёная зона</a:t>
            </a:r>
          </a:p>
        </p:txBody>
      </p:sp>
      <p:sp>
        <p:nvSpPr>
          <p:cNvPr id="22531" name="TextBox 4"/>
          <p:cNvSpPr txBox="1">
            <a:spLocks noChangeArrowheads="1"/>
          </p:cNvSpPr>
          <p:nvPr/>
        </p:nvSpPr>
        <p:spPr bwMode="auto">
          <a:xfrm>
            <a:off x="622300" y="1647825"/>
            <a:ext cx="10947400" cy="249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600">
                <a:latin typeface="Times New Roman" pitchFamily="18" charset="0"/>
                <a:cs typeface="Times New Roman" pitchFamily="18" charset="0"/>
              </a:rPr>
              <a:t>Содержит многообразие декоративных цветов в отдельно отведенном месте, информационные карты о цветах (название цветка, семейство и т.д.).</a:t>
            </a:r>
          </a:p>
          <a:p>
            <a:pPr algn="just"/>
            <a:endParaRPr lang="ru-RU" sz="26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600">
                <a:latin typeface="Times New Roman" pitchFamily="18" charset="0"/>
                <a:cs typeface="Times New Roman" pitchFamily="18" charset="0"/>
              </a:rPr>
              <a:t>Если в классе много цветов, это позволяет воспитывать трудолюбие детей,  ухаживающих за ними, любовь и уважение к природе. Кроме того, позволяет усилить  созданное уютное и комфортное учебное пространство. 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Объект 3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3554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endParaRPr lang="ru-RU"/>
          </a:p>
        </p:txBody>
      </p:sp>
      <p:pic>
        <p:nvPicPr>
          <p:cNvPr id="23555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640388" cy="368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94425" y="0"/>
            <a:ext cx="5997575" cy="368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Рисунок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87663" y="2932113"/>
            <a:ext cx="6059487" cy="392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Объект 3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457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20713" y="587375"/>
            <a:ext cx="10320337" cy="787400"/>
          </a:xfrm>
        </p:spPr>
        <p:txBody>
          <a:bodyPr anchor="ctr"/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Санитарно-гигиеническая зона</a:t>
            </a:r>
          </a:p>
        </p:txBody>
      </p:sp>
      <p:sp>
        <p:nvSpPr>
          <p:cNvPr id="24579" name="TextBox 4"/>
          <p:cNvSpPr txBox="1">
            <a:spLocks noChangeArrowheads="1"/>
          </p:cNvSpPr>
          <p:nvPr/>
        </p:nvSpPr>
        <p:spPr bwMode="auto">
          <a:xfrm>
            <a:off x="425450" y="1622425"/>
            <a:ext cx="11229975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600">
                <a:latin typeface="Times New Roman" pitchFamily="18" charset="0"/>
                <a:cs typeface="Times New Roman" pitchFamily="18" charset="0"/>
              </a:rPr>
              <a:t>В ней расположен умывальник, набор для ванных комнат (зеркало, полка и др.) и необходимые предметы для формирования навыков личной гигиены. Также присутствует уголок здорового образа жизни.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Объект 3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5602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endParaRPr lang="ru-RU"/>
          </a:p>
        </p:txBody>
      </p:sp>
      <p:pic>
        <p:nvPicPr>
          <p:cNvPr id="25603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64263" y="0"/>
            <a:ext cx="6027737" cy="386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08450" y="2511425"/>
            <a:ext cx="3835400" cy="434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Рисунок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5859463" cy="386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Объект 3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254125"/>
            <a:ext cx="10515600" cy="1325563"/>
          </a:xfrm>
        </p:spPr>
        <p:txBody>
          <a:bodyPr anchor="ctr">
            <a:normAutofit/>
          </a:bodyPr>
          <a:lstStyle/>
          <a:p>
            <a:pPr algn="just"/>
            <a:r>
              <a:rPr lang="ru-RU" sz="2300">
                <a:latin typeface="Times New Roman" pitchFamily="18" charset="0"/>
                <a:cs typeface="Times New Roman" pitchFamily="18" charset="0"/>
              </a:rPr>
              <a:t>Таким образом, правильно организованная предметно-развивающая среда позволяет каждому ребенку найти занятие по душе, поверить в свои силы и способности, вызывает у детей чувство радости, эмоционально положительное отношение к школе, побуждает к активной учебной деятельности, способствует интеллектуальному развитию детей школьного возраста. </a:t>
            </a:r>
          </a:p>
        </p:txBody>
      </p:sp>
      <p:pic>
        <p:nvPicPr>
          <p:cNvPr id="26627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88050" y="3025775"/>
            <a:ext cx="6203950" cy="383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025775"/>
            <a:ext cx="5743575" cy="383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Объект 3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1433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46063" y="1460500"/>
            <a:ext cx="10515600" cy="1325563"/>
          </a:xfrm>
        </p:spPr>
        <p:txBody>
          <a:bodyPr anchor="ctr"/>
          <a:lstStyle/>
          <a:p>
            <a:pPr algn="just"/>
            <a:r>
              <a:rPr lang="ru-RU" sz="2500" b="1">
                <a:latin typeface="Times New Roman" pitchFamily="18" charset="0"/>
                <a:cs typeface="Times New Roman" pitchFamily="18" charset="0"/>
              </a:rPr>
              <a:t>Предметно-развивающая среда</a:t>
            </a:r>
            <a:r>
              <a:rPr lang="ru-RU" sz="2500">
                <a:latin typeface="Times New Roman" pitchFamily="18" charset="0"/>
                <a:cs typeface="Times New Roman" pitchFamily="18" charset="0"/>
              </a:rPr>
              <a:t> – это комплекс эстетических, психолого-педагогических условий, необходимых для осуществления педагогического процесса,</a:t>
            </a:r>
            <a:br>
              <a:rPr lang="ru-RU" sz="2500">
                <a:latin typeface="Times New Roman" pitchFamily="18" charset="0"/>
                <a:cs typeface="Times New Roman" pitchFamily="18" charset="0"/>
              </a:rPr>
            </a:br>
            <a:r>
              <a:rPr lang="ru-RU" sz="2500">
                <a:latin typeface="Times New Roman" pitchFamily="18" charset="0"/>
                <a:cs typeface="Times New Roman" pitchFamily="18" charset="0"/>
              </a:rPr>
              <a:t>рационально организованный в пространстве и времени, насыщенный разнообразными</a:t>
            </a:r>
            <a:br>
              <a:rPr lang="ru-RU" sz="2500">
                <a:latin typeface="Times New Roman" pitchFamily="18" charset="0"/>
                <a:cs typeface="Times New Roman" pitchFamily="18" charset="0"/>
              </a:rPr>
            </a:br>
            <a:r>
              <a:rPr lang="ru-RU" sz="2500">
                <a:latin typeface="Times New Roman" pitchFamily="18" charset="0"/>
                <a:cs typeface="Times New Roman" pitchFamily="18" charset="0"/>
              </a:rPr>
              <a:t>предметами и игровыми материалами.</a:t>
            </a:r>
          </a:p>
        </p:txBody>
      </p:sp>
      <p:pic>
        <p:nvPicPr>
          <p:cNvPr id="14339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0" y="3438525"/>
            <a:ext cx="5137150" cy="332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00800" y="3397250"/>
            <a:ext cx="5267325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Объект 3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1536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55625" y="841375"/>
            <a:ext cx="10515600" cy="1325563"/>
          </a:xfrm>
        </p:spPr>
        <p:txBody>
          <a:bodyPr anchor="ctr"/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Необходимые зоны в кабинете начальных классов: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8163" y="2166938"/>
            <a:ext cx="11115675" cy="3970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учебная зона;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гровая зона;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нформационная зона;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елёная зона;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анитарно-гигиеническая зона.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Объект 3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1638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84213" y="622300"/>
            <a:ext cx="10515600" cy="1325563"/>
          </a:xfrm>
        </p:spPr>
        <p:txBody>
          <a:bodyPr anchor="ctr"/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Учебная зона</a:t>
            </a:r>
          </a:p>
        </p:txBody>
      </p:sp>
      <p:sp>
        <p:nvSpPr>
          <p:cNvPr id="16387" name="TextBox 4"/>
          <p:cNvSpPr txBox="1">
            <a:spLocks noChangeArrowheads="1"/>
          </p:cNvSpPr>
          <p:nvPr/>
        </p:nvSpPr>
        <p:spPr bwMode="auto">
          <a:xfrm>
            <a:off x="449263" y="1570038"/>
            <a:ext cx="11293475" cy="455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600">
                <a:latin typeface="Times New Roman" pitchFamily="18" charset="0"/>
                <a:cs typeface="Times New Roman" pitchFamily="18" charset="0"/>
              </a:rPr>
              <a:t>Она содержит в себе парты</a:t>
            </a:r>
            <a:r>
              <a:rPr lang="ru-RU" sz="2600" b="1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>
                <a:latin typeface="Times New Roman" pitchFamily="18" charset="0"/>
                <a:cs typeface="Times New Roman" pitchFamily="18" charset="0"/>
              </a:rPr>
              <a:t>(которые можно легко переставить, объединить или отодвинуть), учебные стулья (регулирующиеся), шкафы (в которых хранятся игрушки, книги для чтения, рабочие тетради), а также учительский стол, учебные доски (интерактивную и меловую), компьютер, мобильный телевизор. </a:t>
            </a:r>
          </a:p>
          <a:p>
            <a:pPr algn="just"/>
            <a:endParaRPr lang="ru-RU" sz="26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600">
                <a:latin typeface="Times New Roman" pitchFamily="18" charset="0"/>
                <a:cs typeface="Times New Roman" pitchFamily="18" charset="0"/>
              </a:rPr>
              <a:t>При этом пространство должно сочетать строгость и  комфорт, которые обеспечиваются определенным расположением предметов и подбором  цветовых предпочтений. </a:t>
            </a:r>
          </a:p>
          <a:p>
            <a:r>
              <a:rPr lang="ru-RU" sz="2800">
                <a:latin typeface="Calibri" pitchFamily="34" charset="0"/>
              </a:rPr>
              <a:t/>
            </a:r>
            <a:br>
              <a:rPr lang="ru-RU" sz="2800">
                <a:latin typeface="Calibri" pitchFamily="34" charset="0"/>
              </a:rPr>
            </a:br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Объект 3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1741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25450" y="1401763"/>
            <a:ext cx="10515600" cy="1325562"/>
          </a:xfrm>
        </p:spPr>
        <p:txBody>
          <a:bodyPr anchor="ctr"/>
          <a:lstStyle/>
          <a:p>
            <a:endParaRPr lang="ru-RU"/>
          </a:p>
        </p:txBody>
      </p:sp>
      <p:pic>
        <p:nvPicPr>
          <p:cNvPr id="17411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50813" y="-90488"/>
            <a:ext cx="5856288" cy="376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97188" y="3116263"/>
            <a:ext cx="5911850" cy="374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Рисунок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67488" y="0"/>
            <a:ext cx="5624512" cy="367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Объект 3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1843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47713" y="893763"/>
            <a:ext cx="10515600" cy="831850"/>
          </a:xfrm>
        </p:spPr>
        <p:txBody>
          <a:bodyPr anchor="ctr"/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Игровая зона</a:t>
            </a:r>
          </a:p>
        </p:txBody>
      </p:sp>
      <p:sp>
        <p:nvSpPr>
          <p:cNvPr id="18435" name="TextBox 4"/>
          <p:cNvSpPr txBox="1">
            <a:spLocks noChangeArrowheads="1"/>
          </p:cNvSpPr>
          <p:nvPr/>
        </p:nvSpPr>
        <p:spPr bwMode="auto">
          <a:xfrm>
            <a:off x="506413" y="1584325"/>
            <a:ext cx="11179175" cy="409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600">
                <a:latin typeface="Times New Roman" pitchFamily="18" charset="0"/>
                <a:cs typeface="Times New Roman" pitchFamily="18" charset="0"/>
              </a:rPr>
              <a:t>В игровой зоне располагается мягкая мебель (диван и кресла), журнальный столик, детские игрушки и игры. Занятия в игровой зоне благоприятно влияют на общий тонус  ребёнка, способствуют тренировке подвижности нервных процессов, создают  положительный настрой и снимают статическое, психоэмоциональное напряжение. </a:t>
            </a:r>
          </a:p>
          <a:p>
            <a:pPr algn="just"/>
            <a:endParaRPr lang="ru-RU" sz="26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>
                <a:latin typeface="Times New Roman" pitchFamily="18" charset="0"/>
                <a:cs typeface="Times New Roman" pitchFamily="18" charset="0"/>
              </a:rPr>
              <a:t>Организация и использование игровой зоны является необходимым условием для  сохранения и улучшения здоровья младших школьников. </a:t>
            </a:r>
          </a:p>
          <a:p>
            <a:r>
              <a:rPr lang="ru-RU" sz="2600">
                <a:latin typeface="Calibri" pitchFamily="34" charset="0"/>
              </a:rPr>
              <a:t/>
            </a:r>
            <a:br>
              <a:rPr lang="ru-RU" sz="2600">
                <a:latin typeface="Calibri" pitchFamily="34" charset="0"/>
              </a:rPr>
            </a:br>
            <a:endParaRPr lang="ru-RU" sz="2600">
              <a:latin typeface="Calibri" pitchFamily="34" charset="0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Объект 3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19458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endParaRPr lang="ru-RU"/>
          </a:p>
        </p:txBody>
      </p:sp>
      <p:pic>
        <p:nvPicPr>
          <p:cNvPr id="19459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730875" cy="399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4913" y="0"/>
            <a:ext cx="5907087" cy="399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Рисунок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01975" y="3144838"/>
            <a:ext cx="5988050" cy="371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Объект 3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048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09600" y="576263"/>
            <a:ext cx="10972800" cy="827087"/>
          </a:xfrm>
        </p:spPr>
        <p:txBody>
          <a:bodyPr anchor="ctr"/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Информационная зона</a:t>
            </a:r>
          </a:p>
        </p:txBody>
      </p:sp>
      <p:sp>
        <p:nvSpPr>
          <p:cNvPr id="20483" name="TextBox 4"/>
          <p:cNvSpPr txBox="1">
            <a:spLocks noChangeArrowheads="1"/>
          </p:cNvSpPr>
          <p:nvPr/>
        </p:nvSpPr>
        <p:spPr bwMode="auto">
          <a:xfrm>
            <a:off x="496888" y="1584325"/>
            <a:ext cx="11171237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600">
                <a:latin typeface="Times New Roman" pitchFamily="18" charset="0"/>
                <a:cs typeface="Times New Roman" pitchFamily="18" charset="0"/>
              </a:rPr>
              <a:t>Информация в кабинете представлена стендами на стенах и расположена по периметру. Содержание стендов отражает жизнь России, края, города, класса, также есть информация для родителей. Стенды оформляются в цветном варианте, что притягивает взор детей, вызывая желание познакомиться с информацией. На стендах размещаются детские творческие работы.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Объект 3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1506" name="Заголовок 1"/>
          <p:cNvSpPr>
            <a:spLocks noGrp="1"/>
          </p:cNvSpPr>
          <p:nvPr>
            <p:ph type="title" idx="4294967295"/>
          </p:nvPr>
        </p:nvSpPr>
        <p:spPr/>
        <p:txBody>
          <a:bodyPr anchor="ctr"/>
          <a:lstStyle/>
          <a:p>
            <a:endParaRPr lang="ru-RU"/>
          </a:p>
        </p:txBody>
      </p:sp>
      <p:pic>
        <p:nvPicPr>
          <p:cNvPr id="21507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667375" cy="415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94425" y="0"/>
            <a:ext cx="5997575" cy="415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Рисунок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41663" y="3270250"/>
            <a:ext cx="5576887" cy="358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Край">
  <a:themeElements>
    <a:clrScheme name="Край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Край">
      <a:majorFont>
        <a:latin typeface="Garamond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ай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214</TotalTime>
  <Words>319</Words>
  <Application>Microsoft Office PowerPoint</Application>
  <PresentationFormat>Произвольный</PresentationFormat>
  <Paragraphs>29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Calibri</vt:lpstr>
      <vt:lpstr>Arial</vt:lpstr>
      <vt:lpstr>Garamond</vt:lpstr>
      <vt:lpstr>Times New Roman</vt:lpstr>
      <vt:lpstr>Wingdings</vt:lpstr>
      <vt:lpstr>Край</vt:lpstr>
      <vt:lpstr>Предметно-развивающая среда в кабинете учителя начальных классов</vt:lpstr>
      <vt:lpstr>Предметно-развивающая среда – это комплекс эстетических, психолого-педагогических условий, необходимых для осуществления педагогического процесса, рационально организованный в пространстве и времени, насыщенный разнообразными предметами и игровыми материалами.</vt:lpstr>
      <vt:lpstr>Необходимые зоны в кабинете начальных классов:</vt:lpstr>
      <vt:lpstr>Учебная зона</vt:lpstr>
      <vt:lpstr>Слайд 5</vt:lpstr>
      <vt:lpstr>Игровая зона</vt:lpstr>
      <vt:lpstr>Слайд 7</vt:lpstr>
      <vt:lpstr>Информационная зона</vt:lpstr>
      <vt:lpstr>Слайд 9</vt:lpstr>
      <vt:lpstr>Зелёная зона</vt:lpstr>
      <vt:lpstr>Слайд 11</vt:lpstr>
      <vt:lpstr>Санитарно-гигиеническая зона</vt:lpstr>
      <vt:lpstr>Слайд 13</vt:lpstr>
      <vt:lpstr>Таким образом, правильно организованная предметно-развивающая среда позволяет каждому ребенку найти занятие по душе, поверить в свои силы и способности, вызывает у детей чувство радости, эмоционально положительное отношение к школе, побуждает к активной учебной деятельности, способствует интеллектуальному развитию детей школьного возраста. 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Предметно-развивающая среда в кабинете учителя начальных классов</dc:title>
  <dc:creator>Сергей</dc:creator>
  <cp:lastModifiedBy>PC</cp:lastModifiedBy>
  <cp:revision>18</cp:revision>
  <dcterms:created xsi:type="dcterms:W3CDTF">2021-01-14T14:27:16Z</dcterms:created>
  <dcterms:modified xsi:type="dcterms:W3CDTF">2023-01-27T08:14:36Z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722760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S9.0.3</vt:lpwstr>
  </property>
</Properties>
</file>