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1" y="-52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tableStyles" Target="tableStyle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1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7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3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6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2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1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59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2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4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5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1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5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2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61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4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5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6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1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32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63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Прямоугольник 4"/>
          <p:cNvSpPr>
            <a:spLocks noChangeArrowheads="1"/>
          </p:cNvSpPr>
          <p:nvPr/>
        </p:nvSpPr>
        <p:spPr bwMode="auto">
          <a:xfrm>
            <a:off x="20283" y="270216"/>
            <a:ext cx="9144000" cy="701040"/>
          </a:xfrm>
          <a:prstGeom prst="rect"/>
          <a:solidFill>
            <a:schemeClr val="accent1"/>
          </a:solidFill>
          <a:ln>
            <a:noFill/>
          </a:ln>
        </p:spPr>
        <p:txBody>
          <a:bodyPr>
            <a:spAutoFit/>
          </a:bodyPr>
          <a:p>
            <a:pPr algn="ctr"/>
            <a:r>
              <a:rPr altLang="ru-RU" b="1" dirty="0" sz="1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Челябинской области</a:t>
            </a:r>
          </a:p>
          <a:p>
            <a:pPr algn="ctr"/>
            <a:r>
              <a:rPr altLang="ru-RU" b="1" dirty="0" sz="1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Государственное бюджетное профессиональное образовательное учреждение </a:t>
            </a:r>
          </a:p>
          <a:p>
            <a:pPr algn="ctr"/>
            <a:r>
              <a:rPr altLang="ru-RU" b="1" dirty="0" sz="1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«Челябинский педагогический колледж № 1»</a:t>
            </a:r>
          </a:p>
        </p:txBody>
      </p:sp>
      <p:sp>
        <p:nvSpPr>
          <p:cNvPr id="1048587" name="Прямоугольник 8"/>
          <p:cNvSpPr/>
          <p:nvPr/>
        </p:nvSpPr>
        <p:spPr>
          <a:xfrm>
            <a:off x="163791" y="1515929"/>
            <a:ext cx="8856984" cy="1841063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b="1" dirty="0" sz="2400" lang="ru-RU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sz="2400"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b="1" dirty="0" sz="2400"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b="1" dirty="0" sz="2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УЧАЩИХСЯ НАЧАЛЬНЫХ КЛАССОВ НАВЫКОВ САМОКОНТРОЛЯ И СОМООЦЕННКИ НА УРОКАХ ЛИТЕРАТУРНОГО ЧТЕНИЯ</a:t>
            </a:r>
            <a:endParaRPr dirty="0" sz="2400"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b="1" dirty="0" sz="4000" lang="ru-RU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88" name="TextBox 14"/>
          <p:cNvSpPr txBox="1">
            <a:spLocks noChangeArrowheads="1"/>
          </p:cNvSpPr>
          <p:nvPr/>
        </p:nvSpPr>
        <p:spPr bwMode="auto">
          <a:xfrm>
            <a:off x="3548662" y="4177783"/>
            <a:ext cx="5472112" cy="1615439"/>
          </a:xfrm>
          <a:prstGeom prst="rect"/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altLang="ru-RU" b="1" dirty="0" sz="1400" lang="ru-RU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altLang="ru-RU" dirty="0" sz="1400" lang="ru-RU"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altLang="ru-RU" dirty="0" sz="1400" lang="en-US">
                <a:latin typeface="Times New Roman" pitchFamily="18" charset="0"/>
                <a:cs typeface="Times New Roman" pitchFamily="18" charset="0"/>
              </a:rPr>
              <a:t>3</a:t>
            </a:r>
            <a:r>
              <a:rPr altLang="ru-RU" dirty="0" sz="1400" lang="en-US">
                <a:latin typeface="Times New Roman" pitchFamily="18" charset="0"/>
                <a:cs typeface="Times New Roman" pitchFamily="18" charset="0"/>
              </a:rPr>
              <a:t>0</a:t>
            </a:r>
            <a:r>
              <a:rPr altLang="ru-RU" dirty="0" sz="1400" lang="en-US">
                <a:latin typeface="Times New Roman" pitchFamily="18" charset="0"/>
                <a:cs typeface="Times New Roman" pitchFamily="18" charset="0"/>
              </a:rPr>
              <a:t>1</a:t>
            </a:r>
            <a:r>
              <a:rPr altLang="ru-RU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К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ru-RU" dirty="0" sz="1400" lang="ru-RU">
                <a:latin typeface="Times New Roman" pitchFamily="18" charset="0"/>
                <a:cs typeface="Times New Roman" pitchFamily="18" charset="0"/>
              </a:rPr>
              <a:t>группы </a:t>
            </a:r>
            <a:endParaRPr altLang="en-US" lang="zh-CN"/>
          </a:p>
          <a:p>
            <a:pPr algn="r"/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Щ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т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С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р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г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в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ru-RU" dirty="0" sz="1400" lang="ru-RU">
                <a:latin typeface="Times New Roman" pitchFamily="18" charset="0"/>
                <a:cs typeface="Times New Roman" pitchFamily="18" charset="0"/>
              </a:rPr>
              <a:t>а</a:t>
            </a:r>
            <a:endParaRPr altLang="en-US" lang="zh-CN"/>
          </a:p>
          <a:p>
            <a:pPr algn="r"/>
            <a:endParaRPr altLang="ru-RU" b="1" dirty="0" sz="700" lang="ru-RU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altLang="ru-RU" b="1" dirty="0" sz="1400" lang="ru-RU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pPr algn="r"/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Кокшарова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Любов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ь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С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р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г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в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,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преподаватель МДК 01.03 Детская литература с практикумом по выразительному чтению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в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ы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с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ш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й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к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валификационной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ru-RU">
                <a:latin typeface="Times New Roman" pitchFamily="18" charset="0"/>
                <a:cs typeface="Times New Roman" pitchFamily="18" charset="0"/>
              </a:rPr>
              <a:t>категории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endParaRPr/>
          </a:p>
          <a:p>
            <a:pPr algn="r"/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1400" lang="en-US">
                <a:latin typeface="Times New Roman" pitchFamily="18" charset="0"/>
                <a:cs typeface="Times New Roman" pitchFamily="18" charset="0"/>
              </a:rPr>
              <a:t> </a:t>
            </a:r>
            <a:endParaRPr/>
          </a:p>
        </p:txBody>
      </p:sp>
      <p:sp>
        <p:nvSpPr>
          <p:cNvPr id="1048589" name="TextBox 15"/>
          <p:cNvSpPr txBox="1">
            <a:spLocks noChangeArrowheads="1"/>
          </p:cNvSpPr>
          <p:nvPr/>
        </p:nvSpPr>
        <p:spPr bwMode="auto">
          <a:xfrm>
            <a:off x="0" y="6434138"/>
            <a:ext cx="9036050" cy="307975"/>
          </a:xfrm>
          <a:prstGeom prst="rect"/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indent="-285750" marL="7429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indent="-228600" marL="11430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indent="-228600" marL="16002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indent="-228600" marL="20574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 indent="-228600" marL="25146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 indent="-228600" marL="29718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 indent="-228600" marL="34290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 indent="-228600" marL="388620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altLang="ru-RU" dirty="0" sz="1400" lang="ru-RU">
                <a:latin typeface="Times New Roman" pitchFamily="18" charset="0"/>
                <a:cs typeface="Times New Roman" pitchFamily="18" charset="0"/>
              </a:rPr>
              <a:t>Челябинск, </a:t>
            </a:r>
            <a:r>
              <a:rPr altLang="ru-RU" dirty="0" sz="1400" lang="ru-RU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altLang="ru-RU" dirty="0" sz="1400" lang="ru-RU"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5" name="Таблица 3"/>
          <p:cNvGraphicFramePr>
            <a:graphicFrameLocks noGrp="1"/>
          </p:cNvGraphicFramePr>
          <p:nvPr/>
        </p:nvGraphicFramePr>
        <p:xfrm>
          <a:off x="179512" y="260648"/>
          <a:ext cx="8424936" cy="6120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2248"/>
                <a:gridCol w="3244220"/>
                <a:gridCol w="1790327"/>
                <a:gridCol w="1158141"/>
              </a:tblGrid>
              <a:tr h="489654">
                <a:tc rowSpan="8"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«Иван-царевич и серый волк» Стр. 28- 38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можно сказать о братьях-богатырях? Какие они?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 rowSpan="3"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качеств героя произведения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учителя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489654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необычного в изображении волка?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489654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Каким был Иван-царевич? Опиши его.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734482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Сравни, как добывал Жар-птицу Иван-царевич и как ею завладели его братья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поступков героя произведения 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Самоконтр.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734482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 Иван-царевич забыл наказ серого волка? Простил ли волк героя?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 rowSpan="2"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Осмысление содержания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734482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Почему именно Иван-царевич сумел обрести счастье, а не его братья?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Самоконтр.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1713790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Расположи события по порядку: старшие братья караулят сад. Жар-птица перестала похищать яблоки из сада. Иван-царевич стережет сад и получает перо Жар-птицы. Похищение золотых яблок из сада царя Берендея.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работать с планом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учителя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  <a:tr h="734482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Раздели сказку на три части. Озаглавь их.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составлять план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4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dirty="0" sz="14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3440" marR="6344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Прямоугольник 3"/>
          <p:cNvSpPr/>
          <p:nvPr/>
        </p:nvSpPr>
        <p:spPr>
          <a:xfrm>
            <a:off x="107503" y="1495705"/>
            <a:ext cx="9036496" cy="4714239"/>
          </a:xfrm>
          <a:prstGeom prst="rect"/>
          <a:ln>
            <a:solidFill>
              <a:schemeClr val="tx1"/>
            </a:solidFill>
          </a:ln>
        </p:spPr>
        <p:txBody>
          <a:bodyPr wrap="square">
            <a:spAutoFit/>
          </a:bodyPr>
          <a:p>
            <a:pPr lvl="0"/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1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sz="2400" lang="ru-RU" smtClean="0">
                <a:latin typeface="Times New Roman" pitchFamily="18" charset="0"/>
                <a:cs typeface="Times New Roman" pitchFamily="18" charset="0"/>
              </a:rPr>
              <a:t>Определены </a:t>
            </a:r>
            <a:r>
              <a:rPr dirty="0" sz="2400" lang="ru-RU">
                <a:latin typeface="Times New Roman" pitchFamily="18" charset="0"/>
                <a:cs typeface="Times New Roman" pitchFamily="18" charset="0"/>
              </a:rPr>
              <a:t>наиболее эффективные формы и методы организации самоконтроля и самооценки на уроках литературного чтения.</a:t>
            </a:r>
            <a:endParaRPr altLang="en-US" sz="2800" lang="zh-CN"/>
          </a:p>
          <a:p>
            <a:pPr lvl="0"/>
            <a:r>
              <a:rPr altLang="en-US" dirty="0" sz="2400" lang="ru-RU">
                <a:latin typeface="Times New Roman" pitchFamily="18" charset="0"/>
                <a:cs typeface="Times New Roman" pitchFamily="18" charset="0"/>
              </a:rPr>
              <a:t>овладение младшими школьниками сторон читательской самостоятельности - сложный процесс, требующий специальной целенаправленной работы учителя.</a:t>
            </a:r>
            <a:endParaRPr altLang="en-US" sz="2800" lang="zh-CN"/>
          </a:p>
          <a:p>
            <a:pPr lvl="0"/>
            <a:r>
              <a:rPr altLang="en-US" dirty="0" sz="2400" lang="ru-RU">
                <a:latin typeface="Times New Roman" pitchFamily="18" charset="0"/>
                <a:cs typeface="Times New Roman" pitchFamily="18" charset="0"/>
              </a:rPr>
              <a:t>В ВКР предполагается:</a:t>
            </a:r>
            <a:endParaRPr altLang="en-US" sz="2800" lang="zh-CN"/>
          </a:p>
          <a:p>
            <a:pPr lvl="0"/>
            <a:r>
              <a:rPr altLang="en-US" dirty="0" sz="2400" lang="ru-RU">
                <a:latin typeface="Times New Roman" pitchFamily="18" charset="0"/>
                <a:cs typeface="Times New Roman" pitchFamily="18" charset="0"/>
              </a:rPr>
              <a:t>подобрать методики отслеживания уровня сформированности самоконтроля и самооценки младших школьников;</a:t>
            </a:r>
            <a:endParaRPr altLang="en-US" sz="2800" lang="zh-CN"/>
          </a:p>
          <a:p>
            <a:pPr lvl="0"/>
            <a:r>
              <a:rPr altLang="en-US" dirty="0" sz="2400" lang="ru-RU">
                <a:latin typeface="Times New Roman" pitchFamily="18" charset="0"/>
                <a:cs typeface="Times New Roman" pitchFamily="18" charset="0"/>
              </a:rPr>
              <a:t>вести диагностику уровня сформированности самоконтроля и самооценки младших школьников на уроках литературного чтения.</a:t>
            </a:r>
            <a:endParaRPr altLang="en-US" lang="zh-CN"/>
          </a:p>
        </p:txBody>
      </p:sp>
      <p:sp>
        <p:nvSpPr>
          <p:cNvPr id="1048620" name="Прямоугольник 5"/>
          <p:cNvSpPr/>
          <p:nvPr/>
        </p:nvSpPr>
        <p:spPr>
          <a:xfrm>
            <a:off x="300544" y="116632"/>
            <a:ext cx="8496944" cy="936104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lnSpc>
                <a:spcPct val="150000"/>
              </a:lnSpc>
            </a:pPr>
            <a:r>
              <a:rPr dirty="0" sz="2800" lang="ru-RU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dirty="0" sz="28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Прямоугольник 3"/>
          <p:cNvSpPr/>
          <p:nvPr/>
        </p:nvSpPr>
        <p:spPr>
          <a:xfrm>
            <a:off x="323850" y="213992"/>
            <a:ext cx="8424614" cy="6840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4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исследования:</a:t>
            </a:r>
          </a:p>
        </p:txBody>
      </p:sp>
      <p:sp>
        <p:nvSpPr>
          <p:cNvPr id="1048596" name="Прямоугольник 4"/>
          <p:cNvSpPr/>
          <p:nvPr/>
        </p:nvSpPr>
        <p:spPr>
          <a:xfrm>
            <a:off x="323528" y="2456892"/>
            <a:ext cx="8424936" cy="6840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4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</a:p>
        </p:txBody>
      </p:sp>
      <p:sp>
        <p:nvSpPr>
          <p:cNvPr id="1048597" name="Прямоугольник 5"/>
          <p:cNvSpPr/>
          <p:nvPr/>
        </p:nvSpPr>
        <p:spPr>
          <a:xfrm>
            <a:off x="350227" y="4565343"/>
            <a:ext cx="8424614" cy="6840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4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</a:p>
        </p:txBody>
      </p:sp>
      <p:sp>
        <p:nvSpPr>
          <p:cNvPr id="1048598" name="TextBox 7"/>
          <p:cNvSpPr txBox="1"/>
          <p:nvPr/>
        </p:nvSpPr>
        <p:spPr>
          <a:xfrm>
            <a:off x="323849" y="3139710"/>
            <a:ext cx="8343142" cy="929640"/>
          </a:xfrm>
          <a:prstGeom prst="rect"/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just"/>
            <a:r>
              <a:rPr dirty="0" sz="2800" lang="ru-RU"/>
              <a:t>образовательный процесс младших школьников на уроках литературного чтения.</a:t>
            </a:r>
            <a:endParaRPr dirty="0" sz="20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99" name="TextBox 8"/>
          <p:cNvSpPr txBox="1"/>
          <p:nvPr/>
        </p:nvSpPr>
        <p:spPr>
          <a:xfrm>
            <a:off x="366024" y="5446079"/>
            <a:ext cx="8393020" cy="1158239"/>
          </a:xfrm>
          <a:prstGeom prst="rect"/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just"/>
            <a:r>
              <a:rPr dirty="0" sz="2400" lang="ru-RU"/>
              <a:t>методы и приемы формирования первоначального навыка самоконтроля и самооценки у учащихся начальных классов на уроках литературного чтения.</a:t>
            </a:r>
            <a:endParaRPr dirty="0" sz="20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0" name="TextBox 9"/>
          <p:cNvSpPr txBox="1"/>
          <p:nvPr/>
        </p:nvSpPr>
        <p:spPr>
          <a:xfrm>
            <a:off x="369156" y="898068"/>
            <a:ext cx="8405686" cy="1513840"/>
          </a:xfrm>
          <a:prstGeom prst="rect"/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just"/>
            <a:r>
              <a:rPr dirty="0" sz="2400" lang="ru-RU"/>
              <a:t>определить эффективные методы и приемы, способствующие развитию самоконтроля и самооценки младших школьников на уроках литературного чтения</a:t>
            </a:r>
            <a:r>
              <a:rPr dirty="0" sz="2000" lang="ru-RU"/>
              <a:t>.</a:t>
            </a:r>
            <a:endParaRPr dirty="0" sz="20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Прямоугольник 3"/>
          <p:cNvSpPr/>
          <p:nvPr/>
        </p:nvSpPr>
        <p:spPr>
          <a:xfrm>
            <a:off x="321738" y="332656"/>
            <a:ext cx="8136904" cy="6840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4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</p:txBody>
      </p:sp>
      <p:sp>
        <p:nvSpPr>
          <p:cNvPr id="1048602" name="TextBox 4"/>
          <p:cNvSpPr txBox="1"/>
          <p:nvPr/>
        </p:nvSpPr>
        <p:spPr>
          <a:xfrm>
            <a:off x="263525" y="1266825"/>
            <a:ext cx="7993063" cy="3444240"/>
          </a:xfrm>
          <a:prstGeom prst="rect"/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p>
            <a:pPr algn="just"/>
            <a:r>
              <a:rPr dirty="0" sz="2000" lang="ru-RU"/>
              <a:t>1) проанализировать теоретическую и методическую литературу по проблеме исследования;</a:t>
            </a:r>
            <a:r>
              <a:rPr dirty="0" sz="2000" lang="ru-RU" smtClean="0">
                <a:latin typeface="Times New Roman" pitchFamily="18" charset="0"/>
                <a:cs typeface="Times New Roman" pitchFamily="18" charset="0"/>
              </a:rPr>
              <a:t>….</a:t>
            </a:r>
            <a:endParaRPr dirty="0" sz="2000" lang="ru-RU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dirty="0" sz="2000" lang="ru-RU"/>
              <a:t>2) изучить условия развития способности к самоконтролю и самооценке у младших школьников на уроках литературного чтения</a:t>
            </a:r>
            <a:r>
              <a:rPr dirty="0" sz="2000" lang="ru-RU" smtClean="0"/>
              <a:t>;</a:t>
            </a:r>
          </a:p>
          <a:p>
            <a:pPr algn="just"/>
            <a:r>
              <a:rPr dirty="0" sz="2000" lang="ru-RU"/>
              <a:t>3) изучить систему организации читательской самостоятельности школьников при условии самоконтроля, влияющих на осмысленное чтение;</a:t>
            </a:r>
          </a:p>
          <a:p>
            <a:pPr algn="just"/>
            <a:r>
              <a:rPr dirty="0" sz="2000" lang="ru-RU"/>
              <a:t>4) сделать выводы о формировании  самоконтроля и самооценки на уроках литературного чтения в начальной школе.</a:t>
            </a:r>
            <a:endParaRPr dirty="0" sz="20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3" name="Прямоугольник 5"/>
          <p:cNvSpPr/>
          <p:nvPr/>
        </p:nvSpPr>
        <p:spPr>
          <a:xfrm>
            <a:off x="263524" y="4705487"/>
            <a:ext cx="8136904" cy="6840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4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</p:txBody>
      </p:sp>
      <p:sp>
        <p:nvSpPr>
          <p:cNvPr id="1048604" name="TextBox 6"/>
          <p:cNvSpPr txBox="1"/>
          <p:nvPr/>
        </p:nvSpPr>
        <p:spPr>
          <a:xfrm>
            <a:off x="319088" y="5389563"/>
            <a:ext cx="7994650" cy="802639"/>
          </a:xfrm>
          <a:prstGeom prst="rect"/>
          <a:noFill/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p>
            <a:r>
              <a:rPr dirty="0" sz="2400" lang="ru-RU" smtClean="0"/>
              <a:t>Теоретический </a:t>
            </a:r>
            <a:r>
              <a:rPr dirty="0" sz="2400" lang="ru-RU"/>
              <a:t>анализ; классификация; систематизация изученного материала; обобщение.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Прямоугольник 3"/>
          <p:cNvSpPr/>
          <p:nvPr/>
        </p:nvSpPr>
        <p:spPr>
          <a:xfrm>
            <a:off x="323528" y="188640"/>
            <a:ext cx="8136904" cy="15841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just">
              <a:lnSpc>
                <a:spcPct val="150000"/>
              </a:lnSpc>
            </a:pPr>
            <a:r>
              <a:rPr b="1" dirty="0" sz="2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ГЛАВА 1.</a:t>
            </a:r>
            <a:r>
              <a:rPr b="1" dirty="0" sz="24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400" lang="ru-RU"/>
              <a:t>ТЕОРЕТИЧЕСКИЕ ОСНОВЫ ФОРМИРОВАНИЯ САМОКОНТРОЛЯ И САМООЦЕНКИ  У МЛАДШИХ ШКОЛЬНИКОВ  НА УРОКАХ ЛИТЕРАТУРНОГО ЧТЕНИЯ</a:t>
            </a:r>
            <a:endParaRPr b="1" dirty="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6" name="Прямоугольник 4"/>
          <p:cNvSpPr>
            <a:spLocks noChangeArrowheads="1"/>
          </p:cNvSpPr>
          <p:nvPr/>
        </p:nvSpPr>
        <p:spPr bwMode="auto">
          <a:xfrm>
            <a:off x="323850" y="2133600"/>
            <a:ext cx="8135938" cy="4206240"/>
          </a:xfrm>
          <a:prstGeom prst="rect"/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p>
            <a:pPr algn="just">
              <a:lnSpc>
                <a:spcPct val="150000"/>
              </a:lnSpc>
            </a:pPr>
            <a:r>
              <a:rPr altLang="ru-RU" b="1" dirty="0" sz="2000" lang="ru-RU">
                <a:latin typeface="Times New Roman" pitchFamily="18" charset="0"/>
                <a:cs typeface="Times New Roman" pitchFamily="18" charset="0"/>
              </a:rPr>
              <a:t>РАССМОТРЕНЫ ВОПРОСЫ:</a:t>
            </a:r>
            <a:endParaRPr sz="2400"/>
          </a:p>
          <a:p>
            <a:pPr algn="just">
              <a:lnSpc>
                <a:spcPct val="150000"/>
              </a:lnSpc>
            </a:pPr>
            <a:r>
              <a:rPr dirty="0" sz="2000" lang="ru-RU" smtClean="0"/>
              <a:t>1</a:t>
            </a:r>
            <a:r>
              <a:rPr dirty="0" sz="2000" lang="ru-RU"/>
              <a:t>. Формирование   самоконтроля  и самооценки у младших школьников как обязательный компонент ФГОС НОО. </a:t>
            </a:r>
            <a:endParaRPr dirty="0" sz="2000" lang="ru-RU" smtClean="0"/>
          </a:p>
          <a:p>
            <a:pPr algn="just">
              <a:lnSpc>
                <a:spcPct val="150000"/>
              </a:lnSpc>
            </a:pPr>
            <a:r>
              <a:rPr dirty="0" sz="2000" lang="ru-RU" smtClean="0"/>
              <a:t>2</a:t>
            </a:r>
            <a:r>
              <a:rPr dirty="0" sz="2000" lang="ru-RU"/>
              <a:t>. Понятие «самоконтроль» и «самооценка», возрастные особенности  младших школьников в формировании первоначальных навыков самоконтроля и самооценки.</a:t>
            </a:r>
            <a:r>
              <a:rPr altLang="ru-RU" dirty="0" sz="2000"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sz="2400"/>
          </a:p>
          <a:p>
            <a:pPr algn="just">
              <a:lnSpc>
                <a:spcPct val="150000"/>
              </a:lnSpc>
            </a:pPr>
            <a:r>
              <a:rPr dirty="0" sz="2000" lang="ru-RU" smtClean="0"/>
              <a:t>3. Система заданий, влияющих на осмысленное чтение   как условие развития читательской компетенции младших школьников</a:t>
            </a:r>
            <a:endParaRPr altLang="ru-RU" dirty="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Объект 2"/>
          <p:cNvSpPr>
            <a:spLocks noGrp="1"/>
          </p:cNvSpPr>
          <p:nvPr>
            <p:ph idx="1"/>
          </p:nvPr>
        </p:nvSpPr>
        <p:spPr>
          <a:xfrm>
            <a:off x="386824" y="1292093"/>
            <a:ext cx="8229600" cy="5150702"/>
          </a:xfrm>
          <a:ln>
            <a:solidFill>
              <a:schemeClr val="tx1"/>
            </a:solidFill>
          </a:ln>
        </p:spPr>
        <p:txBody>
          <a:bodyPr>
            <a:normAutofit fontScale="81250" lnSpcReduction="20000"/>
          </a:bodyPr>
          <a:p>
            <a:pPr indent="0" lvl="0" marL="0">
              <a:buNone/>
            </a:pPr>
            <a:endParaRPr altLang="en-US" lang="zh-CN"/>
          </a:p>
          <a:p>
            <a:pPr indent="0" lvl="0" marL="0">
              <a:buNone/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dirty="0" lang="en-US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b="1" dirty="0" lang="ru-RU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– это оценка субъектом собственных действий, психических процессов и состояний, предполагающие наличие эталона и возможности получения сведений о контролируемых действиях и состояниях;</a:t>
            </a:r>
            <a:endParaRPr altLang="en-US" lang="zh-CN"/>
          </a:p>
          <a:p>
            <a:pPr indent="0" lvl="0" marL="0">
              <a:buNone/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dirty="0" lang="en-US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b="1" dirty="0" lang="ru-RU" smtClean="0">
                <a:latin typeface="Times New Roman" pitchFamily="18" charset="0"/>
                <a:cs typeface="Times New Roman" pitchFamily="18" charset="0"/>
              </a:rPr>
              <a:t>самооценка</a:t>
            </a: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– это элемент самосознания, характеризующийся эмоционально насыщенными оценками самого себя как личности, своих возможностей и способностей, нравственных качеств и поступков;</a:t>
            </a:r>
            <a:endParaRPr altLang="en-US" lang="zh-CN"/>
          </a:p>
          <a:p>
            <a:pPr indent="0" lvl="0" marL="0">
              <a:buNone/>
            </a:pPr>
            <a:endParaRPr altLang="en-US" lang="zh-CN"/>
          </a:p>
          <a:p>
            <a:pPr indent="0" lvl="0" marL="0">
              <a:buNone/>
            </a:pPr>
            <a:r>
              <a:rPr altLang="en-US" lang="zh-CN"/>
              <a:t>Рассмотрены точки зрения А. В. Толстых, А. В. Петровского, А. И. Липкиной, А. Н. Леонтьева, Н. Н. Светловской. </a:t>
            </a:r>
            <a:endParaRPr altLang="en-US" lang="zh-CN"/>
          </a:p>
          <a:p>
            <a:pPr indent="0" lvl="0" marL="0">
              <a:buNone/>
            </a:pPr>
            <a:endParaRPr altLang="en-US" lang="zh-CN"/>
          </a:p>
          <a:p>
            <a:pPr indent="0" lvl="0" marL="0">
              <a:buNone/>
            </a:pPr>
            <a:endParaRPr altLang="en-US" lang="zh-CN"/>
          </a:p>
          <a:p>
            <a:pPr indent="0" lvl="0" marL="0">
              <a:buNone/>
            </a:pPr>
          </a:p>
        </p:txBody>
      </p:sp>
      <p:sp>
        <p:nvSpPr>
          <p:cNvPr id="1048608" name="Прямоугольник 3"/>
          <p:cNvSpPr/>
          <p:nvPr/>
        </p:nvSpPr>
        <p:spPr>
          <a:xfrm>
            <a:off x="254786" y="188640"/>
            <a:ext cx="8493677" cy="832008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lnSpc>
                <a:spcPct val="150000"/>
              </a:lnSpc>
            </a:pPr>
            <a:r>
              <a:rPr dirty="0" sz="2400" lang="ru-RU" smtClean="0">
                <a:solidFill>
                  <a:schemeClr val="bg1"/>
                </a:solidFill>
              </a:rPr>
              <a:t>Основные понятия и термины используемые в 1 главе</a:t>
            </a:r>
            <a:endParaRPr dirty="0" 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Прямоугольник 7"/>
          <p:cNvSpPr/>
          <p:nvPr/>
        </p:nvSpPr>
        <p:spPr>
          <a:xfrm>
            <a:off x="254786" y="188640"/>
            <a:ext cx="8493677" cy="1080120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r>
              <a:rPr b="1" dirty="0" sz="24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Представление важнейших материалов, раскрывающих содержание 1 главы</a:t>
            </a:r>
          </a:p>
        </p:txBody>
      </p:sp>
      <p:sp>
        <p:nvSpPr>
          <p:cNvPr id="1048611" name="Прямоугольник 10"/>
          <p:cNvSpPr/>
          <p:nvPr/>
        </p:nvSpPr>
        <p:spPr>
          <a:xfrm>
            <a:off x="534428" y="1466260"/>
            <a:ext cx="8159644" cy="2161125"/>
          </a:xfrm>
          <a:prstGeom prst="rect"/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just"/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самооценки </a:t>
            </a:r>
            <a:endParaRPr sz="3200"/>
          </a:p>
          <a:p>
            <a:pPr algn="just" indent="-342900" marL="342900">
              <a:buAutoNum type="arabicPeriod"/>
            </a:pPr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Адекватная самооценка</a:t>
            </a:r>
            <a:endParaRPr sz="3200"/>
          </a:p>
          <a:p>
            <a:pPr algn="just" indent="-342900" marL="342900">
              <a:buAutoNum type="arabicPeriod"/>
            </a:pPr>
            <a:r>
              <a:rPr dirty="0" sz="28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Низкая или заниженная самооценка</a:t>
            </a:r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sz="3200"/>
          </a:p>
          <a:p>
            <a:pPr algn="just" indent="-342900" marL="342900">
              <a:buAutoNum type="arabicPeriod"/>
            </a:pPr>
            <a:r>
              <a:rPr dirty="0" sz="28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Завышенная самооценка. </a:t>
            </a:r>
            <a:endParaRPr dirty="0" sz="2800" lang="ru-RU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indent="-342900" marL="342900">
              <a:buAutoNum type="arabicPeriod"/>
            </a:pPr>
            <a:r>
              <a:rPr dirty="0" sz="28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Перфекционизм</a:t>
            </a:r>
            <a:endParaRPr dirty="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2" name="Прямоугольник 12"/>
          <p:cNvSpPr/>
          <p:nvPr/>
        </p:nvSpPr>
        <p:spPr>
          <a:xfrm rot="4813">
            <a:off x="536177" y="3791808"/>
            <a:ext cx="8308979" cy="2447381"/>
          </a:xfrm>
          <a:prstGeom prst="rect"/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just"/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этапы формирования читательской самостоятельности у учеников младшего школьного возраста</a:t>
            </a:r>
            <a:endParaRPr sz="3200"/>
          </a:p>
          <a:p>
            <a:pPr algn="just"/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1.подготовительный этап;</a:t>
            </a:r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dirty="0" sz="28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dirty="0" sz="20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начальный </a:t>
            </a:r>
            <a:r>
              <a:rPr dirty="0" sz="28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этап; </a:t>
            </a:r>
            <a:endParaRPr dirty="0" sz="20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dirty="0" sz="28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3.основной </a:t>
            </a:r>
            <a:r>
              <a:rPr dirty="0" sz="28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dirty="0" lang="ru-RU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Прямоугольник 4"/>
          <p:cNvSpPr/>
          <p:nvPr/>
        </p:nvSpPr>
        <p:spPr>
          <a:xfrm>
            <a:off x="323528" y="188640"/>
            <a:ext cx="8359442" cy="1584176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just">
              <a:lnSpc>
                <a:spcPct val="150000"/>
              </a:lnSpc>
            </a:pPr>
            <a:r>
              <a:rPr b="1" dirty="0" sz="2000"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b="1" dirty="0" sz="2000"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b="1" dirty="0" sz="20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МЕТОДИЧЕСКИЕ ОСНОВЫ ФОРМИРОВАНИЯ У МЛАДШИХ ШКОЛЬНИКОВ НАВЫКОВ  САМОКОНТРОЛЯ И САМООЦЕНКИ НА УРОКАХ ЛИТЕРАТУРНОГО ЧТЕНИЯ</a:t>
            </a:r>
            <a:r>
              <a:rPr b="1" dirty="0" lang="ru-RU">
                <a:latin typeface="Times New Roman" pitchFamily="18" charset="0"/>
                <a:cs typeface="Times New Roman" pitchFamily="18" charset="0"/>
              </a:rPr>
              <a:t> </a:t>
            </a:r>
            <a:endParaRPr b="1" dirty="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4" name="Прямоугольник 5"/>
          <p:cNvSpPr>
            <a:spLocks noChangeArrowheads="1"/>
          </p:cNvSpPr>
          <p:nvPr/>
        </p:nvSpPr>
        <p:spPr bwMode="auto">
          <a:xfrm>
            <a:off x="323850" y="2133600"/>
            <a:ext cx="8135938" cy="4155440"/>
          </a:xfrm>
          <a:prstGeom prst="rect"/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p>
            <a:pPr algn="just">
              <a:lnSpc>
                <a:spcPct val="150000"/>
              </a:lnSpc>
            </a:pPr>
            <a:r>
              <a:rPr altLang="ru-RU" b="1" dirty="0" lang="ru-RU">
                <a:latin typeface="Times New Roman" pitchFamily="18" charset="0"/>
                <a:cs typeface="Times New Roman" pitchFamily="18" charset="0"/>
              </a:rPr>
              <a:t>РАССМОТРЕНЫ ВОПРОСЫ:</a:t>
            </a:r>
          </a:p>
          <a:p>
            <a:pPr algn="just">
              <a:lnSpc>
                <a:spcPct val="150000"/>
              </a:lnSpc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. Самоконтроль и самооценка в процессе формирования читательской компетенции  младших школьников на уроках литературного чтения.</a:t>
            </a:r>
            <a:endParaRPr dirty="0" lang="ru-RU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. Анализ учебника УМК «Школа России»: виды заданий и упражнений по формированию первоначального навыка самоконтроля и самооценки младших школьников  для развития понимания прочитанного</a:t>
            </a:r>
            <a:r>
              <a:rPr altLang="ru-RU" dirty="0"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Формирование самостоятельности младшего школьника в процессе реализации способов организации самоконтроля и самооценки на уроках литературного чтения.</a:t>
            </a:r>
            <a:endParaRPr altLang="ru-RU" dirty="0" lang="ru-RU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altLang="ru-RU" dirty="0" lang="ru-RU">
                <a:latin typeface="Times New Roman" pitchFamily="18" charset="0"/>
                <a:cs typeface="Times New Roman" pitchFamily="18" charset="0"/>
              </a:rPr>
              <a:t>Расмотрены точки зрения На. Ф. Виноградовой, А. Н. Леонтьева</a:t>
            </a:r>
            <a:endParaRPr altLang="ru-RU" dirty="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Прямоугольник 5"/>
          <p:cNvSpPr/>
          <p:nvPr/>
        </p:nvSpPr>
        <p:spPr>
          <a:xfrm>
            <a:off x="323528" y="188640"/>
            <a:ext cx="8496944" cy="1757617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just">
              <a:lnSpc>
                <a:spcPct val="150000"/>
              </a:lnSpc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приёмы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dirty="0" sz="3600"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енк</a:t>
            </a:r>
            <a:r>
              <a:rPr altLang="en-US" dirty="0" sz="3600" lang="ru-RU" smtClean="0">
                <a:latin typeface="Times New Roman" pitchFamily="18" charset="0"/>
                <a:cs typeface="Times New Roman" pitchFamily="18" charset="0"/>
              </a:rPr>
              <a:t>и</a:t>
            </a:r>
            <a:endParaRPr altLang="en-US" lang="zh-CN"/>
          </a:p>
        </p:txBody>
      </p:sp>
      <p:sp>
        <p:nvSpPr>
          <p:cNvPr id="1048675" name=""/>
          <p:cNvSpPr txBox="1"/>
          <p:nvPr/>
        </p:nvSpPr>
        <p:spPr>
          <a:xfrm>
            <a:off x="506616" y="2467973"/>
            <a:ext cx="8130768" cy="3444240"/>
          </a:xfrm>
          <a:prstGeom prst="rect"/>
        </p:spPr>
        <p:txBody>
          <a:bodyPr rtlCol="0" wrap="square">
            <a:spAutoFit/>
          </a:bodyPr>
          <a:p>
            <a:pPr indent="-457200" marL="457200">
              <a:buFont typeface="Arial"/>
              <a:buChar char="•"/>
            </a:pPr>
            <a:r>
              <a:rPr altLang="en-US" sz="2800" lang="ru-RU">
                <a:solidFill>
                  <a:srgbClr val="000000"/>
                </a:solidFill>
              </a:rPr>
              <a:t>сочинение сказки, в которой главным героем становиться сам ребенком.</a:t>
            </a:r>
            <a:endParaRPr sz="2800" lang="ru-RU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2800" lang="ru-RU">
                <a:solidFill>
                  <a:srgbClr val="000000"/>
                </a:solidFill>
              </a:rPr>
              <a:t>драматическое разыгрывание сказочных сюжетов</a:t>
            </a:r>
            <a:endParaRPr sz="2800" lang="ru-RU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2800" lang="ru-RU">
                <a:solidFill>
                  <a:srgbClr val="000000"/>
                </a:solidFill>
              </a:rPr>
              <a:t>повседневное наблюдение за учебной работой учащихся</a:t>
            </a:r>
            <a:endParaRPr sz="2800" lang="ru-RU">
              <a:solidFill>
                <a:srgbClr val="000000"/>
              </a:solidFill>
            </a:endParaRPr>
          </a:p>
          <a:p>
            <a:pPr indent="-457200" marL="457200">
              <a:buFont typeface="Arial"/>
              <a:buChar char="•"/>
            </a:pPr>
            <a:r>
              <a:rPr sz="2800" lang="ru-RU">
                <a:solidFill>
                  <a:srgbClr val="000000"/>
                </a:solidFill>
              </a:rPr>
              <a:t>использование наглядных пособий</a:t>
            </a:r>
            <a:endParaRPr sz="2800" lang="ru-RU">
              <a:solidFill>
                <a:srgbClr val="000000"/>
              </a:solidFill>
            </a:endParaRPr>
          </a:p>
          <a:p>
            <a:pPr indent="0" marL="0">
              <a:buNone/>
            </a:pPr>
            <a:endParaRPr sz="2800"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Прямоугольник 3"/>
          <p:cNvSpPr/>
          <p:nvPr/>
        </p:nvSpPr>
        <p:spPr>
          <a:xfrm>
            <a:off x="300544" y="116632"/>
            <a:ext cx="8496944" cy="792088"/>
          </a:xfrm>
          <a:prstGeom prst="rect"/>
          <a:solidFill>
            <a:schemeClr val="accent1"/>
          </a:solidFill>
          <a:ln>
            <a:noFill/>
          </a:ln>
          <a:effectLst>
            <a:outerShdw algn="ctr" blurRad="44450" dir="5400000" dist="279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just">
              <a:lnSpc>
                <a:spcPct val="150000"/>
              </a:lnSpc>
            </a:pPr>
            <a:r>
              <a:rPr dirty="0" lang="ru-RU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dirty="0" lang="ru-RU"/>
              <a:t>Таблица1– Задания и упражнения по формированию самоконтроля и самооценки  младших школьников</a:t>
            </a:r>
            <a:endParaRPr dirty="0"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94304" name="Таблица 6"/>
          <p:cNvGraphicFramePr>
            <a:graphicFrameLocks noGrp="1"/>
          </p:cNvGraphicFramePr>
          <p:nvPr/>
        </p:nvGraphicFramePr>
        <p:xfrm>
          <a:off x="179514" y="1096521"/>
          <a:ext cx="8784975" cy="5523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9804"/>
                <a:gridCol w="4620701"/>
                <a:gridCol w="1866836"/>
                <a:gridCol w="1207634"/>
              </a:tblGrid>
              <a:tr h="432046"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Раздел. Тема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Формулирование задания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Контролируемые учебные действия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 задания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697996">
                <a:tc rowSpan="8"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Ч-1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«Сестрица Аленушка и братец Иванушка» Стр. 22-26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Найди слова, которые помогают понять, что детям трудно было идти в жаркий день и их мучала жажда.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Нахождение информации в тексте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460013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Какие строки говорят о том, что сестра и брат любили друг друга? 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 rowSpan="3"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речи героя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учителя 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517472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в сказке показано, что зло наказывается, а добро побеждает?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697996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Перечитайте слова козленочка. Как он звал свою сестрицу: весело, жалобно, печально? Как отвечала Аленушка?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862453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Расскажи об Аленушке. Какая она: добрая, ласковая, преданная, доверчивая, злая, грубая, хитрая, жестокая? Приведи примеры из сказки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 качеств героя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учителя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697996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Кто хотел погубить Алёнушку и Иванушку? Кто и как помог раскрыть обман ведьмы? Почему это удалось?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Осмысление содержания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697996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каким признакам можно назвать сказку волшебной?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особенностей жанров произведения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Обучающее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  <a:tr h="460013"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Раздели текст сказки на смысловые части. Озаглавь их. </a:t>
                      </a:r>
                      <a:endParaRPr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Умение составлять план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  <a:tc>
                  <a:txBody>
                    <a:bodyPr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dirty="0" sz="1200" lang="ru-RU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Самоконтроль</a:t>
                      </a:r>
                      <a:endParaRPr dirty="0" sz="1200" lang="ru-RU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867" marR="52867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Андрей</dc:creator>
  <cp:lastModifiedBy>Андрей</cp:lastModifiedBy>
  <dcterms:created xsi:type="dcterms:W3CDTF">2022-03-13T23:29:45Z</dcterms:created>
  <dcterms:modified xsi:type="dcterms:W3CDTF">2022-03-15T15:34:05Z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72afdb4f7b114eb6883e5f7740d9a07f</vt:lpwstr>
  </property>
</Properties>
</file>