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61" r:id="rId3"/>
    <p:sldId id="262" r:id="rId4"/>
    <p:sldId id="264" r:id="rId5"/>
    <p:sldId id="265" r:id="rId6"/>
    <p:sldId id="267" r:id="rId7"/>
    <p:sldId id="269" r:id="rId8"/>
    <p:sldId id="272" r:id="rId9"/>
    <p:sldId id="276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D1D28-96BF-4426-9981-2231362F4DC0}" type="datetimeFigureOut">
              <a:rPr lang="ru-RU" smtClean="0"/>
              <a:t>чт 10.11.22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2F02B-3CEB-4BE6-A31F-80BE6DD106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D1D28-96BF-4426-9981-2231362F4DC0}" type="datetimeFigureOut">
              <a:rPr lang="ru-RU" smtClean="0"/>
              <a:t>чт 10.11.22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2F02B-3CEB-4BE6-A31F-80BE6DD106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D1D28-96BF-4426-9981-2231362F4DC0}" type="datetimeFigureOut">
              <a:rPr lang="ru-RU" smtClean="0"/>
              <a:t>чт 10.11.22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2F02B-3CEB-4BE6-A31F-80BE6DD106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D1D28-96BF-4426-9981-2231362F4DC0}" type="datetimeFigureOut">
              <a:rPr lang="ru-RU" smtClean="0"/>
              <a:t>чт 10.11.22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2F02B-3CEB-4BE6-A31F-80BE6DD106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D1D28-96BF-4426-9981-2231362F4DC0}" type="datetimeFigureOut">
              <a:rPr lang="ru-RU" smtClean="0"/>
              <a:t>чт 10.11.22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2F02B-3CEB-4BE6-A31F-80BE6DD106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D1D28-96BF-4426-9981-2231362F4DC0}" type="datetimeFigureOut">
              <a:rPr lang="ru-RU" smtClean="0"/>
              <a:t>чт 10.11.22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2F02B-3CEB-4BE6-A31F-80BE6DD106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D1D28-96BF-4426-9981-2231362F4DC0}" type="datetimeFigureOut">
              <a:rPr lang="ru-RU" smtClean="0"/>
              <a:t>чт 10.11.22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2F02B-3CEB-4BE6-A31F-80BE6DD106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D1D28-96BF-4426-9981-2231362F4DC0}" type="datetimeFigureOut">
              <a:rPr lang="ru-RU" smtClean="0"/>
              <a:t>чт 10.11.22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2F02B-3CEB-4BE6-A31F-80BE6DD106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D1D28-96BF-4426-9981-2231362F4DC0}" type="datetimeFigureOut">
              <a:rPr lang="ru-RU" smtClean="0"/>
              <a:t>чт 10.11.22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2F02B-3CEB-4BE6-A31F-80BE6DD106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D1D28-96BF-4426-9981-2231362F4DC0}" type="datetimeFigureOut">
              <a:rPr lang="ru-RU" smtClean="0"/>
              <a:t>чт 10.11.22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2F02B-3CEB-4BE6-A31F-80BE6DD1062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D1D28-96BF-4426-9981-2231362F4DC0}" type="datetimeFigureOut">
              <a:rPr lang="ru-RU" smtClean="0"/>
              <a:t>чт 10.11.22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422F02B-3CEB-4BE6-A31F-80BE6DD1062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D422F02B-3CEB-4BE6-A31F-80BE6DD10624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18D1D28-96BF-4426-9981-2231362F4DC0}" type="datetimeFigureOut">
              <a:rPr lang="ru-RU" smtClean="0"/>
              <a:t>чт 10.11.22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832384"/>
            <a:ext cx="5014834" cy="30256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443392" cy="3832384"/>
          </a:xfrm>
        </p:spPr>
        <p:txBody>
          <a:bodyPr>
            <a:noAutofit/>
          </a:bodyPr>
          <a:lstStyle/>
          <a:p>
            <a:pPr algn="ctr"/>
            <a:r>
              <a:rPr lang="ru-RU" sz="2000" dirty="0"/>
              <a:t>Муниципальное бюджетное  общеобразовательное учреждение</a:t>
            </a:r>
            <a:br>
              <a:rPr lang="ru-RU" sz="2000" dirty="0"/>
            </a:br>
            <a:r>
              <a:rPr lang="ru-RU" sz="2000" dirty="0"/>
              <a:t>"Школа для обучающихся с ограниченными возможностями здоровья"                    г. Мичуринска Тамбовской области</a:t>
            </a:r>
            <a:br>
              <a:rPr lang="ru-RU" dirty="0"/>
            </a:br>
            <a:br>
              <a:rPr lang="ru-RU" sz="4400" dirty="0">
                <a:solidFill>
                  <a:srgbClr val="FF0000"/>
                </a:solidFill>
              </a:rPr>
            </a:br>
            <a:r>
              <a:rPr lang="ru-RU" sz="4400" dirty="0">
                <a:solidFill>
                  <a:srgbClr val="FF0000"/>
                </a:solidFill>
              </a:rPr>
              <a:t>«Информационная безопасность детей и подростков в цифровом пространстве»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157192"/>
            <a:ext cx="7414592" cy="151216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Подготовили: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педагог-психолог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Авдеева Светлана Александровна,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социальный педагог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Севидова Юлия Владимировна</a:t>
            </a:r>
          </a:p>
          <a:p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169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Источники: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064896" cy="5386610"/>
          </a:xfrm>
        </p:spPr>
        <p:txBody>
          <a:bodyPr>
            <a:normAutofit fontScale="92500" lnSpcReduction="20000"/>
          </a:bodyPr>
          <a:lstStyle/>
          <a:p>
            <a:pPr marL="0" indent="450000">
              <a:lnSpc>
                <a:spcPct val="120000"/>
              </a:lnSpc>
              <a:spcBef>
                <a:spcPts val="0"/>
              </a:spcBef>
            </a:pPr>
            <a:r>
              <a:rPr lang="ru-RU" sz="1800" dirty="0"/>
              <a:t>1. Астахова Л.В. Информационно-психологическая безопасность в регионе: культурологический аспект // Вестник </a:t>
            </a:r>
            <a:r>
              <a:rPr lang="ru-RU" sz="1800" dirty="0" err="1"/>
              <a:t>УрФО</a:t>
            </a:r>
            <a:r>
              <a:rPr lang="ru-RU" sz="1800" dirty="0"/>
              <a:t>. Безопасность в информационной сфере. 2011 № 2 С. 40–47.</a:t>
            </a:r>
          </a:p>
          <a:p>
            <a:pPr marL="0" indent="450000">
              <a:lnSpc>
                <a:spcPct val="120000"/>
              </a:lnSpc>
              <a:spcBef>
                <a:spcPts val="0"/>
              </a:spcBef>
            </a:pPr>
            <a:r>
              <a:rPr lang="ru-RU" sz="1800" dirty="0"/>
              <a:t>2. Баева И. А. Психологическая безопасность образовательной среды школы и ее психолого-педагогическое сопровождение. Психологическая наука и образование. 2012 № 3 С. 30-40.</a:t>
            </a:r>
          </a:p>
          <a:p>
            <a:pPr marL="0" indent="450000">
              <a:lnSpc>
                <a:spcPct val="120000"/>
              </a:lnSpc>
              <a:spcBef>
                <a:spcPts val="0"/>
              </a:spcBef>
            </a:pPr>
            <a:r>
              <a:rPr lang="ru-RU" sz="1800" dirty="0"/>
              <a:t>3.Грачев Г.В. Информационно-психологическая безопасность личности: состояние и возможности психологической защиты. М.: Изд-во РАГС, 1998 С. – 125</a:t>
            </a:r>
          </a:p>
          <a:p>
            <a:pPr marL="0" indent="450000">
              <a:lnSpc>
                <a:spcPct val="120000"/>
              </a:lnSpc>
              <a:spcBef>
                <a:spcPts val="0"/>
              </a:spcBef>
            </a:pPr>
            <a:r>
              <a:rPr lang="ru-RU" sz="1800" dirty="0"/>
              <a:t>4.Губанихина Е.В. Основы психологической безопасности образовательного процесса как условие сохранения и укрепления психологического здоровья школьников // Молодой ученый. — 2017 — №48. — С. 202-205.</a:t>
            </a:r>
          </a:p>
          <a:p>
            <a:pPr marL="0" indent="450000">
              <a:lnSpc>
                <a:spcPct val="120000"/>
              </a:lnSpc>
              <a:spcBef>
                <a:spcPts val="0"/>
              </a:spcBef>
            </a:pPr>
            <a:r>
              <a:rPr lang="ru-RU" sz="1800" dirty="0"/>
              <a:t>5.Рогов Е.В. Настольная книга практического психолога : Учебное пособие: в 2 ч/ Е. В. Рогов. – М.: </a:t>
            </a:r>
            <a:r>
              <a:rPr lang="ru-RU" sz="1800" dirty="0" err="1"/>
              <a:t>Владос</a:t>
            </a:r>
            <a:r>
              <a:rPr lang="ru-RU" sz="1800" dirty="0"/>
              <a:t>, ч. 1 – 2000 – 383 с.</a:t>
            </a:r>
          </a:p>
          <a:p>
            <a:pPr marL="0" indent="450000">
              <a:lnSpc>
                <a:spcPct val="120000"/>
              </a:lnSpc>
              <a:spcBef>
                <a:spcPts val="0"/>
              </a:spcBef>
            </a:pPr>
            <a:r>
              <a:rPr lang="ru-RU" sz="1800" dirty="0"/>
              <a:t>6.Эльконин Д.Б. Детская психология / Д.Б. Эльконин. – М.: Педагогическое творчество, 1980 – 298с.</a:t>
            </a:r>
          </a:p>
          <a:p>
            <a:pPr marL="0" indent="450000">
              <a:lnSpc>
                <a:spcPct val="120000"/>
              </a:lnSpc>
              <a:spcBef>
                <a:spcPts val="0"/>
              </a:spcBef>
            </a:pPr>
            <a:r>
              <a:rPr lang="ru-RU" sz="1800" dirty="0"/>
              <a:t>7.Щекотуров А. В. Гендерные </a:t>
            </a:r>
            <a:r>
              <a:rPr lang="ru-RU" sz="1800" dirty="0" err="1"/>
              <a:t>саморепрезентации</a:t>
            </a:r>
            <a:r>
              <a:rPr lang="ru-RU" sz="1800" dirty="0"/>
              <a:t> подростков на страницах социальной сети «</a:t>
            </a:r>
            <a:r>
              <a:rPr lang="ru-RU" sz="1800" dirty="0" err="1"/>
              <a:t>ВКонтакте</a:t>
            </a:r>
            <a:r>
              <a:rPr lang="ru-RU" sz="1800" dirty="0"/>
              <a:t>» // Мониторинг общественного мнения: экономические и социальные перемены. — 2012. — № 4 (110). — С. 80–88. </a:t>
            </a:r>
            <a:r>
              <a:rPr lang="ru-RU" sz="1800" dirty="0" err="1"/>
              <a:t>Мурсалиева</a:t>
            </a:r>
            <a:r>
              <a:rPr lang="ru-RU" sz="1800" dirty="0"/>
              <a:t> Г. Группы смерти // Новая Газета, 2016. — </a:t>
            </a:r>
            <a:r>
              <a:rPr lang="ru-RU" sz="1800" dirty="0" err="1"/>
              <a:t>Вып</a:t>
            </a:r>
            <a:r>
              <a:rPr lang="ru-RU" sz="1800" dirty="0"/>
              <a:t>. 51. </a:t>
            </a:r>
          </a:p>
        </p:txBody>
      </p:sp>
    </p:spTree>
    <p:extLst>
      <p:ext uri="{BB962C8B-B14F-4D97-AF65-F5344CB8AC3E}">
        <p14:creationId xmlns:p14="http://schemas.microsoft.com/office/powerpoint/2010/main" val="949616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430186-2250-4E81-946C-3CF3326F6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8316416" cy="11430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Влияния IT-технологий на развитие детей и подростков 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5EF78E77-115C-4F59-BEC3-30DA70F9D4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4175275"/>
              </p:ext>
            </p:extLst>
          </p:nvPr>
        </p:nvGraphicFramePr>
        <p:xfrm>
          <a:off x="467544" y="1700808"/>
          <a:ext cx="5112568" cy="4882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2568">
                  <a:extLst>
                    <a:ext uri="{9D8B030D-6E8A-4147-A177-3AD203B41FA5}">
                      <a16:colId xmlns:a16="http://schemas.microsoft.com/office/drawing/2014/main" val="3137771326"/>
                    </a:ext>
                  </a:extLst>
                </a:gridCol>
              </a:tblGrid>
              <a:tr h="464965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Негативные моменты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5439428"/>
                  </a:ext>
                </a:extLst>
              </a:tr>
              <a:tr h="1867131"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Изменения качества высших психических функций:</a:t>
                      </a:r>
                    </a:p>
                    <a:p>
                      <a:r>
                        <a:rPr lang="ru-RU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Память</a:t>
                      </a:r>
                    </a:p>
                    <a:p>
                      <a:r>
                        <a:rPr lang="ru-RU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Внимание</a:t>
                      </a:r>
                    </a:p>
                    <a:p>
                      <a:r>
                        <a:rPr lang="ru-RU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Мышление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5035979"/>
                  </a:ext>
                </a:extLst>
              </a:tr>
              <a:tr h="464965">
                <a:tc>
                  <a:txBody>
                    <a:bodyPr/>
                    <a:lstStyle/>
                    <a:p>
                      <a:r>
                        <a:rPr lang="ru-RU" sz="2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Аддикция</a:t>
                      </a:r>
                      <a:r>
                        <a:rPr lang="ru-RU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(зависимость) от гаджетов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0717023"/>
                  </a:ext>
                </a:extLst>
              </a:tr>
              <a:tr h="810264"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Риск влияния отрицательного по содержанию контента на психику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649311"/>
                  </a:ext>
                </a:extLst>
              </a:tr>
              <a:tr h="8102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Риск влияния отрицательного по содержанию контента на социализацию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9346829"/>
                  </a:ext>
                </a:extLst>
              </a:tr>
              <a:tr h="464965">
                <a:tc>
                  <a:txBody>
                    <a:bodyPr/>
                    <a:lstStyle/>
                    <a:p>
                      <a:r>
                        <a:rPr lang="ru-RU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Нежелательные контакты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4700896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A957234-FEF3-456A-8C3D-42551F7097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677" y="2496068"/>
            <a:ext cx="2814755" cy="2752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654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80342C-4FC5-4F6C-B699-F26CE64DB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744" y="168623"/>
            <a:ext cx="8712968" cy="864096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Информационная безопасность детей и подростков в цифровом пространстве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F46D46-74C3-460D-AD06-31A1E1F44C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744" y="1309619"/>
            <a:ext cx="8225680" cy="1440160"/>
          </a:xfrm>
        </p:spPr>
        <p:txBody>
          <a:bodyPr>
            <a:normAutofit fontScale="92500" lnSpcReduction="20000"/>
          </a:bodyPr>
          <a:lstStyle/>
          <a:p>
            <a:pPr marL="114300" indent="0" algn="just">
              <a:buNone/>
            </a:pPr>
            <a:r>
              <a:rPr lang="ru-RU" sz="2800" dirty="0"/>
              <a:t>-  это состояние защищенности детей, в котором минимизирован риск причинения психологического вреда здоровью детей, их духовному, нравственному, физическому и психическому развитию.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4C34A64-70C9-413B-8FBB-79F2711529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026679"/>
            <a:ext cx="2974234" cy="3586078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DCA76EC2-1D39-4D27-A3D4-44C68B507AD8}"/>
              </a:ext>
            </a:extLst>
          </p:cNvPr>
          <p:cNvSpPr txBox="1">
            <a:spLocks/>
          </p:cNvSpPr>
          <p:nvPr/>
        </p:nvSpPr>
        <p:spPr>
          <a:xfrm>
            <a:off x="2627784" y="2738289"/>
            <a:ext cx="576064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>
                <a:solidFill>
                  <a:srgbClr val="FF0000"/>
                </a:solidFill>
              </a:rPr>
              <a:t>Психолого-педагогическое сопровождение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53B6778D-0DDF-4D2B-9F5E-5335BA9C5A79}"/>
              </a:ext>
            </a:extLst>
          </p:cNvPr>
          <p:cNvSpPr txBox="1">
            <a:spLocks/>
          </p:cNvSpPr>
          <p:nvPr/>
        </p:nvSpPr>
        <p:spPr>
          <a:xfrm>
            <a:off x="3059832" y="3955433"/>
            <a:ext cx="5328592" cy="278593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Arial" pitchFamily="34" charset="0"/>
              <a:buNone/>
            </a:pPr>
            <a:r>
              <a:rPr lang="ru-RU" dirty="0">
                <a:solidFill>
                  <a:srgbClr val="FF0000"/>
                </a:solidFill>
              </a:rPr>
              <a:t>Цель</a:t>
            </a:r>
            <a:r>
              <a:rPr lang="ru-RU" dirty="0"/>
              <a:t> – создание системы социально-педагогических и психологических условий для развития личности обучающихся на основе построения безопасного информационного пространства школьников, формирование личностных характеристик, отвечающих запросам современного информационного общества на основе выстраивания индивидуальной образовательной траектории и формирования устойчивой мотивации познания вопросов информационной безопасности.</a:t>
            </a:r>
          </a:p>
        </p:txBody>
      </p:sp>
    </p:spTree>
    <p:extLst>
      <p:ext uri="{BB962C8B-B14F-4D97-AF65-F5344CB8AC3E}">
        <p14:creationId xmlns:p14="http://schemas.microsoft.com/office/powerpoint/2010/main" val="687390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05E0B6A-B8F3-432D-8528-DAB0222E22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6575" y="3403465"/>
            <a:ext cx="5015873" cy="325079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6036F0-47EA-4762-8ECC-1AA254EAE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74638"/>
            <a:ext cx="8280920" cy="1930226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Существуют риски при использовании сети Интернет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AD6422-23A8-4633-BD6F-5496B5532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56792"/>
            <a:ext cx="8003232" cy="5301208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0000"/>
              </a:buClr>
            </a:pPr>
            <a:r>
              <a:rPr lang="ru-RU" dirty="0"/>
              <a:t>– контентные риски, связанные с настройкой браузера и скачивания файлов;</a:t>
            </a:r>
          </a:p>
          <a:p>
            <a:pPr>
              <a:buClr>
                <a:srgbClr val="FF0000"/>
              </a:buClr>
            </a:pPr>
            <a:r>
              <a:rPr lang="ru-RU" dirty="0"/>
              <a:t>– электронные риски, связанные с вредоносными программами, которые могут быть скачены из сети Интернет;</a:t>
            </a:r>
          </a:p>
          <a:p>
            <a:pPr>
              <a:buClr>
                <a:srgbClr val="FF0000"/>
              </a:buClr>
            </a:pPr>
            <a:r>
              <a:rPr lang="ru-RU" dirty="0"/>
              <a:t>– коммуникационные риски, связанные с взаимодействием и общением школьника с другими людьми в социальных сетях, с помощью мессенджера</a:t>
            </a:r>
          </a:p>
          <a:p>
            <a:pPr marL="114300" indent="0">
              <a:buClr>
                <a:srgbClr val="FF0000"/>
              </a:buClr>
              <a:buNone/>
            </a:pPr>
            <a:r>
              <a:rPr lang="ru-RU" dirty="0"/>
              <a:t> (</a:t>
            </a:r>
            <a:r>
              <a:rPr lang="ru-RU" dirty="0" err="1"/>
              <a:t>skype</a:t>
            </a:r>
            <a:r>
              <a:rPr lang="ru-RU" dirty="0"/>
              <a:t>, </a:t>
            </a:r>
            <a:r>
              <a:rPr lang="ru-RU" dirty="0" err="1"/>
              <a:t>zoom</a:t>
            </a:r>
            <a:r>
              <a:rPr lang="ru-RU" dirty="0"/>
              <a:t>, </a:t>
            </a:r>
            <a:r>
              <a:rPr lang="ru-RU" dirty="0" err="1"/>
              <a:t>viber</a:t>
            </a:r>
            <a:r>
              <a:rPr lang="ru-RU" dirty="0"/>
              <a:t>, </a:t>
            </a:r>
            <a:r>
              <a:rPr lang="ru-RU" dirty="0" err="1"/>
              <a:t>whatsapp</a:t>
            </a:r>
            <a:r>
              <a:rPr lang="ru-RU" dirty="0"/>
              <a:t> и т.д.);</a:t>
            </a:r>
          </a:p>
          <a:p>
            <a:pPr>
              <a:buClr>
                <a:srgbClr val="FF0000"/>
              </a:buClr>
            </a:pPr>
            <a:r>
              <a:rPr lang="ru-RU" dirty="0"/>
              <a:t>– потребительские риски, </a:t>
            </a:r>
          </a:p>
          <a:p>
            <a:pPr marL="114300" indent="0">
              <a:buClr>
                <a:srgbClr val="FF0000"/>
              </a:buClr>
              <a:buNone/>
            </a:pPr>
            <a:r>
              <a:rPr lang="ru-RU" dirty="0"/>
              <a:t>связанные с информацией,</a:t>
            </a:r>
          </a:p>
          <a:p>
            <a:pPr marL="114300" indent="0">
              <a:buClr>
                <a:srgbClr val="FF0000"/>
              </a:buClr>
              <a:buNone/>
            </a:pPr>
            <a:r>
              <a:rPr lang="ru-RU" dirty="0"/>
              <a:t> музыкой и покупки вещей </a:t>
            </a:r>
          </a:p>
          <a:p>
            <a:pPr marL="114300" indent="0">
              <a:buClr>
                <a:srgbClr val="FF0000"/>
              </a:buClr>
              <a:buNone/>
            </a:pPr>
            <a:r>
              <a:rPr lang="ru-RU" dirty="0"/>
              <a:t>в сети Интернет.</a:t>
            </a:r>
          </a:p>
          <a:p>
            <a:pPr>
              <a:buClr>
                <a:srgbClr val="FF0000"/>
              </a:buClr>
            </a:pPr>
            <a:r>
              <a:rPr lang="ru-RU" dirty="0"/>
              <a:t>– психологические риски,</a:t>
            </a:r>
          </a:p>
          <a:p>
            <a:pPr marL="114300" indent="0">
              <a:buClr>
                <a:srgbClr val="FF0000"/>
              </a:buClr>
              <a:buNone/>
            </a:pPr>
            <a:r>
              <a:rPr lang="ru-RU" dirty="0"/>
              <a:t> связанные с возникновением </a:t>
            </a:r>
          </a:p>
          <a:p>
            <a:pPr marL="114300" indent="0">
              <a:buClr>
                <a:srgbClr val="FF0000"/>
              </a:buClr>
              <a:buNone/>
            </a:pPr>
            <a:r>
              <a:rPr lang="ru-RU" dirty="0"/>
              <a:t>компьютерной и Интернет - зависимости,</a:t>
            </a:r>
          </a:p>
          <a:p>
            <a:pPr marL="114300" indent="0">
              <a:buClr>
                <a:srgbClr val="FF0000"/>
              </a:buClr>
              <a:buNone/>
            </a:pPr>
            <a:r>
              <a:rPr lang="ru-RU" dirty="0"/>
              <a:t> а также психологической незащищенности.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8883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4F46A9-7501-433D-A421-FECB3E9C3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8460432" cy="11430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Факторы информационной безопасности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E312DA-2999-4420-932F-9BADD3108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556792"/>
            <a:ext cx="5122912" cy="4781128"/>
          </a:xfrm>
        </p:spPr>
        <p:txBody>
          <a:bodyPr/>
          <a:lstStyle/>
          <a:p>
            <a:pPr>
              <a:buClr>
                <a:srgbClr val="FF0000"/>
              </a:buClr>
            </a:pPr>
            <a:r>
              <a:rPr lang="ru-RU" sz="2400" dirty="0"/>
              <a:t>во-первых, когнитивное развитие является одной из задач современной психологической службы в школе.</a:t>
            </a:r>
          </a:p>
          <a:p>
            <a:pPr>
              <a:buClr>
                <a:srgbClr val="FF0000"/>
              </a:buClr>
            </a:pPr>
            <a:r>
              <a:rPr lang="ru-RU" sz="2400" dirty="0"/>
              <a:t>во-вторых, необходимо развивать способности силами учителей, социальных педагогов и педагогов-психологов, эту задачу, возможно, реализовать в школе.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79ED020-DAA4-45AC-8CDC-3995A33F83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943384"/>
            <a:ext cx="3516685" cy="19024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24296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358709-2B3E-4F66-BE4D-503B6C64E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1" y="0"/>
            <a:ext cx="9026355" cy="2057400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Виды психолого-педагогического сопровождения информационной безопасности школьников: </a:t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3600" dirty="0">
                <a:solidFill>
                  <a:srgbClr val="FF0000"/>
                </a:solidFill>
              </a:rPr>
              <a:t>по степени взаимодействия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46C779-491F-442C-B5EC-FA0051C8CD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8006" y="2057400"/>
            <a:ext cx="6866116" cy="4800600"/>
          </a:xfrm>
        </p:spPr>
        <p:txBody>
          <a:bodyPr>
            <a:normAutofit fontScale="92500"/>
          </a:bodyPr>
          <a:lstStyle/>
          <a:p>
            <a:pPr indent="432000">
              <a:spcBef>
                <a:spcPts val="0"/>
              </a:spcBef>
              <a:buClr>
                <a:srgbClr val="FF0000"/>
              </a:buClr>
            </a:pPr>
            <a:r>
              <a:rPr lang="ru-RU" sz="2400" dirty="0">
                <a:solidFill>
                  <a:srgbClr val="FF0000"/>
                </a:solidFill>
              </a:rPr>
              <a:t>Прямое сопровождение. </a:t>
            </a:r>
            <a:r>
              <a:rPr lang="ru-RU" sz="2400" dirty="0"/>
              <a:t>Особенность - прямое педагогическое сопровождение. Цель - совместный продуктивный поиск путей выхода из ситуации нарушения информационной безопасности обучающегося.</a:t>
            </a:r>
          </a:p>
          <a:p>
            <a:pPr indent="432000">
              <a:spcBef>
                <a:spcPts val="0"/>
              </a:spcBef>
              <a:buClr>
                <a:srgbClr val="FF0000"/>
              </a:buClr>
            </a:pPr>
            <a:r>
              <a:rPr lang="ru-RU" sz="2400" dirty="0">
                <a:solidFill>
                  <a:srgbClr val="FF0000"/>
                </a:solidFill>
              </a:rPr>
              <a:t>Опосредованное сопровождение. </a:t>
            </a:r>
            <a:r>
              <a:rPr lang="ru-RU" sz="2400" dirty="0"/>
              <a:t>Осуществляется педагогом с помощью демонстрации примеров борьбы с негативными проявлениями в сети Интернет. Этот способ может натолкнуть обучающегося на самостоятельное разрешение проблемы, не обидев его при этом нравоучениями и не навязывая свое мнение. Для данного вида характерно обращение к группе учеников в целом.</a:t>
            </a:r>
          </a:p>
          <a:p>
            <a:pPr indent="432000">
              <a:spcBef>
                <a:spcPts val="0"/>
              </a:spcBef>
              <a:buClr>
                <a:srgbClr val="FF0000"/>
              </a:buClr>
            </a:pPr>
            <a:endParaRPr lang="ru-RU" sz="2000" dirty="0">
              <a:solidFill>
                <a:srgbClr val="FF0000"/>
              </a:solidFill>
            </a:endParaRPr>
          </a:p>
          <a:p>
            <a:pPr indent="432000">
              <a:spcBef>
                <a:spcPts val="0"/>
              </a:spcBef>
              <a:buClr>
                <a:srgbClr val="FF0000"/>
              </a:buClr>
            </a:pPr>
            <a:endParaRPr lang="ru-RU" sz="2000" dirty="0"/>
          </a:p>
          <a:p>
            <a:pPr marL="114300" indent="432000">
              <a:spcBef>
                <a:spcPts val="0"/>
              </a:spcBef>
              <a:buClr>
                <a:srgbClr val="FF0000"/>
              </a:buClr>
              <a:buNone/>
            </a:pPr>
            <a:endParaRPr lang="ru-RU" sz="20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EDC72D5-48D0-4D34-862E-FD7F01EC8F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208" y="3969693"/>
            <a:ext cx="2470081" cy="2392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551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857013-F07A-416A-BC53-D364992CA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506" y="0"/>
            <a:ext cx="9149884" cy="1268760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Виды психолого-педагогического сопровождения информационной безопасности школьников: </a:t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>по степени реализации: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982C92-4989-459B-A6C6-CA9373DEF6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5506" y="1124744"/>
            <a:ext cx="8448128" cy="6119664"/>
          </a:xfrm>
        </p:spPr>
        <p:txBody>
          <a:bodyPr>
            <a:normAutofit fontScale="92500"/>
          </a:bodyPr>
          <a:lstStyle/>
          <a:p>
            <a:pPr algn="just">
              <a:buClr>
                <a:srgbClr val="FF0000"/>
              </a:buClr>
            </a:pPr>
            <a:r>
              <a:rPr lang="ru-RU" dirty="0">
                <a:solidFill>
                  <a:srgbClr val="FF0000"/>
                </a:solidFill>
              </a:rPr>
              <a:t>Превентивное сопровождении . </a:t>
            </a:r>
            <a:r>
              <a:rPr lang="ru-RU" dirty="0"/>
              <a:t>Обучающиеся получают от учителя некоторый набор «информации к размышлению», информационный повод для наблюдения раньше, чем может возникнуть сама проблема. И в тот момент, когда в его реальности возникает проблемная ситуация, обучающийся успешно ее разрешает на основе имеющегося набора методов и приемов. </a:t>
            </a:r>
          </a:p>
          <a:p>
            <a:pPr algn="just">
              <a:buClr>
                <a:srgbClr val="FF0000"/>
              </a:buClr>
            </a:pPr>
            <a:r>
              <a:rPr lang="ru-RU" dirty="0">
                <a:solidFill>
                  <a:srgbClr val="FF0000"/>
                </a:solidFill>
              </a:rPr>
              <a:t>Своевременное сопровождение. </a:t>
            </a:r>
            <a:r>
              <a:rPr lang="ru-RU" dirty="0"/>
              <a:t>Поддержка обучающегося именно тогда, когда возникает такого рода потребность, когда по внешним признакам можно разглядеть надвигающуюся на ребенка опасность физического или психологического плана, также по его запросу, например, у обучающегося педагог замечает симптомы интернет-зависимости. </a:t>
            </a:r>
          </a:p>
          <a:p>
            <a:pPr algn="just">
              <a:buClr>
                <a:srgbClr val="FF0000"/>
              </a:buClr>
            </a:pPr>
            <a:r>
              <a:rPr lang="ru-RU" dirty="0">
                <a:solidFill>
                  <a:srgbClr val="FF0000"/>
                </a:solidFill>
              </a:rPr>
              <a:t>Предупреждающие последействия. </a:t>
            </a:r>
            <a:r>
              <a:rPr lang="ru-RU" dirty="0"/>
              <a:t>Сопровождение заключается в снятии первоначального стресса и напряженности для того, чтобы ребенок смог адекватно рассмотреть создавшуюся ситуацию информационной проблемы и предупредить возникновение и развитие возможных последствий, например, запугивание и унижение ребенка при общении в социальной сети.</a:t>
            </a:r>
          </a:p>
          <a:p>
            <a:pPr algn="just">
              <a:buClr>
                <a:srgbClr val="FF0000"/>
              </a:buClr>
            </a:pPr>
            <a:endParaRPr lang="ru-RU" dirty="0"/>
          </a:p>
          <a:p>
            <a:pPr algn="just">
              <a:buClr>
                <a:srgbClr val="FF0000"/>
              </a:buClr>
            </a:pPr>
            <a:endParaRPr lang="ru-RU" dirty="0"/>
          </a:p>
          <a:p>
            <a:pPr algn="just">
              <a:buClr>
                <a:srgbClr val="FF0000"/>
              </a:buClr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6449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2616E7-8857-4201-907F-837A2A3653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003" y="4038952"/>
            <a:ext cx="2895238" cy="281904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CA00E9-B64B-435C-90EF-5AF1E0F30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lvl="0">
              <a:buClr>
                <a:srgbClr val="FF0000"/>
              </a:buClr>
            </a:pPr>
            <a:r>
              <a:rPr lang="ru-RU" sz="3200" dirty="0">
                <a:solidFill>
                  <a:srgbClr val="FF0000"/>
                </a:solidFill>
              </a:rPr>
              <a:t> Виды психолого-педагогического сопровождения информационной безопасности школьников: </a:t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>по длительности реализации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685CFB3-7AE8-4C5B-B4A3-B49000DF9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08521" y="1244332"/>
            <a:ext cx="8503761" cy="5589240"/>
          </a:xfrm>
        </p:spPr>
        <p:txBody>
          <a:bodyPr>
            <a:noAutofit/>
          </a:bodyPr>
          <a:lstStyle/>
          <a:p>
            <a:pPr indent="360000"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ru-RU" sz="1600" dirty="0">
                <a:solidFill>
                  <a:srgbClr val="FF0000"/>
                </a:solidFill>
              </a:rPr>
              <a:t>Импульсное сопровождение. </a:t>
            </a:r>
            <a:r>
              <a:rPr lang="ru-RU" sz="1600" dirty="0"/>
              <a:t>Особенностью является использование педагогом не только вербальных способов общения, но и невербальных (мимика, жесты). Цель общения со стороны педагога является пробуждение внутренних резервов ребенка, вселение в него уверенности в собственных силах. </a:t>
            </a:r>
          </a:p>
          <a:p>
            <a:pPr indent="360000"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ru-RU" sz="1600" dirty="0">
                <a:solidFill>
                  <a:srgbClr val="FF0000"/>
                </a:solidFill>
              </a:rPr>
              <a:t>Пролонгированное сопровождение. </a:t>
            </a:r>
            <a:r>
              <a:rPr lang="ru-RU" sz="1600" dirty="0"/>
              <a:t>Характерная особенность такого вида ППС является серия встреч педагога и учащегося (или группы детей со сходными проблемами). Основная цель - вселить в ребенка уверенность, что в любое время он может найти поддержку и помочь сформировать позитивное отношение к действительности. </a:t>
            </a:r>
          </a:p>
          <a:p>
            <a:pPr indent="360000"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ru-RU" sz="1600" dirty="0">
                <a:solidFill>
                  <a:srgbClr val="FF0000"/>
                </a:solidFill>
              </a:rPr>
              <a:t>Дискретное сопровождение.</a:t>
            </a:r>
          </a:p>
          <a:p>
            <a:pPr marL="114300" indent="360000"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ru-RU" sz="1600" dirty="0"/>
              <a:t>Педагог используют разнообразные </a:t>
            </a:r>
          </a:p>
          <a:p>
            <a:pPr marL="114300" indent="360000"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ru-RU" sz="1600" dirty="0"/>
              <a:t>типы педагогической деятельности и их сочетания, </a:t>
            </a:r>
          </a:p>
          <a:p>
            <a:pPr marL="114300" indent="360000"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ru-RU" sz="1600" dirty="0"/>
              <a:t>определяемые характером затруднений, </a:t>
            </a:r>
          </a:p>
          <a:p>
            <a:pPr marL="114300" indent="360000"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ru-RU" sz="1600" dirty="0"/>
              <a:t>испытываемых обучающимся при встрече </a:t>
            </a:r>
          </a:p>
          <a:p>
            <a:pPr marL="114300" indent="360000"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ru-RU" sz="1600" dirty="0"/>
              <a:t>негативного контента. Вариативность, многообразие </a:t>
            </a:r>
          </a:p>
          <a:p>
            <a:pPr marL="114300" indent="360000"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ru-RU" sz="1600" dirty="0"/>
              <a:t>форм и методов педагогического сопровождения</a:t>
            </a:r>
          </a:p>
          <a:p>
            <a:pPr marL="114300" indent="360000"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ru-RU" sz="1600" dirty="0"/>
              <a:t> для обеспечения информационной безопасности </a:t>
            </a:r>
          </a:p>
          <a:p>
            <a:pPr marL="114300" indent="360000"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ru-RU" sz="1600" dirty="0"/>
              <a:t>школьников зависят от профессионализма </a:t>
            </a:r>
          </a:p>
          <a:p>
            <a:pPr marL="114300" indent="360000"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ru-RU" sz="1600" dirty="0"/>
              <a:t>педагога, его искренней заинтересованности</a:t>
            </a:r>
          </a:p>
          <a:p>
            <a:pPr marL="114300" indent="360000" algn="just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ru-RU" sz="1600" dirty="0"/>
              <a:t> в судьбе каждого ребенка. </a:t>
            </a:r>
          </a:p>
        </p:txBody>
      </p:sp>
    </p:spTree>
    <p:extLst>
      <p:ext uri="{BB962C8B-B14F-4D97-AF65-F5344CB8AC3E}">
        <p14:creationId xmlns:p14="http://schemas.microsoft.com/office/powerpoint/2010/main" val="1718877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078E4DF-DEAF-48E9-9F66-0E13D828D1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512" y="3048747"/>
            <a:ext cx="4392488" cy="380925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91AF3F-9C7D-477A-9CF7-FFDDB9BCF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036496" cy="693230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Выводы и советы родителям</a:t>
            </a:r>
            <a:r>
              <a:rPr lang="ru-RU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CAB24E-FD04-4901-9231-015BDC194C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52536" y="693230"/>
            <a:ext cx="9036496" cy="6021288"/>
          </a:xfrm>
        </p:spPr>
        <p:txBody>
          <a:bodyPr>
            <a:normAutofit fontScale="92500" lnSpcReduction="10000"/>
          </a:bodyPr>
          <a:lstStyle/>
          <a:p>
            <a:pPr indent="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ru-RU" sz="1800" dirty="0"/>
              <a:t> В современной педагогической практике психолого-педагогическое сопровождение информационной безопасности подростков рассматривается в первую очередь как система профессиональной деятельности педагогов и педагогов-психологов, </a:t>
            </a:r>
            <a:r>
              <a:rPr lang="ru-RU" sz="1800" dirty="0" err="1"/>
              <a:t>направленнаяна</a:t>
            </a:r>
            <a:r>
              <a:rPr lang="ru-RU" sz="1800" dirty="0"/>
              <a:t> создание социально-психологических условий для успешного обучения и психологического развития ребенка в ситуациях информационного воздействия, в том числе негативного. 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ru-RU" sz="1800" dirty="0"/>
              <a:t> Требуется создать список правил посещения сети Интернет вне стен школы;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ru-RU" sz="1800" dirty="0"/>
              <a:t> Необходимо проводить беседу с детьми об их друзьях в виртуальном мире.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ru-RU" sz="1800" dirty="0"/>
              <a:t> Спрашивать о людях, с которыми дети 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ru-RU" sz="1800" dirty="0"/>
              <a:t>общаются в сети Интернет;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ru-RU" sz="1800" dirty="0"/>
              <a:t> Нужно использовать программы-фильтры 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ru-RU" sz="1800" dirty="0"/>
              <a:t>блокирования запрещенного контента; 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ru-RU" sz="1800" dirty="0"/>
              <a:t> Проводить беседу про нежелательные 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ru-RU" sz="1800" dirty="0"/>
              <a:t>встречи с незнакомцами из сети Интернет;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ru-RU" sz="1800" dirty="0"/>
              <a:t> Требуется приучить ребенка не выкладывать 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ru-RU" sz="1800" dirty="0"/>
              <a:t>личную информацию на просторах сети Интернет; 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</a:pPr>
            <a:r>
              <a:rPr lang="ru-RU" sz="1800" dirty="0"/>
              <a:t> Приучите ребенка сообщать вам о любых угрозах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ru-RU" sz="1800" dirty="0"/>
              <a:t> или тревогах, связанных с Интернетом, а себя 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ru-RU" sz="1800" dirty="0"/>
              <a:t>просматривать посещаемые ребенком сайты и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ru-RU" sz="1800" dirty="0"/>
              <a:t> социальные сети, мессенджеры.</a:t>
            </a:r>
          </a:p>
        </p:txBody>
      </p:sp>
    </p:spTree>
    <p:extLst>
      <p:ext uri="{BB962C8B-B14F-4D97-AF65-F5344CB8AC3E}">
        <p14:creationId xmlns:p14="http://schemas.microsoft.com/office/powerpoint/2010/main" val="2874057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210</TotalTime>
  <Words>1043</Words>
  <Application>Microsoft Office PowerPoint</Application>
  <PresentationFormat>Экран (4:3)</PresentationFormat>
  <Paragraphs>82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Cambria</vt:lpstr>
      <vt:lpstr>Times New Roman</vt:lpstr>
      <vt:lpstr>Соседство</vt:lpstr>
      <vt:lpstr>Муниципальное бюджетное  общеобразовательное учреждение "Школа для обучающихся с ограниченными возможностями здоровья"                    г. Мичуринска Тамбовской области  «Информационная безопасность детей и подростков в цифровом пространстве»</vt:lpstr>
      <vt:lpstr>Влияния IT-технологий на развитие детей и подростков </vt:lpstr>
      <vt:lpstr>Информационная безопасность детей и подростков в цифровом пространстве</vt:lpstr>
      <vt:lpstr>Существуют риски при использовании сети Интернет: </vt:lpstr>
      <vt:lpstr>Факторы информационной безопасности </vt:lpstr>
      <vt:lpstr>Виды психолого-педагогического сопровождения информационной безопасности школьников:  по степени взаимодействия</vt:lpstr>
      <vt:lpstr>Виды психолого-педагогического сопровождения информационной безопасности школьников:  по степени реализации:</vt:lpstr>
      <vt:lpstr> Виды психолого-педагогического сопровождения информационной безопасности школьников:  по длительности реализации </vt:lpstr>
      <vt:lpstr>Выводы и советы родителям:</vt:lpstr>
      <vt:lpstr>Источники: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Информационная безопасность детей.  Раздел 3:  «Приоритетные задачи государственной политики в области  информационной безопасности детей»</dc:title>
  <dc:creator>Ученик</dc:creator>
  <cp:lastModifiedBy>Пользователь</cp:lastModifiedBy>
  <cp:revision>23</cp:revision>
  <dcterms:created xsi:type="dcterms:W3CDTF">2016-10-14T11:55:50Z</dcterms:created>
  <dcterms:modified xsi:type="dcterms:W3CDTF">2022-11-10T06:25:30Z</dcterms:modified>
</cp:coreProperties>
</file>