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13" autoAdjust="0"/>
  </p:normalViewPr>
  <p:slideViewPr>
    <p:cSldViewPr snapToGrid="0">
      <p:cViewPr varScale="1">
        <p:scale>
          <a:sx n="106" d="100"/>
          <a:sy n="106" d="100"/>
        </p:scale>
        <p:origin x="-630" y="-96"/>
      </p:cViewPr>
      <p:guideLst>
        <p:guide orient="horz" pos="2160"/>
        <p:guide pos="3840"/>
      </p:guideLst>
    </p:cSldViewPr>
  </p:slideViewPr>
  <p:outlineViewPr>
    <p:cViewPr>
      <p:scale>
        <a:sx n="33" d="100"/>
        <a:sy n="33" d="100"/>
      </p:scale>
      <p:origin x="36"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ru-RU"/>
              <a:t>Образец заголовка</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2897676-88D9-4226-BC98-9C807D633DFA}" type="datetimeFigureOut">
              <a:rPr lang="ru-RU" smtClean="0"/>
              <a:pPr/>
              <a:t>27.01.2023</a:t>
            </a:fld>
            <a:endParaRPr lang="ru-RU"/>
          </a:p>
        </p:txBody>
      </p:sp>
      <p:sp>
        <p:nvSpPr>
          <p:cNvPr id="5" name="Footer Placeholder 4"/>
          <p:cNvSpPr>
            <a:spLocks noGrp="1"/>
          </p:cNvSpPr>
          <p:nvPr>
            <p:ph type="ftr" sz="quarter" idx="11"/>
          </p:nvPr>
        </p:nvSpPr>
        <p:spPr>
          <a:xfrm>
            <a:off x="2416500" y="329307"/>
            <a:ext cx="4973915" cy="309201"/>
          </a:xfrm>
        </p:spPr>
        <p:txBody>
          <a:bodyPr/>
          <a:lstStyle/>
          <a:p>
            <a:endParaRPr lang="ru-RU"/>
          </a:p>
        </p:txBody>
      </p:sp>
      <p:sp>
        <p:nvSpPr>
          <p:cNvPr id="6" name="Slide Number Placeholder 5"/>
          <p:cNvSpPr>
            <a:spLocks noGrp="1"/>
          </p:cNvSpPr>
          <p:nvPr>
            <p:ph type="sldNum" sz="quarter" idx="12"/>
          </p:nvPr>
        </p:nvSpPr>
        <p:spPr>
          <a:xfrm>
            <a:off x="1437664" y="798973"/>
            <a:ext cx="811019" cy="503578"/>
          </a:xfrm>
        </p:spPr>
        <p:txBody>
          <a:bodyPr/>
          <a:lstStyle/>
          <a:p>
            <a:fld id="{5EAD1ED9-5829-435B-B842-845AD34A9C5A}" type="slidenum">
              <a:rPr lang="ru-RU" smtClean="0"/>
              <a:pPr/>
              <a:t>‹#›</a:t>
            </a:fld>
            <a:endParaRPr lang="ru-RU"/>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 xmlns:p14="http://schemas.microsoft.com/office/powerpoint/2010/main" val="23707253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2897676-88D9-4226-BC98-9C807D633DFA}" type="datetimeFigureOut">
              <a:rPr lang="ru-RU" smtClean="0"/>
              <a:pPr/>
              <a:t>27.01.2023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AD1ED9-5829-435B-B842-845AD34A9C5A}" type="slidenum">
              <a:rPr lang="ru-RU" smtClean="0"/>
              <a:pPr/>
              <a:t>‹#›</a:t>
            </a:fld>
            <a:endParaRPr lang="ru-RU"/>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 xmlns:p14="http://schemas.microsoft.com/office/powerpoint/2010/main" val="2356786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2897676-88D9-4226-BC98-9C807D633DFA}" type="datetimeFigureOut">
              <a:rPr lang="ru-RU" smtClean="0"/>
              <a:pPr/>
              <a:t>27.01.2023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AD1ED9-5829-435B-B842-845AD34A9C5A}" type="slidenum">
              <a:rPr lang="ru-RU" smtClean="0"/>
              <a:pPr/>
              <a:t>‹#›</a:t>
            </a:fld>
            <a:endParaRPr lang="ru-RU"/>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 xmlns:p14="http://schemas.microsoft.com/office/powerpoint/2010/main" val="3596097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2897676-88D9-4226-BC98-9C807D633DFA}" type="datetimeFigureOut">
              <a:rPr lang="ru-RU" smtClean="0"/>
              <a:pPr/>
              <a:t>27.01.2023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AD1ED9-5829-435B-B842-845AD34A9C5A}" type="slidenum">
              <a:rPr lang="ru-RU" smtClean="0"/>
              <a:pPr/>
              <a:t>‹#›</a:t>
            </a:fld>
            <a:endParaRPr lang="ru-RU"/>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 xmlns:p14="http://schemas.microsoft.com/office/powerpoint/2010/main" val="1566954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ru-RU"/>
              <a:t>Образец заголовка</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2897676-88D9-4226-BC98-9C807D633DFA}" type="datetimeFigureOut">
              <a:rPr lang="ru-RU" smtClean="0"/>
              <a:pPr/>
              <a:t>27.01.2023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EAD1ED9-5829-435B-B842-845AD34A9C5A}" type="slidenum">
              <a:rPr lang="ru-RU" smtClean="0"/>
              <a:pPr/>
              <a:t>‹#›</a:t>
            </a:fld>
            <a:endParaRPr lang="ru-RU"/>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 xmlns:p14="http://schemas.microsoft.com/office/powerpoint/2010/main" val="4181433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2897676-88D9-4226-BC98-9C807D633DFA}" type="datetimeFigureOut">
              <a:rPr lang="ru-RU" smtClean="0"/>
              <a:pPr/>
              <a:t>27.01.2023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EAD1ED9-5829-435B-B842-845AD34A9C5A}" type="slidenum">
              <a:rPr lang="ru-RU" smtClean="0"/>
              <a:pPr/>
              <a:t>‹#›</a:t>
            </a:fld>
            <a:endParaRPr lang="ru-RU"/>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 xmlns:p14="http://schemas.microsoft.com/office/powerpoint/2010/main" val="6367546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447191" y="2824269"/>
            <a:ext cx="4645152" cy="264445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412362" y="2821491"/>
            <a:ext cx="4645152" cy="263737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2897676-88D9-4226-BC98-9C807D633DFA}" type="datetimeFigureOut">
              <a:rPr lang="ru-RU" smtClean="0"/>
              <a:pPr/>
              <a:t>27.01.2023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EAD1ED9-5829-435B-B842-845AD34A9C5A}" type="slidenum">
              <a:rPr lang="ru-RU" smtClean="0"/>
              <a:pPr/>
              <a:t>‹#›</a:t>
            </a:fld>
            <a:endParaRPr lang="ru-RU"/>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 xmlns:p14="http://schemas.microsoft.com/office/powerpoint/2010/main" val="1003476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2897676-88D9-4226-BC98-9C807D633DFA}" type="datetimeFigureOut">
              <a:rPr lang="ru-RU" smtClean="0"/>
              <a:pPr/>
              <a:t>27.01.2023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EAD1ED9-5829-435B-B842-845AD34A9C5A}" type="slidenum">
              <a:rPr lang="ru-RU" smtClean="0"/>
              <a:pPr/>
              <a:t>‹#›</a:t>
            </a:fld>
            <a:endParaRPr lang="ru-RU"/>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 xmlns:p14="http://schemas.microsoft.com/office/powerpoint/2010/main" val="1207432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897676-88D9-4226-BC98-9C807D633DFA}" type="datetimeFigureOut">
              <a:rPr lang="ru-RU" smtClean="0"/>
              <a:pPr/>
              <a:t>27.01.2023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EAD1ED9-5829-435B-B842-845AD34A9C5A}" type="slidenum">
              <a:rPr lang="ru-RU" smtClean="0"/>
              <a:pPr/>
              <a:t>‹#›</a:t>
            </a:fld>
            <a:endParaRPr lang="ru-RU"/>
          </a:p>
        </p:txBody>
      </p:sp>
    </p:spTree>
    <p:extLst>
      <p:ext uri="{BB962C8B-B14F-4D97-AF65-F5344CB8AC3E}">
        <p14:creationId xmlns="" xmlns:p14="http://schemas.microsoft.com/office/powerpoint/2010/main" val="133552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ru-RU"/>
              <a:t>Образец заголовка</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2897676-88D9-4226-BC98-9C807D633DFA}" type="datetimeFigureOut">
              <a:rPr lang="ru-RU" smtClean="0"/>
              <a:pPr/>
              <a:t>27.01.2023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EAD1ED9-5829-435B-B842-845AD34A9C5A}" type="slidenum">
              <a:rPr lang="ru-RU" smtClean="0"/>
              <a:pPr/>
              <a:t>‹#›</a:t>
            </a:fld>
            <a:endParaRPr lang="ru-RU"/>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 xmlns:p14="http://schemas.microsoft.com/office/powerpoint/2010/main" val="1779512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2897676-88D9-4226-BC98-9C807D633DFA}" type="datetimeFigureOut">
              <a:rPr lang="ru-RU" smtClean="0"/>
              <a:pPr/>
              <a:t>27.01.2023</a:t>
            </a:fld>
            <a:endParaRPr lang="ru-RU"/>
          </a:p>
        </p:txBody>
      </p:sp>
      <p:sp>
        <p:nvSpPr>
          <p:cNvPr id="6" name="Footer Placeholder 5"/>
          <p:cNvSpPr>
            <a:spLocks noGrp="1"/>
          </p:cNvSpPr>
          <p:nvPr>
            <p:ph type="ftr" sz="quarter" idx="11"/>
          </p:nvPr>
        </p:nvSpPr>
        <p:spPr>
          <a:xfrm>
            <a:off x="1447382" y="318640"/>
            <a:ext cx="5541004" cy="320931"/>
          </a:xfrm>
        </p:spPr>
        <p:txBody>
          <a:bodyPr/>
          <a:lstStyle/>
          <a:p>
            <a:endParaRPr lang="ru-RU"/>
          </a:p>
        </p:txBody>
      </p:sp>
      <p:sp>
        <p:nvSpPr>
          <p:cNvPr id="7" name="Slide Number Placeholder 6"/>
          <p:cNvSpPr>
            <a:spLocks noGrp="1"/>
          </p:cNvSpPr>
          <p:nvPr>
            <p:ph type="sldNum" sz="quarter" idx="12"/>
          </p:nvPr>
        </p:nvSpPr>
        <p:spPr/>
        <p:txBody>
          <a:bodyPr/>
          <a:lstStyle/>
          <a:p>
            <a:fld id="{5EAD1ED9-5829-435B-B842-845AD34A9C5A}" type="slidenum">
              <a:rPr lang="ru-RU" smtClean="0"/>
              <a:pPr/>
              <a:t>‹#›</a:t>
            </a:fld>
            <a:endParaRPr lang="ru-RU"/>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 xmlns:p14="http://schemas.microsoft.com/office/powerpoint/2010/main" val="3731608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cstate="print">
            <a:extLst>
              <a:ext uri="{28A0092B-C50C-407E-A947-70E740481C1C}">
                <a14:useLocalDpi xmlns=""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2897676-88D9-4226-BC98-9C807D633DFA}" type="datetimeFigureOut">
              <a:rPr lang="ru-RU" smtClean="0"/>
              <a:pPr/>
              <a:t>27.01.2023</a:t>
            </a:fld>
            <a:endParaRPr lang="ru-RU"/>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5EAD1ED9-5829-435B-B842-845AD34A9C5A}" type="slidenum">
              <a:rPr lang="ru-RU" smtClean="0"/>
              <a:pPr/>
              <a:t>‹#›</a:t>
            </a:fld>
            <a:endParaRPr lang="ru-RU"/>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80677982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1AE81D2-C9D9-4124-B5BF-1ECE225FB3EE}"/>
              </a:ext>
            </a:extLst>
          </p:cNvPr>
          <p:cNvSpPr>
            <a:spLocks noGrp="1"/>
          </p:cNvSpPr>
          <p:nvPr>
            <p:ph type="ctrTitle"/>
          </p:nvPr>
        </p:nvSpPr>
        <p:spPr>
          <a:xfrm>
            <a:off x="2263807" y="0"/>
            <a:ext cx="8791046" cy="3343729"/>
          </a:xfrm>
        </p:spPr>
        <p:txBody>
          <a:bodyPr>
            <a:normAutofit/>
          </a:bodyPr>
          <a:lstStyle/>
          <a:p>
            <a:r>
              <a:rPr lang="ru-RU" sz="3600" dirty="0" smtClean="0"/>
              <a:t>Сценарий ООД по сопровождению детей старшего дошкольного возраста  с нарушениями зрения </a:t>
            </a:r>
            <a:endParaRPr lang="ru-RU" sz="3600" dirty="0"/>
          </a:p>
        </p:txBody>
      </p:sp>
      <p:sp>
        <p:nvSpPr>
          <p:cNvPr id="3" name="Подзаголовок 2">
            <a:extLst>
              <a:ext uri="{FF2B5EF4-FFF2-40B4-BE49-F238E27FC236}">
                <a16:creationId xmlns="" xmlns:a16="http://schemas.microsoft.com/office/drawing/2014/main" id="{92939473-BF37-4843-A619-579B81335CBE}"/>
              </a:ext>
            </a:extLst>
          </p:cNvPr>
          <p:cNvSpPr>
            <a:spLocks noGrp="1"/>
          </p:cNvSpPr>
          <p:nvPr>
            <p:ph type="subTitle" idx="1"/>
          </p:nvPr>
        </p:nvSpPr>
        <p:spPr/>
        <p:txBody>
          <a:bodyPr/>
          <a:lstStyle/>
          <a:p>
            <a:r>
              <a:rPr lang="ru-RU" dirty="0" smtClean="0"/>
              <a:t>Воспитатель ГБОУ Школа №648</a:t>
            </a:r>
            <a:endParaRPr lang="ru-RU" dirty="0"/>
          </a:p>
          <a:p>
            <a:r>
              <a:rPr lang="ru-RU" dirty="0" smtClean="0"/>
              <a:t>Иванова Н.С.</a:t>
            </a:r>
            <a:endParaRPr lang="ru-RU" dirty="0"/>
          </a:p>
        </p:txBody>
      </p:sp>
    </p:spTree>
    <p:extLst>
      <p:ext uri="{BB962C8B-B14F-4D97-AF65-F5344CB8AC3E}">
        <p14:creationId xmlns="" xmlns:p14="http://schemas.microsoft.com/office/powerpoint/2010/main" val="2960252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smtClean="0"/>
              <a:t>Воспитатель:  Давайте обратимся к Золотой рыбке? Как вы думаете, почему Золотая рыбка сможет нам помочь?</a:t>
            </a:r>
            <a:br>
              <a:rPr lang="ru-RU" sz="1800" dirty="0" smtClean="0"/>
            </a:br>
            <a:r>
              <a:rPr lang="ru-RU" sz="1800" dirty="0" smtClean="0"/>
              <a:t>Дети:  Она волшебная.</a:t>
            </a:r>
            <a:br>
              <a:rPr lang="ru-RU" sz="1800" dirty="0" smtClean="0"/>
            </a:br>
            <a:r>
              <a:rPr lang="ru-RU" sz="1800" dirty="0" smtClean="0"/>
              <a:t>Воспитатель:  Каким чудесным даром обладает Золотая рыбка?</a:t>
            </a:r>
            <a:br>
              <a:rPr lang="ru-RU" sz="1800" dirty="0" smtClean="0"/>
            </a:br>
            <a:r>
              <a:rPr lang="ru-RU" sz="1800" dirty="0" smtClean="0"/>
              <a:t>Дети:  она Исполняет желания.</a:t>
            </a:r>
            <a:br>
              <a:rPr lang="ru-RU" sz="1800" dirty="0" smtClean="0"/>
            </a:br>
            <a:r>
              <a:rPr lang="ru-RU" sz="1800" dirty="0" smtClean="0"/>
              <a:t/>
            </a:r>
            <a:br>
              <a:rPr lang="ru-RU" sz="1800" dirty="0" smtClean="0"/>
            </a:br>
            <a:endParaRPr lang="ru-RU" sz="1800" dirty="0"/>
          </a:p>
        </p:txBody>
      </p:sp>
      <p:sp>
        <p:nvSpPr>
          <p:cNvPr id="3" name="Прямоугольник 2"/>
          <p:cNvSpPr/>
          <p:nvPr/>
        </p:nvSpPr>
        <p:spPr>
          <a:xfrm>
            <a:off x="3048000" y="2205317"/>
            <a:ext cx="6096000" cy="2862322"/>
          </a:xfrm>
          <a:prstGeom prst="rect">
            <a:avLst/>
          </a:prstGeom>
        </p:spPr>
        <p:txBody>
          <a:bodyPr wrap="square">
            <a:spAutoFit/>
          </a:bodyPr>
          <a:lstStyle/>
          <a:p>
            <a:r>
              <a:rPr lang="ru-RU" dirty="0" smtClean="0"/>
              <a:t>Воспитатель: Вы знаете, кто написал «Сказку о рыбаке и рыбке?»</a:t>
            </a:r>
            <a:br>
              <a:rPr lang="ru-RU" dirty="0" smtClean="0"/>
            </a:br>
            <a:r>
              <a:rPr lang="ru-RU" dirty="0" smtClean="0"/>
              <a:t>Дети:  Да! Пушкин!</a:t>
            </a:r>
            <a:br>
              <a:rPr lang="ru-RU" dirty="0" smtClean="0"/>
            </a:br>
            <a:r>
              <a:rPr lang="ru-RU" dirty="0" smtClean="0"/>
              <a:t>Воспитатель: Правильно, Александр Сергеевич Пушкин.</a:t>
            </a:r>
            <a:br>
              <a:rPr lang="ru-RU" dirty="0" smtClean="0"/>
            </a:br>
            <a:r>
              <a:rPr lang="ru-RU" dirty="0" err="1" smtClean="0"/>
              <a:t>ВоспитательКак</a:t>
            </a:r>
            <a:r>
              <a:rPr lang="ru-RU" dirty="0" smtClean="0"/>
              <a:t> вы думаете, где живет золотая рыбка?</a:t>
            </a:r>
            <a:br>
              <a:rPr lang="ru-RU" dirty="0" smtClean="0"/>
            </a:br>
            <a:r>
              <a:rPr lang="ru-RU" dirty="0" smtClean="0"/>
              <a:t>Д. В сказке, в синем море.</a:t>
            </a:r>
          </a:p>
          <a:p>
            <a:r>
              <a:rPr lang="ru-RU" dirty="0" smtClean="0"/>
              <a:t/>
            </a:r>
            <a:br>
              <a:rPr lang="ru-RU" dirty="0" smtClean="0"/>
            </a:br>
            <a:r>
              <a:rPr lang="ru-RU" dirty="0" smtClean="0"/>
              <a:t/>
            </a:r>
            <a:br>
              <a:rPr lang="ru-RU" dirty="0" smtClean="0"/>
            </a:b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Прямоугольник 3"/>
          <p:cNvSpPr/>
          <p:nvPr/>
        </p:nvSpPr>
        <p:spPr>
          <a:xfrm>
            <a:off x="3048000" y="2413338"/>
            <a:ext cx="6096000" cy="2031325"/>
          </a:xfrm>
          <a:prstGeom prst="rect">
            <a:avLst/>
          </a:prstGeom>
        </p:spPr>
        <p:txBody>
          <a:bodyPr>
            <a:spAutoFit/>
          </a:bodyPr>
          <a:lstStyle/>
          <a:p>
            <a:r>
              <a:rPr lang="ru-RU" dirty="0" err="1" smtClean="0"/>
              <a:t>Воспитатель:Занимайте</a:t>
            </a:r>
            <a:r>
              <a:rPr lang="ru-RU" dirty="0" smtClean="0"/>
              <a:t> места, усаживайтесь поудобнее. Мы сейчас поплывем к морю на корабле. Будем искать золотую рыбку. А пока плывем, сделаем зрительную гимнастику. </a:t>
            </a:r>
            <a:br>
              <a:rPr lang="ru-RU" dirty="0" smtClean="0"/>
            </a:br>
            <a:r>
              <a:rPr lang="ru-RU" dirty="0" smtClean="0"/>
              <a:t>(дети занимают места, снимают очки). Проводится глазная гимнастика на расслабление зрения и нервной системы, улучшения зрительного восприятия.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smtClean="0"/>
              <a:t>Зрительная гимнастика «Чудеса»</a:t>
            </a:r>
            <a:r>
              <a:rPr lang="ru-RU" b="1" dirty="0" smtClean="0"/>
              <a:t/>
            </a:r>
            <a:br>
              <a:rPr lang="ru-RU" b="1" dirty="0" smtClean="0"/>
            </a:br>
            <a:r>
              <a:rPr lang="ru-RU" b="1" dirty="0" smtClean="0"/>
              <a:t/>
            </a:r>
            <a:br>
              <a:rPr lang="ru-RU" b="1" dirty="0" smtClean="0"/>
            </a:br>
            <a:r>
              <a:rPr lang="ru-RU" dirty="0" smtClean="0"/>
              <a:t/>
            </a:r>
            <a:br>
              <a:rPr lang="ru-RU" dirty="0" smtClean="0"/>
            </a:br>
            <a:r>
              <a:rPr lang="ru-RU" sz="2000" dirty="0" smtClean="0"/>
              <a:t>Закрываем мы глаза, (</a:t>
            </a:r>
            <a:r>
              <a:rPr lang="ru-RU" sz="2000" i="1" dirty="0" smtClean="0"/>
              <a:t>закрывают глаза</a:t>
            </a:r>
            <a:r>
              <a:rPr lang="ru-RU" sz="2000" dirty="0" smtClean="0"/>
              <a:t>)</a:t>
            </a:r>
            <a:br>
              <a:rPr lang="ru-RU" sz="2000" dirty="0" smtClean="0"/>
            </a:br>
            <a:r>
              <a:rPr lang="ru-RU" sz="2000" dirty="0" smtClean="0"/>
              <a:t>Вот какие чудеса.( </a:t>
            </a:r>
            <a:r>
              <a:rPr lang="ru-RU" sz="2000" i="1" dirty="0" smtClean="0"/>
              <a:t>продолжают сидеть</a:t>
            </a:r>
            <a:r>
              <a:rPr lang="ru-RU" sz="2000" dirty="0" smtClean="0"/>
              <a:t>)</a:t>
            </a:r>
            <a:br>
              <a:rPr lang="ru-RU" sz="2000" dirty="0" smtClean="0"/>
            </a:br>
            <a:r>
              <a:rPr lang="ru-RU" sz="2000" dirty="0" smtClean="0"/>
              <a:t>Наши глазки отдыхают,</a:t>
            </a:r>
            <a:br>
              <a:rPr lang="ru-RU" sz="2000" dirty="0" smtClean="0"/>
            </a:br>
            <a:r>
              <a:rPr lang="ru-RU" sz="2000" dirty="0" smtClean="0"/>
              <a:t>Упражненья выполняют. </a:t>
            </a:r>
            <a:r>
              <a:rPr lang="ru-RU" sz="2000" i="1" dirty="0" smtClean="0"/>
              <a:t>(с закрытыми глазами</a:t>
            </a:r>
            <a:r>
              <a:rPr lang="ru-RU" sz="2000" dirty="0" smtClean="0"/>
              <a:t>)</a:t>
            </a:r>
            <a:br>
              <a:rPr lang="ru-RU" sz="2000" dirty="0" smtClean="0"/>
            </a:br>
            <a:r>
              <a:rPr lang="ru-RU" sz="2000" dirty="0" smtClean="0"/>
              <a:t>(массаж круговыми движениями указательного пальца)</a:t>
            </a:r>
            <a:br>
              <a:rPr lang="ru-RU" sz="2000" dirty="0" smtClean="0"/>
            </a:br>
            <a:r>
              <a:rPr lang="ru-RU" sz="2000" dirty="0" smtClean="0"/>
              <a:t>Мы глазки открываем,</a:t>
            </a:r>
            <a:br>
              <a:rPr lang="ru-RU" sz="2000" dirty="0" smtClean="0"/>
            </a:br>
            <a:r>
              <a:rPr lang="ru-RU" sz="2000" dirty="0" smtClean="0"/>
              <a:t>И дружно поморгаем.</a:t>
            </a:r>
            <a:br>
              <a:rPr lang="ru-RU" sz="2000" dirty="0" smtClean="0"/>
            </a:br>
            <a:r>
              <a:rPr lang="ru-RU" sz="2000" dirty="0" smtClean="0"/>
              <a:t>Вправо - влево посмотрите,</a:t>
            </a:r>
            <a:br>
              <a:rPr lang="ru-RU" sz="2000" dirty="0" smtClean="0"/>
            </a:br>
            <a:r>
              <a:rPr lang="ru-RU" sz="2000" dirty="0" smtClean="0"/>
              <a:t>Вниз и вверх все поглядите.</a:t>
            </a:r>
            <a:br>
              <a:rPr lang="ru-RU" sz="2000" dirty="0" smtClean="0"/>
            </a:br>
            <a:r>
              <a:rPr lang="ru-RU" sz="2000" dirty="0" smtClean="0"/>
              <a:t>Отдохнули? Хорошо!</a:t>
            </a:r>
            <a:br>
              <a:rPr lang="ru-RU" sz="2000" dirty="0" smtClean="0"/>
            </a:br>
            <a:r>
              <a:rPr lang="ru-RU" sz="2000" dirty="0" smtClean="0"/>
              <a:t>(</a:t>
            </a:r>
            <a:r>
              <a:rPr lang="ru-RU" sz="2000" i="1" dirty="0" smtClean="0"/>
              <a:t>Дети надевают очки)</a:t>
            </a:r>
            <a:br>
              <a:rPr lang="ru-RU" sz="2000" i="1" dirty="0" smtClean="0"/>
            </a:br>
            <a:r>
              <a:rPr lang="ru-RU" sz="2000" i="1" dirty="0" smtClean="0"/>
              <a:t/>
            </a:r>
            <a:br>
              <a:rPr lang="ru-RU" sz="2000" i="1" dirty="0" smtClean="0"/>
            </a:br>
            <a:r>
              <a:rPr lang="ru-RU" sz="2000" i="1" dirty="0" smtClean="0"/>
              <a:t>Воспитатель: Ну вот мы и приплыли. Давайте выйдем на берег и позовем золотую рыбку!</a:t>
            </a:r>
            <a:r>
              <a:rPr lang="ru-RU" sz="2200" dirty="0" smtClean="0"/>
              <a:t/>
            </a:r>
            <a:br>
              <a:rPr lang="ru-RU" sz="2200" dirty="0" smtClean="0"/>
            </a:br>
            <a:endParaRPr lang="ru-RU" sz="2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7438" y="804519"/>
            <a:ext cx="9603275" cy="1049235"/>
          </a:xfrm>
        </p:spPr>
        <p:txBody>
          <a:bodyPr>
            <a:normAutofit fontScale="90000"/>
          </a:bodyPr>
          <a:lstStyle/>
          <a:p>
            <a:r>
              <a:rPr lang="ru-RU" sz="2000" dirty="0" smtClean="0"/>
              <a:t>В. - Давайте дружно ее позовем, скажем такие слова:</a:t>
            </a:r>
            <a:br>
              <a:rPr lang="ru-RU" sz="2000" dirty="0" smtClean="0"/>
            </a:br>
            <a:r>
              <a:rPr lang="ru-RU" sz="2000" dirty="0" smtClean="0"/>
              <a:t>«Золотая рыбка, приплыви и солнышко ребятам возврати»</a:t>
            </a:r>
            <a:r>
              <a:rPr lang="ru-RU" dirty="0" smtClean="0"/>
              <a:t/>
            </a:r>
            <a:br>
              <a:rPr lang="ru-RU" dirty="0" smtClean="0"/>
            </a:br>
            <a:r>
              <a:rPr lang="ru-RU" sz="2000" dirty="0" smtClean="0"/>
              <a:t>(воспитатель приносит игрушечную рыбку)</a:t>
            </a:r>
            <a:r>
              <a:rPr lang="ru-RU" dirty="0" smtClean="0"/>
              <a:t/>
            </a:r>
            <a:br>
              <a:rPr lang="ru-RU" dirty="0" smtClean="0"/>
            </a:br>
            <a:r>
              <a:rPr lang="ru-RU" dirty="0" smtClean="0"/>
              <a:t/>
            </a:r>
            <a:br>
              <a:rPr lang="ru-RU" dirty="0" smtClean="0"/>
            </a:br>
            <a:r>
              <a:rPr lang="ru-RU" sz="2000" dirty="0" smtClean="0"/>
              <a:t>Рыбка: - Добрый день, детишки. Как я рада вас видеть! Зачем вы ко мне пожаловали?</a:t>
            </a:r>
            <a:br>
              <a:rPr lang="ru-RU" sz="2000" dirty="0" smtClean="0"/>
            </a:br>
            <a:r>
              <a:rPr lang="ru-RU" sz="2000" dirty="0" smtClean="0"/>
              <a:t>Воспитатель:  Помоги нам, пожалуйста, вернуть солнышко, счастье и радость, которые у нас отобрала злая Непогода.</a:t>
            </a:r>
            <a:br>
              <a:rPr lang="ru-RU" sz="2000" dirty="0" smtClean="0"/>
            </a:br>
            <a:r>
              <a:rPr lang="ru-RU" sz="2000" dirty="0" smtClean="0"/>
              <a:t>Р. - Я всегда помогаю хорошим детям. Я помогу вам вернуть солнышко!</a:t>
            </a:r>
            <a:br>
              <a:rPr lang="ru-RU" sz="2000" dirty="0" smtClean="0"/>
            </a:br>
            <a:r>
              <a:rPr lang="ru-RU" sz="2000" dirty="0" smtClean="0"/>
              <a:t>Воспитатель: Спасибо тебе, золотая рыбка.</a:t>
            </a:r>
            <a:br>
              <a:rPr lang="ru-RU" sz="2000" dirty="0" smtClean="0"/>
            </a:br>
            <a:endParaRPr lang="ru-RU"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dirty="0" smtClean="0"/>
              <a:t>Динамическая пауза</a:t>
            </a:r>
            <a:r>
              <a:rPr lang="ru-RU" b="1" dirty="0" smtClean="0"/>
              <a:t/>
            </a:r>
            <a:br>
              <a:rPr lang="ru-RU" b="1" dirty="0" smtClean="0"/>
            </a:br>
            <a:r>
              <a:rPr lang="ru-RU" b="1" dirty="0" smtClean="0"/>
              <a:t/>
            </a:r>
            <a:br>
              <a:rPr lang="ru-RU" b="1" dirty="0" smtClean="0"/>
            </a:br>
            <a:r>
              <a:rPr lang="ru-RU" dirty="0" smtClean="0"/>
              <a:t/>
            </a:r>
            <a:br>
              <a:rPr lang="ru-RU" dirty="0" smtClean="0"/>
            </a:br>
            <a:r>
              <a:rPr lang="ru-RU" sz="2000" dirty="0" smtClean="0"/>
              <a:t>Море волнуется — раз! (шагаем на месте)</a:t>
            </a:r>
            <a:br>
              <a:rPr lang="ru-RU" sz="2000" dirty="0" smtClean="0"/>
            </a:br>
            <a:r>
              <a:rPr lang="ru-RU" sz="2000" dirty="0" smtClean="0"/>
              <a:t>Море волнуется - два! (движения руками </a:t>
            </a:r>
            <a:r>
              <a:rPr lang="ru-RU" sz="2000" dirty="0" err="1" smtClean="0"/>
              <a:t>влево-вправо</a:t>
            </a:r>
            <a:r>
              <a:rPr lang="ru-RU" sz="2000" dirty="0" smtClean="0"/>
              <a:t>)</a:t>
            </a:r>
            <a:br>
              <a:rPr lang="ru-RU" sz="2000" dirty="0" smtClean="0"/>
            </a:br>
            <a:r>
              <a:rPr lang="ru-RU" sz="2000" dirty="0" smtClean="0"/>
              <a:t>Море волнуется — три! (повороты туловища </a:t>
            </a:r>
            <a:r>
              <a:rPr lang="ru-RU" sz="2000" dirty="0" err="1" smtClean="0"/>
              <a:t>влево-вправо</a:t>
            </a:r>
            <a:r>
              <a:rPr lang="ru-RU" sz="2000" dirty="0" smtClean="0"/>
              <a:t>)</a:t>
            </a:r>
            <a:br>
              <a:rPr lang="ru-RU" sz="2000" dirty="0" smtClean="0"/>
            </a:br>
            <a:r>
              <a:rPr lang="ru-RU" sz="2000" dirty="0" smtClean="0"/>
              <a:t>Как рыбки плывут, покажи!( показывают )</a:t>
            </a:r>
            <a:br>
              <a:rPr lang="ru-RU" sz="2000" dirty="0" smtClean="0"/>
            </a:br>
            <a:r>
              <a:rPr lang="ru-RU" sz="2000" dirty="0" smtClean="0"/>
              <a:t>Морская фигура, замри! (присели)</a:t>
            </a:r>
            <a:br>
              <a:rPr lang="ru-RU" sz="2000" dirty="0" smtClean="0"/>
            </a:br>
            <a:r>
              <a:rPr lang="ru-RU" sz="2000" dirty="0" smtClean="0"/>
              <a:t/>
            </a:r>
            <a:br>
              <a:rPr lang="ru-RU" sz="2000" dirty="0" smtClean="0"/>
            </a:br>
            <a:r>
              <a:rPr lang="ru-RU" sz="2000" dirty="0" smtClean="0"/>
              <a:t>Воспитатель:  Ребята, давайте мы сделаем красивых рыбок, подружек для нашей золотой рыбки?</a:t>
            </a:r>
            <a:br>
              <a:rPr lang="ru-RU" sz="2000" dirty="0" smtClean="0"/>
            </a:br>
            <a:endParaRPr lang="ru-RU"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Основная часть</a:t>
            </a:r>
            <a:endParaRPr lang="ru-RU" sz="2800" dirty="0"/>
          </a:p>
        </p:txBody>
      </p:sp>
      <p:sp>
        <p:nvSpPr>
          <p:cNvPr id="3" name="Прямоугольник 2"/>
          <p:cNvSpPr/>
          <p:nvPr/>
        </p:nvSpPr>
        <p:spPr>
          <a:xfrm>
            <a:off x="1506071" y="2215165"/>
            <a:ext cx="7637929" cy="923330"/>
          </a:xfrm>
          <a:prstGeom prst="rect">
            <a:avLst/>
          </a:prstGeom>
        </p:spPr>
        <p:txBody>
          <a:bodyPr wrap="square">
            <a:spAutoFit/>
          </a:bodyPr>
          <a:lstStyle/>
          <a:p>
            <a:pPr marL="342900" indent="-342900">
              <a:buAutoNum type="arabicPeriod"/>
            </a:pPr>
            <a:r>
              <a:rPr lang="ru-RU" dirty="0" smtClean="0"/>
              <a:t>Поэтапное зрительно-осязательное обследование игрушки-рыбки.</a:t>
            </a:r>
          </a:p>
          <a:p>
            <a:pPr marL="342900" indent="-342900">
              <a:buAutoNum type="arabicPeriod"/>
            </a:pPr>
            <a:r>
              <a:rPr lang="ru-RU" dirty="0" smtClean="0"/>
              <a:t>Показ и объяснение этапов выполнения работы:</a:t>
            </a:r>
          </a:p>
          <a:p>
            <a:pPr marL="342900" indent="-342900"/>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t>В . - Ребята, скажите как выглядит рыбка? Что у нее есть?</a:t>
            </a:r>
            <a:br>
              <a:rPr lang="ru-RU" sz="2000" dirty="0" smtClean="0"/>
            </a:br>
            <a:r>
              <a:rPr lang="ru-RU" sz="2000" dirty="0" smtClean="0"/>
              <a:t>Д. - Голова, туловище, хвост, плавники, глаза, рот.</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В. - Чем покрыто тело рыбы?</a:t>
            </a:r>
            <a:br>
              <a:rPr lang="ru-RU" sz="2000" dirty="0" smtClean="0"/>
            </a:br>
            <a:r>
              <a:rPr lang="ru-RU" sz="2000" dirty="0" smtClean="0"/>
              <a:t>Д. Чешуей.</a:t>
            </a:r>
            <a:br>
              <a:rPr lang="ru-RU" sz="2000" dirty="0" smtClean="0"/>
            </a:br>
            <a:r>
              <a:rPr lang="ru-RU" sz="2000" dirty="0" smtClean="0"/>
              <a:t>В.- Рыбки волшебные и делать мы их будем необычным способом – рисовать пластилином. Но Перед началом работы нужно подготовить наши пальчики </a:t>
            </a:r>
            <a:br>
              <a:rPr lang="ru-RU" sz="2000" dirty="0" smtClean="0"/>
            </a:br>
            <a:r>
              <a:rPr lang="ru-RU" dirty="0" smtClean="0"/>
              <a:t/>
            </a:r>
            <a:br>
              <a:rPr lang="ru-RU" dirty="0" smtClean="0"/>
            </a:br>
            <a:r>
              <a:rPr lang="ru-RU" dirty="0" smtClean="0"/>
              <a:t/>
            </a:r>
            <a:br>
              <a:rPr lang="ru-RU"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Прямоугольник 2"/>
          <p:cNvSpPr/>
          <p:nvPr/>
        </p:nvSpPr>
        <p:spPr>
          <a:xfrm>
            <a:off x="3048000" y="889844"/>
            <a:ext cx="6096000" cy="5170646"/>
          </a:xfrm>
          <a:prstGeom prst="rect">
            <a:avLst/>
          </a:prstGeom>
        </p:spPr>
        <p:txBody>
          <a:bodyPr>
            <a:spAutoFit/>
          </a:bodyPr>
          <a:lstStyle/>
          <a:p>
            <a:r>
              <a:rPr lang="ru-RU" sz="2400" b="1" dirty="0" smtClean="0"/>
              <a:t>Пальчиковая гимнастика «Налим»</a:t>
            </a:r>
          </a:p>
          <a:p>
            <a:endParaRPr lang="ru-RU" b="1" dirty="0" smtClean="0"/>
          </a:p>
          <a:p>
            <a:endParaRPr lang="ru-RU" b="1" dirty="0" smtClean="0"/>
          </a:p>
          <a:p>
            <a:r>
              <a:rPr lang="ru-RU" dirty="0" smtClean="0"/>
              <a:t/>
            </a:r>
            <a:br>
              <a:rPr lang="ru-RU" dirty="0" smtClean="0"/>
            </a:br>
            <a:r>
              <a:rPr lang="ru-RU" dirty="0" smtClean="0"/>
              <a:t>Жил да был один налим, (Складывают ладошки,</a:t>
            </a:r>
            <a:br>
              <a:rPr lang="ru-RU" dirty="0" smtClean="0"/>
            </a:br>
            <a:r>
              <a:rPr lang="ru-RU" dirty="0" smtClean="0"/>
              <a:t>делают ими плавные движения,</a:t>
            </a:r>
            <a:br>
              <a:rPr lang="ru-RU" dirty="0" smtClean="0"/>
            </a:br>
            <a:r>
              <a:rPr lang="ru-RU" dirty="0" smtClean="0"/>
              <a:t>имитируют движения плавников.)</a:t>
            </a:r>
            <a:br>
              <a:rPr lang="ru-RU" dirty="0" smtClean="0"/>
            </a:br>
            <a:r>
              <a:rPr lang="ru-RU" dirty="0" smtClean="0"/>
              <a:t>Два ерша дружили с ним. (Раздвигают ладошки,</a:t>
            </a:r>
            <a:br>
              <a:rPr lang="ru-RU" dirty="0" smtClean="0"/>
            </a:br>
            <a:r>
              <a:rPr lang="ru-RU" dirty="0" smtClean="0"/>
              <a:t>Делают движения двумя ладонями.)</a:t>
            </a:r>
            <a:br>
              <a:rPr lang="ru-RU" dirty="0" smtClean="0"/>
            </a:br>
            <a:r>
              <a:rPr lang="ru-RU" dirty="0" smtClean="0"/>
              <a:t>Прилетали к ним три утки (Складывают руки накрест, делают</a:t>
            </a:r>
            <a:br>
              <a:rPr lang="ru-RU" dirty="0" smtClean="0"/>
            </a:br>
            <a:r>
              <a:rPr lang="ru-RU" dirty="0" smtClean="0"/>
              <a:t>взмахи ладонями.)</a:t>
            </a:r>
            <a:br>
              <a:rPr lang="ru-RU" dirty="0" smtClean="0"/>
            </a:br>
            <a:r>
              <a:rPr lang="ru-RU" dirty="0" smtClean="0"/>
              <a:t>По четыре раза в сутки</a:t>
            </a:r>
            <a:br>
              <a:rPr lang="ru-RU" dirty="0" smtClean="0"/>
            </a:br>
            <a:r>
              <a:rPr lang="ru-RU" dirty="0" smtClean="0"/>
              <a:t>И учили их считать: (Сжимают и разжимают кулачки.)</a:t>
            </a:r>
            <a:br>
              <a:rPr lang="ru-RU" dirty="0" smtClean="0"/>
            </a:br>
            <a:r>
              <a:rPr lang="ru-RU" dirty="0" smtClean="0"/>
              <a:t>Раз, два, три, четыре, пять. (Загибают пальчики по очереди.)</a:t>
            </a:r>
            <a:br>
              <a:rPr lang="ru-RU" dirty="0" smtClean="0"/>
            </a:br>
            <a:r>
              <a:rPr lang="ru-RU" dirty="0" smtClean="0"/>
              <a:t/>
            </a:r>
            <a:br>
              <a:rPr lang="ru-RU" dirty="0" smtClean="0"/>
            </a:b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t>Воспитатель: </a:t>
            </a:r>
            <a:br>
              <a:rPr lang="ru-RU" sz="2000" dirty="0" smtClean="0"/>
            </a:br>
            <a:r>
              <a:rPr lang="ru-RU" sz="2000" dirty="0" smtClean="0"/>
              <a:t>Я вам напомню технику выполнения. Начинаем рисовать с хвостика. Отщипываем небольшой кусочек пластилина нужного цвета, скатываем шарик, кладем его внизу на хвостик, прижимаем и размазываем по картону тонким слоем. Затем другим цветом рисуем туловище. Аккуратно делаем, не выходя за контур. Стекой прорисовываем "жилочки" хвостика.</a:t>
            </a:r>
            <a:br>
              <a:rPr lang="ru-RU" sz="2000" dirty="0" smtClean="0"/>
            </a:br>
            <a:r>
              <a:rPr lang="ru-RU" sz="2000" dirty="0" smtClean="0"/>
              <a:t>Частичный показ.</a:t>
            </a:r>
            <a:br>
              <a:rPr lang="ru-RU" sz="2000" dirty="0" smtClean="0"/>
            </a:br>
            <a:r>
              <a:rPr lang="ru-RU" sz="2000" dirty="0" smtClean="0"/>
              <a:t>После этого делаем чешуйки рыбкам методом "торцевания".В правую руку берем карандаш, в левую квадратик бумаги. На серединку бумаги кладем "головку" карандаша и обворачиваем ее бумагой, прокручивая карандаш, а затем вставляем его в пластилин. Чтобы рыбка получилась красивой, делаем чешуйки близко друг возле друга</a:t>
            </a:r>
            <a:r>
              <a:rPr lang="ru-RU" dirty="0" smtClean="0"/>
              <a:t>.</a:t>
            </a:r>
            <a:br>
              <a:rPr lang="ru-RU" dirty="0" smtClean="0"/>
            </a:br>
            <a:r>
              <a:rPr lang="ru-RU" dirty="0" smtClean="0"/>
              <a:t/>
            </a:r>
            <a:br>
              <a:rPr lang="ru-RU" dirty="0" smtClean="0"/>
            </a:br>
            <a:r>
              <a:rPr lang="ru-RU" dirty="0" smtClean="0"/>
              <a:t/>
            </a:r>
            <a:br>
              <a:rPr lang="ru-RU" dirty="0" smtClean="0"/>
            </a:b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https://fsd.kopilkaurokov.ru/uploads/user_file_566c9faad7c79/konspiektnodsdietmisnarushieniiemzrieniiapomozhiemzolotoirybkie_12.jpeg"/>
          <p:cNvPicPr>
            <a:picLocks noChangeAspect="1" noChangeArrowheads="1"/>
          </p:cNvPicPr>
          <p:nvPr/>
        </p:nvPicPr>
        <p:blipFill>
          <a:blip r:embed="rId2" cstate="print"/>
          <a:srcRect/>
          <a:stretch>
            <a:fillRect/>
          </a:stretch>
        </p:blipFill>
        <p:spPr bwMode="auto">
          <a:xfrm>
            <a:off x="2366682" y="682664"/>
            <a:ext cx="7742338" cy="435590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192D886-D083-4EBF-B64A-02DD4E1CC340}"/>
              </a:ext>
            </a:extLst>
          </p:cNvPr>
          <p:cNvSpPr>
            <a:spLocks noGrp="1"/>
          </p:cNvSpPr>
          <p:nvPr>
            <p:ph type="title"/>
          </p:nvPr>
        </p:nvSpPr>
        <p:spPr/>
        <p:txBody>
          <a:bodyPr>
            <a:noAutofit/>
          </a:bodyPr>
          <a:lstStyle/>
          <a:p>
            <a:r>
              <a:rPr lang="ru-RU" sz="2400" dirty="0" smtClean="0"/>
              <a:t>Тема организованно-образовательной деятельности: «Золотая рыбка»(</a:t>
            </a:r>
            <a:r>
              <a:rPr lang="ru-RU" sz="2400" dirty="0" err="1" smtClean="0"/>
              <a:t>пластилинография</a:t>
            </a:r>
            <a:r>
              <a:rPr lang="ru-RU" sz="2400" smtClean="0"/>
              <a:t>, </a:t>
            </a:r>
            <a:r>
              <a:rPr lang="ru-RU" sz="2400" smtClean="0"/>
              <a:t>торцевание)</a:t>
            </a:r>
            <a:endParaRPr lang="ru-RU" sz="2400" dirty="0"/>
          </a:p>
        </p:txBody>
      </p:sp>
      <p:sp>
        <p:nvSpPr>
          <p:cNvPr id="5" name="Прямоугольник 4"/>
          <p:cNvSpPr/>
          <p:nvPr/>
        </p:nvSpPr>
        <p:spPr>
          <a:xfrm>
            <a:off x="3892897" y="2519082"/>
            <a:ext cx="5768823" cy="2554545"/>
          </a:xfrm>
          <a:prstGeom prst="rect">
            <a:avLst/>
          </a:prstGeom>
        </p:spPr>
        <p:txBody>
          <a:bodyPr wrap="square">
            <a:spAutoFit/>
          </a:bodyPr>
          <a:lstStyle/>
          <a:p>
            <a:pPr algn="ctr"/>
            <a:r>
              <a:rPr lang="ru-RU" dirty="0" smtClean="0"/>
              <a:t> </a:t>
            </a:r>
            <a:r>
              <a:rPr lang="ru-RU" sz="3200" b="1" dirty="0" smtClean="0"/>
              <a:t>Образовательные области: </a:t>
            </a:r>
          </a:p>
          <a:p>
            <a:pPr algn="ctr"/>
            <a:r>
              <a:rPr lang="ru-RU" sz="3200" dirty="0" smtClean="0"/>
              <a:t>Познавательное ,</a:t>
            </a:r>
          </a:p>
          <a:p>
            <a:pPr algn="ctr"/>
            <a:r>
              <a:rPr lang="ru-RU" sz="3200" dirty="0" smtClean="0"/>
              <a:t>Речевое развитие,</a:t>
            </a:r>
          </a:p>
          <a:p>
            <a:pPr algn="ctr"/>
            <a:r>
              <a:rPr lang="ru-RU" sz="3200" dirty="0" smtClean="0"/>
              <a:t>Художественно-эстетическое</a:t>
            </a:r>
            <a:endParaRPr lang="ru-RU" sz="3200" dirty="0"/>
          </a:p>
        </p:txBody>
      </p:sp>
    </p:spTree>
    <p:extLst>
      <p:ext uri="{BB962C8B-B14F-4D97-AF65-F5344CB8AC3E}">
        <p14:creationId xmlns="" xmlns:p14="http://schemas.microsoft.com/office/powerpoint/2010/main" val="40334027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t>
            </a:r>
            <a:r>
              <a:rPr lang="ru-RU" sz="2700" dirty="0" smtClean="0"/>
              <a:t>зрительная зарядка</a:t>
            </a:r>
            <a:r>
              <a:rPr lang="ru-RU" dirty="0" smtClean="0"/>
              <a:t/>
            </a:r>
            <a:br>
              <a:rPr lang="ru-RU" dirty="0" smtClean="0"/>
            </a:br>
            <a:r>
              <a:rPr lang="ru-RU" dirty="0" smtClean="0"/>
              <a:t/>
            </a:r>
            <a:br>
              <a:rPr lang="ru-RU" dirty="0" smtClean="0"/>
            </a:br>
            <a:r>
              <a:rPr lang="ru-RU" dirty="0" smtClean="0"/>
              <a:t/>
            </a:r>
            <a:br>
              <a:rPr lang="ru-RU" dirty="0" smtClean="0"/>
            </a:br>
            <a:r>
              <a:rPr lang="ru-RU" sz="2000" b="1" dirty="0" smtClean="0"/>
              <a:t>"</a:t>
            </a:r>
            <a:r>
              <a:rPr lang="ru-RU" sz="2000" b="1" dirty="0" err="1" smtClean="0"/>
              <a:t>Отдыхалочка</a:t>
            </a:r>
            <a:r>
              <a:rPr lang="ru-RU" sz="2000" b="1" dirty="0" smtClean="0"/>
              <a:t>"</a:t>
            </a:r>
            <a:r>
              <a:rPr lang="ru-RU" sz="2000" dirty="0" smtClean="0"/>
              <a:t/>
            </a:r>
            <a:br>
              <a:rPr lang="ru-RU" sz="2000" dirty="0" smtClean="0"/>
            </a:br>
            <a:r>
              <a:rPr lang="ru-RU" sz="2000" dirty="0" smtClean="0"/>
              <a:t/>
            </a:r>
            <a:br>
              <a:rPr lang="ru-RU" sz="2000" dirty="0" smtClean="0"/>
            </a:br>
            <a:r>
              <a:rPr lang="ru-RU" sz="2000" dirty="0" smtClean="0"/>
              <a:t>Мы сегодня рисовали (сжимают и разжимают кулачки)</a:t>
            </a:r>
            <a:br>
              <a:rPr lang="ru-RU" sz="2000" dirty="0" smtClean="0"/>
            </a:br>
            <a:r>
              <a:rPr lang="ru-RU" sz="2000" dirty="0" smtClean="0"/>
              <a:t>Наши глазки так устали</a:t>
            </a:r>
            <a:br>
              <a:rPr lang="ru-RU" sz="2000" dirty="0" smtClean="0"/>
            </a:br>
            <a:r>
              <a:rPr lang="ru-RU" sz="2000" dirty="0" smtClean="0"/>
              <a:t>Мы дадим им отдохнуть,</a:t>
            </a:r>
            <a:br>
              <a:rPr lang="ru-RU" sz="2000" dirty="0" smtClean="0"/>
            </a:br>
            <a:r>
              <a:rPr lang="ru-RU" sz="2000" dirty="0" smtClean="0"/>
              <a:t>Их закроем на чуть - </a:t>
            </a:r>
            <a:r>
              <a:rPr lang="ru-RU" sz="2000" dirty="0" err="1" smtClean="0"/>
              <a:t>чуть</a:t>
            </a:r>
            <a:r>
              <a:rPr lang="ru-RU" sz="2000" dirty="0" smtClean="0"/>
              <a:t>.</a:t>
            </a:r>
            <a:br>
              <a:rPr lang="ru-RU" sz="2000" dirty="0" smtClean="0"/>
            </a:br>
            <a:r>
              <a:rPr lang="ru-RU" sz="2000" dirty="0" smtClean="0"/>
              <a:t>А теперь их открываем</a:t>
            </a:r>
            <a:br>
              <a:rPr lang="ru-RU" sz="2000" dirty="0" smtClean="0"/>
            </a:br>
            <a:r>
              <a:rPr lang="ru-RU" sz="2000" dirty="0" smtClean="0"/>
              <a:t>И немного поморгаем.</a:t>
            </a:r>
            <a:br>
              <a:rPr lang="ru-RU" sz="2000" dirty="0" smtClean="0"/>
            </a:br>
            <a:r>
              <a:rPr lang="ru-RU" dirty="0" smtClean="0"/>
              <a:t/>
            </a:r>
            <a:br>
              <a:rPr lang="ru-RU" dirty="0" smtClean="0"/>
            </a:br>
            <a:r>
              <a:rPr lang="ru-RU" dirty="0" smtClean="0"/>
              <a:t/>
            </a:r>
            <a:br>
              <a:rPr lang="ru-RU" dirty="0" smtClean="0"/>
            </a:b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smtClean="0"/>
              <a:t>Воспитатель: Ребята, вы молодцы! Давайте теперь позовем Золотую рыбку:</a:t>
            </a:r>
            <a:br>
              <a:rPr lang="ru-RU" sz="1800" dirty="0" smtClean="0"/>
            </a:br>
            <a:r>
              <a:rPr lang="ru-RU" sz="1800" dirty="0" smtClean="0"/>
              <a:t>"Золотая рыбка, приплыви и своих сестричек забери."</a:t>
            </a:r>
            <a:br>
              <a:rPr lang="ru-RU" sz="1800" dirty="0" smtClean="0"/>
            </a:br>
            <a:r>
              <a:rPr lang="ru-RU" sz="1800" dirty="0" smtClean="0"/>
              <a:t>Появляется рыбка.</a:t>
            </a:r>
            <a:br>
              <a:rPr lang="ru-RU" sz="1800" dirty="0" smtClean="0"/>
            </a:br>
            <a:r>
              <a:rPr lang="ru-RU" sz="1800" dirty="0" smtClean="0"/>
              <a:t>Воспитатель: рыбка, смотри, каких красивых подружек мы для тебя сделали!</a:t>
            </a:r>
            <a:br>
              <a:rPr lang="ru-RU" sz="1800" dirty="0" smtClean="0"/>
            </a:br>
            <a:r>
              <a:rPr lang="ru-RU" sz="1800" dirty="0" smtClean="0"/>
              <a:t>Рыбка: Вы очень постарались. Спасибо. Ваше желание я тоже исполню. Мне пора возвращаться в море. До свидания, друзья!</a:t>
            </a:r>
            <a:br>
              <a:rPr lang="ru-RU" sz="1800" dirty="0" smtClean="0"/>
            </a:br>
            <a:r>
              <a:rPr lang="ru-RU" sz="1800" dirty="0" smtClean="0"/>
              <a:t>Дети:  До свидания!</a:t>
            </a:r>
            <a:br>
              <a:rPr lang="ru-RU" sz="1800" dirty="0" smtClean="0"/>
            </a:br>
            <a:r>
              <a:rPr lang="ru-RU" sz="1800" dirty="0" smtClean="0"/>
              <a:t>Рыбка:  Подождите, я сделаю вам еще один подарок. Станьте в круг. Закройте глаза. "Один, два, три, четыре, пять - снова в группе вы опять!"(рыбка уплывает)</a:t>
            </a:r>
            <a:br>
              <a:rPr lang="ru-RU" sz="1800" dirty="0" smtClean="0"/>
            </a:br>
            <a:r>
              <a:rPr lang="ru-RU" sz="1800" dirty="0" smtClean="0"/>
              <a:t/>
            </a:r>
            <a:br>
              <a:rPr lang="ru-RU" sz="1800" dirty="0" smtClean="0"/>
            </a:br>
            <a:endParaRPr lang="ru-RU" sz="1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dirty="0" smtClean="0"/>
              <a:t>Заключительная часть</a:t>
            </a:r>
            <a:br>
              <a:rPr lang="ru-RU" sz="2800" dirty="0" smtClean="0"/>
            </a:br>
            <a:r>
              <a:rPr lang="ru-RU" sz="2800" dirty="0" smtClean="0"/>
              <a:t/>
            </a:r>
            <a:br>
              <a:rPr lang="ru-RU" sz="2800" dirty="0" smtClean="0"/>
            </a:br>
            <a:r>
              <a:rPr lang="ru-RU" sz="2800" dirty="0" smtClean="0"/>
              <a:t/>
            </a:r>
            <a:br>
              <a:rPr lang="ru-RU" sz="2800" dirty="0" smtClean="0"/>
            </a:br>
            <a:r>
              <a:rPr lang="ru-RU" sz="2800" dirty="0" smtClean="0"/>
              <a:t> </a:t>
            </a:r>
            <a:r>
              <a:rPr lang="ru-RU" sz="2200" dirty="0" smtClean="0"/>
              <a:t>Воспитатель:   Вот мы и в группе. Посмотрите, солнышко снова нам улыбается и дарит всем хорошее настроение!</a:t>
            </a:r>
            <a:br>
              <a:rPr lang="ru-RU" sz="2200" dirty="0" smtClean="0"/>
            </a:br>
            <a:r>
              <a:rPr lang="ru-RU" sz="2200" dirty="0" smtClean="0"/>
              <a:t> Ребята, вы сделали для Золотой рыбки доброе дело и она отплатила вам добротой. Никакая Непогода нам больше не страшна. </a:t>
            </a:r>
            <a:br>
              <a:rPr lang="ru-RU" sz="2200" dirty="0" smtClean="0"/>
            </a:br>
            <a:r>
              <a:rPr lang="ru-RU" sz="2200" dirty="0" smtClean="0"/>
              <a:t>Воспитатель хвалит ребят за старание и за </a:t>
            </a:r>
            <a:r>
              <a:rPr lang="ru-RU" sz="2200" smtClean="0"/>
              <a:t>красивые работы.</a:t>
            </a:r>
            <a:endParaRPr lang="ru-RU"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951B223-4FEC-490F-8915-8C04970A0FDA}"/>
              </a:ext>
            </a:extLst>
          </p:cNvPr>
          <p:cNvSpPr>
            <a:spLocks noGrp="1"/>
          </p:cNvSpPr>
          <p:nvPr>
            <p:ph type="title"/>
          </p:nvPr>
        </p:nvSpPr>
        <p:spPr/>
        <p:txBody>
          <a:bodyPr/>
          <a:lstStyle/>
          <a:p>
            <a:r>
              <a:rPr lang="ru-RU" dirty="0" smtClean="0"/>
              <a:t>Задачи:</a:t>
            </a:r>
            <a:endParaRPr lang="ru-RU" dirty="0"/>
          </a:p>
        </p:txBody>
      </p:sp>
      <p:sp>
        <p:nvSpPr>
          <p:cNvPr id="5" name="Прямоугольник 4"/>
          <p:cNvSpPr/>
          <p:nvPr/>
        </p:nvSpPr>
        <p:spPr>
          <a:xfrm>
            <a:off x="2070847" y="2124635"/>
            <a:ext cx="7234517" cy="3693319"/>
          </a:xfrm>
          <a:prstGeom prst="rect">
            <a:avLst/>
          </a:prstGeom>
        </p:spPr>
        <p:txBody>
          <a:bodyPr wrap="square">
            <a:spAutoFit/>
          </a:bodyPr>
          <a:lstStyle/>
          <a:p>
            <a:r>
              <a:rPr lang="ru-RU" b="1" dirty="0" smtClean="0"/>
              <a:t>Обучающие:</a:t>
            </a:r>
            <a:endParaRPr lang="ru-RU" dirty="0" smtClean="0"/>
          </a:p>
          <a:p>
            <a:r>
              <a:rPr lang="ru-RU" dirty="0" smtClean="0"/>
              <a:t>Продолжать</a:t>
            </a:r>
            <a:r>
              <a:rPr lang="ru-RU" i="1" dirty="0" smtClean="0"/>
              <a:t> </a:t>
            </a:r>
            <a:r>
              <a:rPr lang="ru-RU" dirty="0" smtClean="0"/>
              <a:t>учить детей отщипывать небольшие кусочки пластилина и размазывать по картону;</a:t>
            </a:r>
          </a:p>
          <a:p>
            <a:r>
              <a:rPr lang="ru-RU" dirty="0" smtClean="0"/>
              <a:t>заниматься с пластилином самостоятельно, без постоянного присмотра со стороны взрослых;</a:t>
            </a:r>
          </a:p>
          <a:p>
            <a:r>
              <a:rPr lang="ru-RU" dirty="0" smtClean="0"/>
              <a:t>учить аккуратности в работе с пластилином.</a:t>
            </a:r>
          </a:p>
          <a:p>
            <a:r>
              <a:rPr lang="ru-RU" dirty="0" smtClean="0"/>
              <a:t>Закрепить знакомые приемы лепки: сглаживание, надавливание,</a:t>
            </a:r>
          </a:p>
          <a:p>
            <a:r>
              <a:rPr lang="ru-RU" dirty="0" smtClean="0"/>
              <a:t>напомнить приемы «торцевания»;</a:t>
            </a:r>
          </a:p>
          <a:p>
            <a:r>
              <a:rPr lang="ru-RU" dirty="0" smtClean="0"/>
              <a:t>Совершенствовать изобразительные навыки и умения.</a:t>
            </a:r>
          </a:p>
          <a:p>
            <a:r>
              <a:rPr lang="ru-RU" dirty="0" smtClean="0"/>
              <a:t>Развивать умение планировать свою работу.</a:t>
            </a:r>
          </a:p>
          <a:p>
            <a:endParaRPr lang="ru-RU" dirty="0" smtClean="0"/>
          </a:p>
          <a:p>
            <a:endParaRPr lang="ru-RU" dirty="0" smtClean="0"/>
          </a:p>
          <a:p>
            <a:endParaRPr lang="ru-RU" dirty="0"/>
          </a:p>
        </p:txBody>
      </p:sp>
    </p:spTree>
    <p:extLst>
      <p:ext uri="{BB962C8B-B14F-4D97-AF65-F5344CB8AC3E}">
        <p14:creationId xmlns="" xmlns:p14="http://schemas.microsoft.com/office/powerpoint/2010/main" val="3716506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1E08847-608C-498B-9BAF-9BA880BE4FC2}"/>
              </a:ext>
            </a:extLst>
          </p:cNvPr>
          <p:cNvSpPr>
            <a:spLocks noGrp="1"/>
          </p:cNvSpPr>
          <p:nvPr>
            <p:ph type="title"/>
          </p:nvPr>
        </p:nvSpPr>
        <p:spPr/>
        <p:txBody>
          <a:bodyPr>
            <a:normAutofit/>
          </a:bodyPr>
          <a:lstStyle/>
          <a:p>
            <a:r>
              <a:rPr lang="ru-RU" dirty="0" smtClean="0"/>
              <a:t>Задачи:</a:t>
            </a:r>
            <a:endParaRPr lang="ru-RU" dirty="0"/>
          </a:p>
        </p:txBody>
      </p:sp>
      <p:sp>
        <p:nvSpPr>
          <p:cNvPr id="4" name="TextBox 3">
            <a:extLst>
              <a:ext uri="{FF2B5EF4-FFF2-40B4-BE49-F238E27FC236}">
                <a16:creationId xmlns="" xmlns:a16="http://schemas.microsoft.com/office/drawing/2014/main" id="{8507700B-2E34-4A80-8B56-3CC57A748755}"/>
              </a:ext>
            </a:extLst>
          </p:cNvPr>
          <p:cNvSpPr txBox="1"/>
          <p:nvPr/>
        </p:nvSpPr>
        <p:spPr>
          <a:xfrm>
            <a:off x="3044301" y="1864926"/>
            <a:ext cx="6103398" cy="3416320"/>
          </a:xfrm>
          <a:prstGeom prst="rect">
            <a:avLst/>
          </a:prstGeom>
          <a:noFill/>
        </p:spPr>
        <p:txBody>
          <a:bodyPr wrap="square">
            <a:spAutoFit/>
          </a:bodyPr>
          <a:lstStyle/>
          <a:p>
            <a:r>
              <a:rPr lang="ru-RU" b="1" dirty="0" smtClean="0"/>
              <a:t>Коррекционно-развивающие:</a:t>
            </a:r>
            <a:endParaRPr lang="ru-RU" dirty="0" smtClean="0"/>
          </a:p>
          <a:p>
            <a:r>
              <a:rPr lang="ru-RU" dirty="0" smtClean="0"/>
              <a:t>Развивать мелкую моторику пальцев рук. Согласованность в работе обеих рук.</a:t>
            </a:r>
          </a:p>
          <a:p>
            <a:r>
              <a:rPr lang="ru-RU" dirty="0" smtClean="0"/>
              <a:t>Согласованность глаз и рук.</a:t>
            </a:r>
          </a:p>
          <a:p>
            <a:r>
              <a:rPr lang="ru-RU" dirty="0" smtClean="0"/>
              <a:t>Развивать цветовой </a:t>
            </a:r>
            <a:r>
              <a:rPr lang="ru-RU" dirty="0" err="1" smtClean="0"/>
              <a:t>гнозис</a:t>
            </a:r>
            <a:r>
              <a:rPr lang="ru-RU" dirty="0" smtClean="0"/>
              <a:t>.</a:t>
            </a:r>
          </a:p>
          <a:p>
            <a:r>
              <a:rPr lang="ru-RU" dirty="0" smtClean="0"/>
              <a:t>Развивать </a:t>
            </a:r>
            <a:r>
              <a:rPr lang="ru-RU" dirty="0" err="1" smtClean="0"/>
              <a:t>формовосприятие</a:t>
            </a:r>
            <a:r>
              <a:rPr lang="ru-RU" dirty="0" smtClean="0"/>
              <a:t>.</a:t>
            </a:r>
          </a:p>
          <a:p>
            <a:r>
              <a:rPr lang="ru-RU" dirty="0" smtClean="0"/>
              <a:t>Развивать зрительно-пространственные навыки ориентировки на листе бумаги.</a:t>
            </a:r>
          </a:p>
          <a:p>
            <a:r>
              <a:rPr lang="ru-RU" dirty="0" smtClean="0"/>
              <a:t>Развивать слуховое и зрительное внимание, память, логическое мышление.</a:t>
            </a:r>
          </a:p>
          <a:p>
            <a:r>
              <a:rPr lang="ru-RU" dirty="0" smtClean="0"/>
              <a:t>Развивать конструктивные и творческие способности, фантазию.</a:t>
            </a:r>
          </a:p>
        </p:txBody>
      </p:sp>
    </p:spTree>
    <p:extLst>
      <p:ext uri="{BB962C8B-B14F-4D97-AF65-F5344CB8AC3E}">
        <p14:creationId xmlns="" xmlns:p14="http://schemas.microsoft.com/office/powerpoint/2010/main" val="3875281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7A945B7-CB42-4C2D-AA1E-B50665670DC3}"/>
              </a:ext>
            </a:extLst>
          </p:cNvPr>
          <p:cNvSpPr>
            <a:spLocks noGrp="1"/>
          </p:cNvSpPr>
          <p:nvPr>
            <p:ph type="title"/>
          </p:nvPr>
        </p:nvSpPr>
        <p:spPr/>
        <p:txBody>
          <a:bodyPr/>
          <a:lstStyle/>
          <a:p>
            <a:r>
              <a:rPr lang="ru-RU" dirty="0" smtClean="0"/>
              <a:t>Методы:</a:t>
            </a:r>
            <a:endParaRPr lang="ru-RU" dirty="0"/>
          </a:p>
        </p:txBody>
      </p:sp>
      <p:sp>
        <p:nvSpPr>
          <p:cNvPr id="4" name="TextBox 3">
            <a:extLst>
              <a:ext uri="{FF2B5EF4-FFF2-40B4-BE49-F238E27FC236}">
                <a16:creationId xmlns="" xmlns:a16="http://schemas.microsoft.com/office/drawing/2014/main" id="{CD23BC0F-F671-4F88-BA4D-FC10F7D746E4}"/>
              </a:ext>
            </a:extLst>
          </p:cNvPr>
          <p:cNvSpPr txBox="1"/>
          <p:nvPr/>
        </p:nvSpPr>
        <p:spPr>
          <a:xfrm>
            <a:off x="1451579" y="2089770"/>
            <a:ext cx="7548239" cy="1631216"/>
          </a:xfrm>
          <a:prstGeom prst="rect">
            <a:avLst/>
          </a:prstGeom>
          <a:noFill/>
        </p:spPr>
        <p:txBody>
          <a:bodyPr wrap="square">
            <a:spAutoFit/>
          </a:bodyPr>
          <a:lstStyle/>
          <a:p>
            <a:r>
              <a:rPr lang="ru-RU" sz="2000" dirty="0" smtClean="0"/>
              <a:t>Игровой</a:t>
            </a:r>
          </a:p>
          <a:p>
            <a:r>
              <a:rPr lang="ru-RU" sz="2000" dirty="0" smtClean="0"/>
              <a:t>Наглядный (иллюстрации к сказке, зрительное </a:t>
            </a:r>
            <a:r>
              <a:rPr lang="ru-RU" sz="2000" smtClean="0"/>
              <a:t>обследование игрушки-рыбки)</a:t>
            </a:r>
            <a:endParaRPr lang="ru-RU" sz="2000" dirty="0" smtClean="0"/>
          </a:p>
          <a:p>
            <a:r>
              <a:rPr lang="ru-RU" sz="2000" dirty="0" smtClean="0"/>
              <a:t>Словесный (беседа, объяснение, индивидуальный подход, словесное поощрение)</a:t>
            </a:r>
            <a:endParaRPr lang="ru-RU" sz="2000" dirty="0"/>
          </a:p>
        </p:txBody>
      </p:sp>
    </p:spTree>
    <p:extLst>
      <p:ext uri="{BB962C8B-B14F-4D97-AF65-F5344CB8AC3E}">
        <p14:creationId xmlns="" xmlns:p14="http://schemas.microsoft.com/office/powerpoint/2010/main" val="1527381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C504CA8-E31C-4477-B1ED-AA737A7D1F34}"/>
              </a:ext>
            </a:extLst>
          </p:cNvPr>
          <p:cNvSpPr>
            <a:spLocks noGrp="1"/>
          </p:cNvSpPr>
          <p:nvPr>
            <p:ph type="title"/>
          </p:nvPr>
        </p:nvSpPr>
        <p:spPr/>
        <p:txBody>
          <a:bodyPr>
            <a:normAutofit fontScale="90000"/>
          </a:bodyPr>
          <a:lstStyle/>
          <a:p>
            <a:r>
              <a:rPr lang="ru-RU" b="1" dirty="0" smtClean="0"/>
              <a:t>Оборудование и материалы:</a:t>
            </a:r>
            <a:br>
              <a:rPr lang="ru-RU" b="1" dirty="0" smtClean="0"/>
            </a:br>
            <a:r>
              <a:rPr lang="ru-RU" b="1" dirty="0" smtClean="0"/>
              <a:t/>
            </a:r>
            <a:br>
              <a:rPr lang="ru-RU" b="1" dirty="0" smtClean="0"/>
            </a:br>
            <a:r>
              <a:rPr lang="ru-RU" b="1" dirty="0" smtClean="0"/>
              <a:t/>
            </a:r>
            <a:br>
              <a:rPr lang="ru-RU" b="1" dirty="0" smtClean="0"/>
            </a:br>
            <a:r>
              <a:rPr lang="ru-RU" dirty="0" smtClean="0"/>
              <a:t/>
            </a:r>
            <a:br>
              <a:rPr lang="ru-RU" dirty="0" smtClean="0"/>
            </a:br>
            <a:r>
              <a:rPr lang="ru-RU" sz="2000" b="1" dirty="0" smtClean="0"/>
              <a:t>Демонстрационный</a:t>
            </a:r>
            <a:r>
              <a:rPr lang="ru-RU" sz="2000" dirty="0" smtClean="0"/>
              <a:t> - картинка "Солнышко", "Туча",  объёмная Золотая рыбка, для образца - 3 рыбки, пластилин, музыкальный центр, музыкальная запись «Шум моря», мольберт, магнитная доска</a:t>
            </a:r>
            <a:br>
              <a:rPr lang="ru-RU" sz="2000" dirty="0" smtClean="0"/>
            </a:br>
            <a:r>
              <a:rPr lang="ru-RU" sz="2000" b="1" dirty="0" smtClean="0"/>
              <a:t>Раздаточный </a:t>
            </a:r>
            <a:r>
              <a:rPr lang="ru-RU" sz="2000" dirty="0" smtClean="0"/>
              <a:t>- "тарелочка - море" синего цвета с силуэтом рыбки, набор пластилина,  квадратики цветной бумаги 1,5х1,5 см желтого цвета для чешуи, стеки, влажные салфетки для рук, клеенка для лепки на каждого ребенка, простой карандаш.</a:t>
            </a:r>
            <a:br>
              <a:rPr lang="ru-RU" sz="2000" dirty="0" smtClean="0"/>
            </a:br>
            <a:r>
              <a:rPr lang="ru-RU" sz="2000" b="1" dirty="0" smtClean="0"/>
              <a:t>Активизация словаря:</a:t>
            </a:r>
            <a:r>
              <a:rPr lang="ru-RU" sz="2000" dirty="0" smtClean="0"/>
              <a:t> поэт - А.С.Пушкин, золотая рыбка, волшебная, чешуя, переливается, блестит, играет на солнышке, золотой цвет.</a:t>
            </a:r>
            <a:br>
              <a:rPr lang="ru-RU" sz="2000" dirty="0" smtClean="0"/>
            </a:br>
            <a:endParaRPr lang="ru-RU" sz="2000" dirty="0"/>
          </a:p>
        </p:txBody>
      </p:sp>
    </p:spTree>
    <p:extLst>
      <p:ext uri="{BB962C8B-B14F-4D97-AF65-F5344CB8AC3E}">
        <p14:creationId xmlns="" xmlns:p14="http://schemas.microsoft.com/office/powerpoint/2010/main" val="20050751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Предварительная работа:</a:t>
            </a:r>
            <a:br>
              <a:rPr lang="ru-RU" b="1" dirty="0" smtClean="0"/>
            </a:br>
            <a:r>
              <a:rPr lang="ru-RU" b="1" dirty="0" smtClean="0"/>
              <a:t/>
            </a:r>
            <a:br>
              <a:rPr lang="ru-RU" b="1" dirty="0" smtClean="0"/>
            </a:br>
            <a:r>
              <a:rPr lang="ru-RU" b="1" dirty="0" smtClean="0"/>
              <a:t/>
            </a:r>
            <a:br>
              <a:rPr lang="ru-RU" b="1" dirty="0" smtClean="0"/>
            </a:br>
            <a:r>
              <a:rPr lang="ru-RU" sz="2000" dirty="0" smtClean="0"/>
              <a:t/>
            </a:r>
            <a:br>
              <a:rPr lang="ru-RU" sz="2000" dirty="0" smtClean="0"/>
            </a:br>
            <a:r>
              <a:rPr lang="ru-RU" sz="2000" dirty="0" smtClean="0"/>
              <a:t>знакомство детей с творчеством великого русского поэта - Александра Сергеевича Пушкина;</a:t>
            </a:r>
            <a:br>
              <a:rPr lang="ru-RU" sz="2000" dirty="0" smtClean="0"/>
            </a:br>
            <a:r>
              <a:rPr lang="ru-RU" sz="2000" dirty="0" smtClean="0"/>
              <a:t>беседа по содержанию «Сказки о рыбаке и рыбке»; Поэтапное зрительно-осязательное обследование игрушки-рыбки;</a:t>
            </a:r>
            <a:br>
              <a:rPr lang="ru-RU" sz="2000" dirty="0" smtClean="0"/>
            </a:br>
            <a:r>
              <a:rPr lang="ru-RU" sz="2000" dirty="0" smtClean="0"/>
              <a:t>рисование моря на бумажных тарелочках; рассматривание альбома " Морские обитатели "; </a:t>
            </a:r>
            <a:br>
              <a:rPr lang="ru-RU" sz="2000" dirty="0" smtClean="0"/>
            </a:br>
            <a:r>
              <a:rPr lang="ru-RU" sz="2000" dirty="0" smtClean="0"/>
              <a:t>проведение подвижных игр : "Караси и щука", "Море волнуется раз!"; разучивание пальчиковой гимнастики «Налим»; совместная работа родителей и детей("Мастерская выходного дня") - аппликация "Рыбка плавает в водичке".</a:t>
            </a:r>
            <a:br>
              <a:rPr lang="ru-RU" sz="2000" dirty="0" smtClean="0"/>
            </a:br>
            <a:r>
              <a:rPr lang="ru-RU" sz="2200" dirty="0" smtClean="0"/>
              <a:t/>
            </a:r>
            <a:br>
              <a:rPr lang="ru-RU" sz="2200" dirty="0" smtClean="0"/>
            </a:br>
            <a:endParaRPr lang="ru-RU" sz="2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51579" y="804520"/>
            <a:ext cx="9603275" cy="1033246"/>
          </a:xfrm>
        </p:spPr>
        <p:txBody>
          <a:bodyPr/>
          <a:lstStyle/>
          <a:p>
            <a:r>
              <a:rPr lang="ru-RU" dirty="0" smtClean="0"/>
              <a:t>Вводная часть</a:t>
            </a:r>
            <a:endParaRPr lang="ru-RU" dirty="0"/>
          </a:p>
        </p:txBody>
      </p:sp>
      <p:sp>
        <p:nvSpPr>
          <p:cNvPr id="3" name="Прямоугольник 2"/>
          <p:cNvSpPr/>
          <p:nvPr/>
        </p:nvSpPr>
        <p:spPr>
          <a:xfrm>
            <a:off x="3048000" y="2241176"/>
            <a:ext cx="6096000" cy="3693319"/>
          </a:xfrm>
          <a:prstGeom prst="rect">
            <a:avLst/>
          </a:prstGeom>
        </p:spPr>
        <p:txBody>
          <a:bodyPr wrap="square">
            <a:spAutoFit/>
          </a:bodyPr>
          <a:lstStyle/>
          <a:p>
            <a:r>
              <a:rPr lang="ru-RU" dirty="0" smtClean="0"/>
              <a:t>Воспитатель приветствует ребят.</a:t>
            </a:r>
          </a:p>
          <a:p>
            <a:r>
              <a:rPr lang="ru-RU" b="1" dirty="0" err="1" smtClean="0"/>
              <a:t>Психогимнастика</a:t>
            </a:r>
            <a:r>
              <a:rPr lang="ru-RU" b="1" dirty="0" smtClean="0"/>
              <a:t> «Лучик»</a:t>
            </a:r>
            <a:endParaRPr lang="ru-RU" dirty="0" smtClean="0"/>
          </a:p>
          <a:p>
            <a:r>
              <a:rPr lang="ru-RU" dirty="0" smtClean="0"/>
              <a:t>К солнышку потянулись(на носочки стали, руки к солнышку протянули.)</a:t>
            </a:r>
          </a:p>
          <a:p>
            <a:r>
              <a:rPr lang="ru-RU" dirty="0" smtClean="0"/>
              <a:t>Лучик взяли,( соединили ладошки)</a:t>
            </a:r>
          </a:p>
          <a:p>
            <a:r>
              <a:rPr lang="ru-RU" dirty="0" smtClean="0"/>
              <a:t>К сердцу прижали(ладошки прижали к сердцу)</a:t>
            </a:r>
          </a:p>
          <a:p>
            <a:r>
              <a:rPr lang="ru-RU" dirty="0" smtClean="0"/>
              <a:t>И гостям отдали(улыбаются).</a:t>
            </a:r>
          </a:p>
          <a:p>
            <a:r>
              <a:rPr lang="ru-RU" dirty="0" smtClean="0"/>
              <a:t>В. Ну вот, теперь у всех хорошее настроение.</a:t>
            </a:r>
          </a:p>
          <a:p>
            <a:r>
              <a:rPr lang="ru-RU" i="1" dirty="0" smtClean="0"/>
              <a:t>В группу вбегает тетушка Непогода. Дети поворачиваются лицом к ней. В это время  воспитатель меняет солнышко на стене на тучку.</a:t>
            </a:r>
            <a:endParaRPr lang="ru-RU" dirty="0" smtClean="0"/>
          </a:p>
          <a:p>
            <a:r>
              <a:rPr lang="ru-RU" dirty="0" smtClean="0"/>
              <a:t/>
            </a:r>
            <a:br>
              <a:rPr lang="ru-RU"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t>Н. Это кто тут радуется солнышку!? У кого это хорошее настроение!? А !? Собрались здесь. А меня забыли позвать....!?</a:t>
            </a:r>
            <a:br>
              <a:rPr lang="ru-RU" sz="2000" dirty="0" smtClean="0"/>
            </a:br>
            <a:r>
              <a:rPr lang="ru-RU" sz="2000" dirty="0" smtClean="0"/>
              <a:t>В. Да кто вы такая? Вбежали, раскричались.</a:t>
            </a:r>
            <a:br>
              <a:rPr lang="ru-RU" sz="2000" dirty="0" smtClean="0"/>
            </a:br>
            <a:r>
              <a:rPr lang="ru-RU" sz="2000" dirty="0" smtClean="0"/>
              <a:t>Н. Ах, так вы еще и не знаете кто я такая!? Я - тетушка Непогода.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Колдует зонтиком.</a:t>
            </a:r>
            <a:br>
              <a:rPr lang="ru-RU" sz="2000" dirty="0" smtClean="0"/>
            </a:br>
            <a:r>
              <a:rPr lang="ru-RU" sz="2000" dirty="0" smtClean="0"/>
              <a:t>Непогода:  " Один, два, три - солнце в тучку преврати ".</a:t>
            </a:r>
            <a:br>
              <a:rPr lang="ru-RU" sz="2000" dirty="0" smtClean="0"/>
            </a:br>
            <a:r>
              <a:rPr lang="ru-RU" sz="2000" dirty="0" smtClean="0"/>
              <a:t/>
            </a:r>
            <a:br>
              <a:rPr lang="ru-RU" sz="2000" dirty="0" smtClean="0"/>
            </a:br>
            <a:r>
              <a:rPr lang="ru-RU" sz="2000" dirty="0" smtClean="0"/>
              <a:t>Разворачивается и демонстративно уходит.</a:t>
            </a:r>
            <a:br>
              <a:rPr lang="ru-RU" sz="2000" dirty="0" smtClean="0"/>
            </a:br>
            <a:r>
              <a:rPr lang="ru-RU" sz="2000" dirty="0" smtClean="0"/>
              <a:t>Воспитатель:  Ребята, посмотрите исчезло наше солнышко, а вместо него появилась туча.  Как вернуть солнышко, радость, улыбки? Кто нам сможет помочь?</a:t>
            </a:r>
            <a:br>
              <a:rPr lang="ru-RU" sz="2000" dirty="0" smtClean="0"/>
            </a:br>
            <a:r>
              <a:rPr lang="ru-RU" sz="2000" dirty="0" smtClean="0"/>
              <a:t>Д.Фея, волшебник, волшебные слова, Золотая рыбка.</a:t>
            </a:r>
            <a:br>
              <a:rPr lang="ru-RU" sz="2000" dirty="0" smtClean="0"/>
            </a:br>
            <a:r>
              <a:rPr lang="ru-RU" sz="2000" dirty="0" smtClean="0"/>
              <a:t/>
            </a:r>
            <a:br>
              <a:rPr lang="ru-RU" sz="2000" dirty="0" smtClean="0"/>
            </a:br>
            <a:r>
              <a:rPr lang="ru-RU" sz="2000" dirty="0" smtClean="0"/>
              <a:t/>
            </a:r>
            <a:br>
              <a:rPr lang="ru-RU" sz="2000" dirty="0" smtClean="0"/>
            </a:br>
            <a:r>
              <a:rPr lang="ru-RU" sz="2000" dirty="0" smtClean="0"/>
              <a:t/>
            </a:r>
            <a:br>
              <a:rPr lang="ru-RU" sz="2000" dirty="0" smtClean="0"/>
            </a:br>
            <a:r>
              <a:rPr lang="ru-RU" sz="2200" dirty="0" smtClean="0"/>
              <a:t/>
            </a:r>
            <a:br>
              <a:rPr lang="ru-RU" sz="2200" dirty="0" smtClean="0"/>
            </a:br>
            <a:r>
              <a:rPr lang="ru-RU" dirty="0" smtClean="0"/>
              <a:t/>
            </a:r>
            <a:br>
              <a:rPr lang="ru-RU" dirty="0" smtClean="0"/>
            </a:br>
            <a:endParaRPr lang="ru-RU" dirty="0"/>
          </a:p>
        </p:txBody>
      </p:sp>
    </p:spTree>
  </p:cSld>
  <p:clrMapOvr>
    <a:masterClrMapping/>
  </p:clrMapOvr>
</p:sld>
</file>

<file path=ppt/theme/theme1.xml><?xml version="1.0" encoding="utf-8"?>
<a:theme xmlns:a="http://schemas.openxmlformats.org/drawingml/2006/main" name="Галерея">
  <a:themeElements>
    <a:clrScheme name="Галерея">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Галерея">
      <a:majorFont>
        <a:latin typeface="Gill Sans M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алерея">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1659</TotalTime>
  <Words>352</Words>
  <Application>Microsoft Office PowerPoint</Application>
  <PresentationFormat>Произвольный</PresentationFormat>
  <Paragraphs>63</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Галерея</vt:lpstr>
      <vt:lpstr>Сценарий ООД по сопровождению детей старшего дошкольного возраста  с нарушениями зрения </vt:lpstr>
      <vt:lpstr>Тема организованно-образовательной деятельности: «Золотая рыбка»(пластилинография, торцевание)</vt:lpstr>
      <vt:lpstr>Задачи:</vt:lpstr>
      <vt:lpstr>Задачи:</vt:lpstr>
      <vt:lpstr>Методы:</vt:lpstr>
      <vt:lpstr>Оборудование и материалы:    Демонстрационный - картинка "Солнышко", "Туча",  объёмная Золотая рыбка, для образца - 3 рыбки, пластилин, музыкальный центр, музыкальная запись «Шум моря», мольберт, магнитная доска Раздаточный - "тарелочка - море" синего цвета с силуэтом рыбки, набор пластилина,  квадратики цветной бумаги 1,5х1,5 см желтого цвета для чешуи, стеки, влажные салфетки для рук, клеенка для лепки на каждого ребенка, простой карандаш. Активизация словаря: поэт - А.С.Пушкин, золотая рыбка, волшебная, чешуя, переливается, блестит, играет на солнышке, золотой цвет. </vt:lpstr>
      <vt:lpstr>Предварительная работа:    знакомство детей с творчеством великого русского поэта - Александра Сергеевича Пушкина; беседа по содержанию «Сказки о рыбаке и рыбке»; Поэтапное зрительно-осязательное обследование игрушки-рыбки; рисование моря на бумажных тарелочках; рассматривание альбома " Морские обитатели ";  проведение подвижных игр : "Караси и щука", "Море волнуется раз!"; разучивание пальчиковой гимнастики «Налим»; совместная работа родителей и детей("Мастерская выходного дня") - аппликация "Рыбка плавает в водичке".  </vt:lpstr>
      <vt:lpstr>Вводная часть</vt:lpstr>
      <vt:lpstr>Н. Это кто тут радуется солнышку!? У кого это хорошее настроение!? А !? Собрались здесь. А меня забыли позвать....!? В. Да кто вы такая? Вбежали, раскричались. Н. Ах, так вы еще и не знаете кто я такая!? Я - тетушка Непогода.     Колдует зонтиком. Непогода:  " Один, два, три - солнце в тучку преврати ".  Разворачивается и демонстративно уходит. Воспитатель:  Ребята, посмотрите исчезло наше солнышко, а вместо него появилась туча.  Как вернуть солнышко, радость, улыбки? Кто нам сможет помочь? Д.Фея, волшебник, волшебные слова, Золотая рыбка.      </vt:lpstr>
      <vt:lpstr>Воспитатель:  Давайте обратимся к Золотой рыбке? Как вы думаете, почему Золотая рыбка сможет нам помочь? Дети:  Она волшебная. Воспитатель:  Каким чудесным даром обладает Золотая рыбка? Дети:  она Исполняет желания.  </vt:lpstr>
      <vt:lpstr>Слайд 11</vt:lpstr>
      <vt:lpstr>Зрительная гимнастика «Чудеса»   Закрываем мы глаза, (закрывают глаза) Вот какие чудеса.( продолжают сидеть) Наши глазки отдыхают, Упражненья выполняют. (с закрытыми глазами) (массаж круговыми движениями указательного пальца) Мы глазки открываем, И дружно поморгаем. Вправо - влево посмотрите, Вниз и вверх все поглядите. Отдохнули? Хорошо! (Дети надевают очки)  Воспитатель: Ну вот мы и приплыли. Давайте выйдем на берег и позовем золотую рыбку! </vt:lpstr>
      <vt:lpstr>В. - Давайте дружно ее позовем, скажем такие слова: «Золотая рыбка, приплыви и солнышко ребятам возврати» (воспитатель приносит игрушечную рыбку)  Рыбка: - Добрый день, детишки. Как я рада вас видеть! Зачем вы ко мне пожаловали? Воспитатель:  Помоги нам, пожалуйста, вернуть солнышко, счастье и радость, которые у нас отобрала злая Непогода. Р. - Я всегда помогаю хорошим детям. Я помогу вам вернуть солнышко! Воспитатель: Спасибо тебе, золотая рыбка. </vt:lpstr>
      <vt:lpstr>Динамическая пауза   Море волнуется — раз! (шагаем на месте) Море волнуется - два! (движения руками влево-вправо) Море волнуется — три! (повороты туловища влево-вправо) Как рыбки плывут, покажи!( показывают ) Морская фигура, замри! (присели)  Воспитатель:  Ребята, давайте мы сделаем красивых рыбок, подружек для нашей золотой рыбки? </vt:lpstr>
      <vt:lpstr>Основная часть</vt:lpstr>
      <vt:lpstr>В . - Ребята, скажите как выглядит рыбка? Что у нее есть? Д. - Голова, туловище, хвост, плавники, глаза, рот.    В. - Чем покрыто тело рыбы? Д. Чешуей. В.- Рыбки волшебные и делать мы их будем необычным способом – рисовать пластилином. Но Перед началом работы нужно подготовить наши пальчики                               </vt:lpstr>
      <vt:lpstr>Слайд 17</vt:lpstr>
      <vt:lpstr>Воспитатель:  Я вам напомню технику выполнения. Начинаем рисовать с хвостика. Отщипываем небольшой кусочек пластилина нужного цвета, скатываем шарик, кладем его внизу на хвостик, прижимаем и размазываем по картону тонким слоем. Затем другим цветом рисуем туловище. Аккуратно делаем, не выходя за контур. Стекой прорисовываем "жилочки" хвостика. Частичный показ. После этого делаем чешуйки рыбкам методом "торцевания".В правую руку берем карандаш, в левую квадратик бумаги. На серединку бумаги кладем "головку" карандаша и обворачиваем ее бумагой, прокручивая карандаш, а затем вставляем его в пластилин. Чтобы рыбка получилась красивой, делаем чешуйки близко друг возле друга.   </vt:lpstr>
      <vt:lpstr>Слайд 19</vt:lpstr>
      <vt:lpstr> зрительная зарядка   "Отдыхалочка"  Мы сегодня рисовали (сжимают и разжимают кулачки) Наши глазки так устали Мы дадим им отдохнуть, Их закроем на чуть - чуть. А теперь их открываем И немного поморгаем.   </vt:lpstr>
      <vt:lpstr>Воспитатель: Ребята, вы молодцы! Давайте теперь позовем Золотую рыбку: "Золотая рыбка, приплыви и своих сестричек забери." Появляется рыбка. Воспитатель: рыбка, смотри, каких красивых подружек мы для тебя сделали! Рыбка: Вы очень постарались. Спасибо. Ваше желание я тоже исполню. Мне пора возвращаться в море. До свидания, друзья! Дети:  До свидания! Рыбка:  Подождите, я сделаю вам еще один подарок. Станьте в круг. Закройте глаза. "Один, два, три, четыре, пять - снова в группе вы опять!"(рыбка уплывает)  </vt:lpstr>
      <vt:lpstr>Заключительная часть    Воспитатель:   Вот мы и в группе. Посмотрите, солнышко снова нам улыбается и дарит всем хорошее настроение!  Ребята, вы сделали для Золотой рыбки доброе дело и она отплатила вам добротой. Никакая Непогода нам больше не страшна.  Воспитатель хвалит ребят за старание и за красивые работы.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Психолого – педагогическое сопровождение детей  с ОВЗ в условиях ДОУ</dc:title>
  <dc:creator>Фаиль Мавлеткулов</dc:creator>
  <cp:lastModifiedBy>Zew19.96@rambler.ru</cp:lastModifiedBy>
  <cp:revision>14</cp:revision>
  <dcterms:created xsi:type="dcterms:W3CDTF">2021-04-04T18:56:29Z</dcterms:created>
  <dcterms:modified xsi:type="dcterms:W3CDTF">2023-01-27T20:03:16Z</dcterms:modified>
</cp:coreProperties>
</file>