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omments/comment1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7" r:id="rId2"/>
    <p:sldId id="269" r:id="rId3"/>
    <p:sldId id="271" r:id="rId4"/>
    <p:sldId id="274" r:id="rId5"/>
    <p:sldId id="275" r:id="rId6"/>
    <p:sldId id="272" r:id="rId7"/>
    <p:sldId id="270" r:id="rId8"/>
    <p:sldId id="268" r:id="rId9"/>
    <p:sldId id="281" r:id="rId10"/>
    <p:sldId id="280" r:id="rId11"/>
    <p:sldId id="279" r:id="rId12"/>
    <p:sldId id="278" r:id="rId13"/>
    <p:sldId id="277" r:id="rId14"/>
    <p:sldId id="276" r:id="rId1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Пользователь" initials="П" lastIdx="1" clrIdx="0">
    <p:extLst>
      <p:ext uri="{19B8F6BF-5375-455C-9EA6-DF929625EA0E}">
        <p15:presenceInfo xmlns:p15="http://schemas.microsoft.com/office/powerpoint/2012/main" userId="Пользователь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15" autoAdjust="0"/>
    <p:restoredTop sz="94660"/>
  </p:normalViewPr>
  <p:slideViewPr>
    <p:cSldViewPr snapToGrid="0">
      <p:cViewPr varScale="1">
        <p:scale>
          <a:sx n="79" d="100"/>
          <a:sy n="79" d="100"/>
        </p:scale>
        <p:origin x="23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1-05-08T12:52:36.832" idx="1">
    <p:pos x="10" y="10"/>
    <p:text/>
    <p:extLst>
      <p:ext uri="{C676402C-5697-4E1C-873F-D02D1690AC5C}">
        <p15:threadingInfo xmlns:p15="http://schemas.microsoft.com/office/powerpoint/2012/main" timeZoneBias="-180"/>
      </p:ext>
    </p:extLst>
  </p:cm>
</p:cmLst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539699-2D8B-4F87-94D2-43BB3081E120}" type="datetimeFigureOut">
              <a:rPr lang="ru-RU" smtClean="0"/>
              <a:t>27.01.2023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174A54-C52C-40B3-8A8E-396AEE6F08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63007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539699-2D8B-4F87-94D2-43BB3081E120}" type="datetimeFigureOut">
              <a:rPr lang="ru-RU" smtClean="0"/>
              <a:t>27.01.2023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174A54-C52C-40B3-8A8E-396AEE6F08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96076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539699-2D8B-4F87-94D2-43BB3081E120}" type="datetimeFigureOut">
              <a:rPr lang="ru-RU" smtClean="0"/>
              <a:t>27.01.2023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174A54-C52C-40B3-8A8E-396AEE6F08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51527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539699-2D8B-4F87-94D2-43BB3081E120}" type="datetimeFigureOut">
              <a:rPr lang="ru-RU" smtClean="0"/>
              <a:t>27.01.2023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174A54-C52C-40B3-8A8E-396AEE6F08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92673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539699-2D8B-4F87-94D2-43BB3081E120}" type="datetimeFigureOut">
              <a:rPr lang="ru-RU" smtClean="0"/>
              <a:t>27.01.2023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174A54-C52C-40B3-8A8E-396AEE6F08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3932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539699-2D8B-4F87-94D2-43BB3081E120}" type="datetimeFigureOut">
              <a:rPr lang="ru-RU" smtClean="0"/>
              <a:t>27.01.2023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174A54-C52C-40B3-8A8E-396AEE6F08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97855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539699-2D8B-4F87-94D2-43BB3081E120}" type="datetimeFigureOut">
              <a:rPr lang="ru-RU" smtClean="0"/>
              <a:t>27.01.2023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174A54-C52C-40B3-8A8E-396AEE6F08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44698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539699-2D8B-4F87-94D2-43BB3081E120}" type="datetimeFigureOut">
              <a:rPr lang="ru-RU" smtClean="0"/>
              <a:t>27.01.2023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174A54-C52C-40B3-8A8E-396AEE6F08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59509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539699-2D8B-4F87-94D2-43BB3081E120}" type="datetimeFigureOut">
              <a:rPr lang="ru-RU" smtClean="0"/>
              <a:t>27.01.2023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174A54-C52C-40B3-8A8E-396AEE6F08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88623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539699-2D8B-4F87-94D2-43BB3081E120}" type="datetimeFigureOut">
              <a:rPr lang="ru-RU" smtClean="0"/>
              <a:t>27.01.2023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174A54-C52C-40B3-8A8E-396AEE6F08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1716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539699-2D8B-4F87-94D2-43BB3081E120}" type="datetimeFigureOut">
              <a:rPr lang="ru-RU" smtClean="0"/>
              <a:t>27.01.2023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174A54-C52C-40B3-8A8E-396AEE6F08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5151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539699-2D8B-4F87-94D2-43BB3081E120}" type="datetimeFigureOut">
              <a:rPr lang="ru-RU" smtClean="0"/>
              <a:t>27.01.2023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174A54-C52C-40B3-8A8E-396AEE6F08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39594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comments" Target="../comments/commen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0428" y="141967"/>
            <a:ext cx="10515600" cy="6520089"/>
          </a:xfrm>
        </p:spPr>
        <p:txBody>
          <a:bodyPr/>
          <a:lstStyle/>
          <a:p>
            <a:pPr marL="0" marR="6985" indent="0" algn="ctr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2000" dirty="0">
                <a:latin typeface="Times New Roman" panose="02020603050405020304" pitchFamily="18" charset="0"/>
                <a:ea typeface="SimSun"/>
                <a:cs typeface="Times New Roman" panose="02020603050405020304" pitchFamily="18" charset="0"/>
              </a:rPr>
              <a:t>МУНИЦИПАЛЬНОЕ БЮДЖЕТНОЕ ДОШКОЛЬНОЕ ОБРАЗОВАТЕЛЬНОЕ УЧРЕЖДЕНИЕ </a:t>
            </a:r>
            <a:endParaRPr lang="ru-RU" sz="2000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marL="0" marR="6985" indent="0" algn="ctr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2000" dirty="0">
                <a:latin typeface="Times New Roman" panose="02020603050405020304" pitchFamily="18" charset="0"/>
                <a:ea typeface="SimSun"/>
                <a:cs typeface="Times New Roman" panose="02020603050405020304" pitchFamily="18" charset="0"/>
              </a:rPr>
              <a:t>ДЕТСКИЙ САД № 56 КОМБИНИРОВАННОГО ВИДА</a:t>
            </a:r>
            <a:endParaRPr lang="ru-RU" sz="2000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marL="0" marR="6985" indent="0" algn="ctr">
              <a:lnSpc>
                <a:spcPct val="115000"/>
              </a:lnSpc>
              <a:spcAft>
                <a:spcPts val="0"/>
              </a:spcAft>
              <a:buNone/>
            </a:pPr>
            <a:r>
              <a:rPr lang="ru-RU" dirty="0">
                <a:latin typeface="Times New Roman"/>
                <a:ea typeface="SimSun"/>
                <a:cs typeface="Times New Roman"/>
              </a:rPr>
              <a:t> 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Times New Roman"/>
                <a:ea typeface="Calibri"/>
                <a:cs typeface="Times New Roman"/>
              </a:rPr>
              <a:t>Выступление </a:t>
            </a:r>
            <a:r>
              <a:rPr lang="ru-RU" b="1" dirty="0">
                <a:solidFill>
                  <a:schemeClr val="accent6">
                    <a:lumMod val="50000"/>
                  </a:schemeClr>
                </a:solidFill>
                <a:latin typeface="Times New Roman"/>
                <a:ea typeface="Calibri"/>
                <a:cs typeface="Times New Roman"/>
              </a:rPr>
              <a:t>на педсовете на тему:</a:t>
            </a:r>
            <a:r>
              <a:rPr lang="ru-RU" b="1" dirty="0">
                <a:solidFill>
                  <a:schemeClr val="accent6">
                    <a:lumMod val="50000"/>
                  </a:schemeClr>
                </a:solidFill>
                <a:latin typeface="Times New Roman"/>
                <a:ea typeface="+mj-ea"/>
                <a:cs typeface="Times New Roman"/>
              </a:rPr>
              <a:t> 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Times New Roman"/>
                <a:ea typeface="+mj-ea"/>
                <a:cs typeface="Times New Roman"/>
              </a:rPr>
              <a:t>Мнемотехника как средство формирования культурно – гигиенических навыков детей младшего дошкольного возраста </a:t>
            </a:r>
            <a:endParaRPr lang="ru-RU" sz="1800" dirty="0" smtClean="0">
              <a:solidFill>
                <a:schemeClr val="accent6">
                  <a:lumMod val="50000"/>
                </a:schemeClr>
              </a:solidFill>
              <a:ea typeface="+mj-ea"/>
              <a:cs typeface="Times New Roman"/>
            </a:endParaRPr>
          </a:p>
          <a:p>
            <a:pPr marL="0" marR="6985" indent="0" algn="r">
              <a:lnSpc>
                <a:spcPct val="115000"/>
              </a:lnSpc>
              <a:spcAft>
                <a:spcPts val="0"/>
              </a:spcAft>
              <a:buNone/>
            </a:pPr>
            <a:endParaRPr lang="ru-RU" sz="1800" dirty="0" smtClean="0">
              <a:solidFill>
                <a:schemeClr val="accent6">
                  <a:lumMod val="50000"/>
                </a:schemeClr>
              </a:solidFill>
              <a:ea typeface="+mj-ea"/>
              <a:cs typeface="Times New Roman"/>
            </a:endParaRPr>
          </a:p>
          <a:p>
            <a:pPr marL="0" marR="6985" indent="0" algn="r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Воспитатель: Васильева Анна Викторовна</a:t>
            </a:r>
          </a:p>
          <a:p>
            <a:pPr marL="0" marR="6985" indent="0" algn="r">
              <a:lnSpc>
                <a:spcPct val="115000"/>
              </a:lnSpc>
              <a:spcAft>
                <a:spcPts val="0"/>
              </a:spcAft>
              <a:buNone/>
            </a:pP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6985" indent="0" algn="r">
              <a:lnSpc>
                <a:spcPct val="115000"/>
              </a:lnSpc>
              <a:spcAft>
                <a:spcPts val="0"/>
              </a:spcAft>
              <a:buNone/>
            </a:pP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6985" indent="0" algn="ctr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20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Солнечногорск </a:t>
            </a:r>
            <a:r>
              <a:rPr lang="ru-RU" sz="20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2020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8" name="Picture 4" descr="https://ds04.infourok.ru/uploads/ex/050a/0018a9a1-b4dc3998/img8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5543" y="3298686"/>
            <a:ext cx="2880000" cy="21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6089932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 descr="https://i0.wp.com/xn--j1ahfl.xn--p1ai/data/files/m1543742055.png"/>
          <p:cNvPicPr>
            <a:picLocks noGrp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6556" y="136525"/>
            <a:ext cx="7898264" cy="56324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61662249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311581" cy="1006475"/>
          </a:xfrm>
        </p:spPr>
        <p:txBody>
          <a:bodyPr>
            <a:normAutofit/>
          </a:bodyPr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Фото отчёт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206230"/>
            <a:ext cx="10515600" cy="4970733"/>
          </a:xfrm>
        </p:spPr>
        <p:txBody>
          <a:bodyPr/>
          <a:lstStyle/>
          <a:p>
            <a:pPr marL="0" indent="0">
              <a:buNone/>
            </a:pPr>
            <a:endParaRPr lang="ru-RU" dirty="0"/>
          </a:p>
        </p:txBody>
      </p:sp>
      <p:pic>
        <p:nvPicPr>
          <p:cNvPr id="2050" name="Picture 2" descr="C:\Users\Настя\Desktop\IMG_20210402_08512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26839" y="1098000"/>
            <a:ext cx="4320000" cy="57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Настя\Desktop\IMG_20210402_103032 (1)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6839" y="617343"/>
            <a:ext cx="4320000" cy="57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7882360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398206"/>
            <a:ext cx="10515600" cy="5778758"/>
          </a:xfrm>
        </p:spPr>
        <p:txBody>
          <a:bodyPr/>
          <a:lstStyle/>
          <a:p>
            <a:pPr marL="0" indent="0">
              <a:buNone/>
            </a:pPr>
            <a:endParaRPr lang="ru-RU" dirty="0"/>
          </a:p>
        </p:txBody>
      </p:sp>
      <p:pic>
        <p:nvPicPr>
          <p:cNvPr id="3074" name="Picture 2" descr="C:\Users\Настя\Desktop\IMG_20210402_09554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6833" y="825911"/>
            <a:ext cx="4320000" cy="57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Настя\Desktop\IMG_20210402_095733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46833" y="825911"/>
            <a:ext cx="4320000" cy="57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066537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92540" y="0"/>
            <a:ext cx="10515600" cy="6073724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098" name="Picture 2" descr="C:\Users\Настя\Desktop\IMG_20210402_13170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24250" y="0"/>
            <a:ext cx="51435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6536849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78858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45143"/>
            <a:ext cx="10515600" cy="6031820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Что же нужно знать нам, взрослым, о привитии ребенку культурно-гигиенических навыков? Дошкольный возраст – это лучший период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для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закрепления на всю жизнь привычки к чистоте и гигиене.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Самое главное для приобретения гигиенических навыков – это пример родителей.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Развивающее и воспитательное воздействие педагогов и родителей на малышей должны быть общим, постоянными и последовательными. Важен наглядный пример и пояснение действий, способов поведения в интересной для ребенка форме. Ежесекундное общение с детьми должно строиться только на основе доброжелательности. Она вызывает у детей эмоциональную отзывчивость, ответную доброжелательность и многие другие чувства – взаимоуважение и взаимопонимание, жизнерадостность, привязанность к родным, вежливость. Педагоги и родители должны постоянно помнить, что привитые в детстве все навыки, в том числе и культурно-гигиенические, приносят человеку большую пользу в течение всей его жизни. Культурно-гигиенические навыки – значимая часть культуры поведения. </a:t>
            </a:r>
          </a:p>
        </p:txBody>
      </p:sp>
    </p:spTree>
    <p:extLst>
      <p:ext uri="{BB962C8B-B14F-4D97-AF65-F5344CB8AC3E}">
        <p14:creationId xmlns:p14="http://schemas.microsoft.com/office/powerpoint/2010/main" val="20977789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0"/>
            <a:ext cx="10515600" cy="6176963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Поставленные мною задачи: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Способствовать развитие основных психических процессов - памяти, внимания, образного мышления;</a:t>
            </a:r>
          </a:p>
          <a:p>
            <a:pPr lvl="0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Способствовать умению детей преобразовывать абстрактные символы в образы (перекодирование информации);</a:t>
            </a:r>
          </a:p>
          <a:p>
            <a:pPr lvl="0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Способствовать формированию умений и навыков у детей восприятия, воспроизведения , использования средств технологии.</a:t>
            </a:r>
          </a:p>
          <a:p>
            <a:pPr lvl="0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Способствовать развитию умения работать по образцу, по правилам, слушать взрослого и выполнять его инструкции;</a:t>
            </a:r>
          </a:p>
          <a:p>
            <a:pPr lvl="0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Способствовать развитию связной речи, расширению и обогащению словарного запаса детей;</a:t>
            </a:r>
          </a:p>
          <a:p>
            <a:pPr lvl="0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Способствовать формированию навыков сотрудничества, взаимопонимания, доброжелательности, самостоятельности, инициативности, ответственности;</a:t>
            </a:r>
          </a:p>
          <a:p>
            <a:pPr lvl="0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Содействовать развитию интереса, мотивации к изучению нового, неизвестного в окружающем мире, принимать активное участие в образовательном процессе.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450770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0"/>
            <a:ext cx="10515600" cy="6176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ЧТО ТАКОЕ МНЕМОТЕХНИКА?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Слова «мнемотехника» и «мнемоника» обозначают одно и тоже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техника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запоминания.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МНЕМОТЕХНИКА - это система внутреннего письма, позволяющая последовательно записывать в мозг информацию, преобразованную в комбинации зрительных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образов.</a:t>
            </a: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Для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начала детей знакомят с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мнемоквадратами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понятными изображения, которые обозначают одно слово, словосочетание, его характеристики или простое предложение.</a:t>
            </a: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Затем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 усложняет занятия, демонстрируя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мнемодорожки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это уже квадрат из четырех картинок, по которым можно составить небольшой рассказ в 2-3 предложения.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907715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Объект 10"/>
          <p:cNvSpPr>
            <a:spLocks noGrp="1"/>
          </p:cNvSpPr>
          <p:nvPr>
            <p:ph idx="1"/>
          </p:nvPr>
        </p:nvSpPr>
        <p:spPr>
          <a:xfrm>
            <a:off x="838200" y="0"/>
            <a:ext cx="10515600" cy="6176963"/>
          </a:xfrm>
        </p:spPr>
        <p:txBody>
          <a:bodyPr/>
          <a:lstStyle/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Примеры мнемотехники</a:t>
            </a:r>
          </a:p>
          <a:p>
            <a:pPr marL="0" lv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Примером мнемотехники в ДОУ могут быть таблицы, построенные на изображении последовательности процессов умывания, мытья рук, одевания, сервировки стола. Маленькому ребенку сложно запомнить весь алгоритм действий, придуманный взрослыми, поэтому наглядные картинки, расшифрованные на занятиях и самостоятельно пересказанные, позволят ребенку, каждый раз подходя к умывальнику или шкафчику с вещами, легко воспроизвести этапы.</a:t>
            </a: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Следующие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примеры мнемотехники – рассказы по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мнемотаблицам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0879527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В </a:t>
            </a:r>
            <a:r>
              <a:rPr lang="ru-RU" dirty="0"/>
              <a:t>дошкольном возрасте преобладает наглядно-образная память, и запоминание носит в основном непроизвольный характер: дети лучше запоминают события, предметы, факты, явления, близких жизненному опыту. При обучении детей, вполне обосновано использование творческих методик, эффективность которых очевидна, наряду с общепринятыми.</a:t>
            </a:r>
          </a:p>
          <a:p>
            <a:pPr marL="0" indent="0">
              <a:buNone/>
            </a:pPr>
            <a:r>
              <a:rPr lang="ru-RU" dirty="0"/>
              <a:t>Приёмы мнемотехники облегчают запоминание у детей и увеличивают объём памяти путём образования дополнительных ассоциаций ( использование </a:t>
            </a:r>
            <a:r>
              <a:rPr lang="ru-RU" dirty="0" err="1"/>
              <a:t>мнемодорожек</a:t>
            </a:r>
            <a:r>
              <a:rPr lang="ru-RU" dirty="0"/>
              <a:t> и </a:t>
            </a:r>
            <a:r>
              <a:rPr lang="ru-RU" dirty="0" err="1"/>
              <a:t>мнемотаблиц</a:t>
            </a:r>
            <a:r>
              <a:rPr lang="ru-RU" dirty="0"/>
              <a:t>)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" name="Рисунок 3" descr="https://ds02.infourok.ru/uploads/ex/04f4/0004ac5b-f5fc47b5/img15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29546" y="233463"/>
            <a:ext cx="4029755" cy="2160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288969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0"/>
            <a:ext cx="10515600" cy="6858000"/>
          </a:xfrm>
        </p:spPr>
        <p:txBody>
          <a:bodyPr/>
          <a:lstStyle/>
          <a:p>
            <a:pPr marL="0" indent="0">
              <a:buNone/>
            </a:pPr>
            <a:r>
              <a:rPr lang="ru-RU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 ОРГАНИЗАЦИИ РАБОТЫ С ДЕТЬМИ ОТЛИЧАЕТСЯ: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Интегративностью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 образовательная деятельность</a:t>
            </a:r>
          </a:p>
          <a:p>
            <a:pPr lvl="0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реализуется в нескольких областях - «речевое развитие», «познавательное развитие».</a:t>
            </a:r>
          </a:p>
          <a:p>
            <a:pPr lvl="0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Экономичностью - используются имеющиеся методические средства и создаются дидактические средства не требующих финансовых затрат;</a:t>
            </a:r>
          </a:p>
          <a:p>
            <a:pPr lvl="0"/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Процессуальностью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- развитие ребенка рассматривается как процесс;</a:t>
            </a:r>
          </a:p>
          <a:p>
            <a:pPr lvl="0"/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Здоровьесбережением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- проявляются и реализуются потенции ребенка, исходя из его потребностей и возможностей, ребенок не испытывает давление со стороны педагога; педагог выступает в роли сотрудника, наставника.</a:t>
            </a:r>
          </a:p>
          <a:p>
            <a:pPr lvl="0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Универсальностью - может использоваться педагогами других групп и детских садов.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5536606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 descr="https://ds03.infourok.ru/uploads/ex/0f6d/0003a564-1d83fbc3/img13.jpg"/>
          <p:cNvPicPr>
            <a:picLocks noGr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1563" y="631031"/>
            <a:ext cx="10515600" cy="591502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16319876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 descr="https://promany.ru/wp-content/uploads/2019/04/%D0%B2%D0%BE%D0%B4%D0%B8%D1%87%D0%BA%D0%B0.jpg"/>
          <p:cNvPicPr>
            <a:picLocks noGr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8188" y="1069975"/>
            <a:ext cx="5715000" cy="5400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47287734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130</TotalTime>
  <Words>388</Words>
  <Application>Microsoft Office PowerPoint</Application>
  <PresentationFormat>Широкоэкранный</PresentationFormat>
  <Paragraphs>38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20" baseType="lpstr">
      <vt:lpstr>SimSun</vt:lpstr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Фото отчёт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Пользователь</cp:lastModifiedBy>
  <cp:revision>8</cp:revision>
  <dcterms:created xsi:type="dcterms:W3CDTF">2017-10-26T19:19:25Z</dcterms:created>
  <dcterms:modified xsi:type="dcterms:W3CDTF">2023-01-27T08:06:01Z</dcterms:modified>
</cp:coreProperties>
</file>