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57" r:id="rId3"/>
    <p:sldId id="283" r:id="rId4"/>
    <p:sldId id="278" r:id="rId5"/>
    <p:sldId id="284" r:id="rId6"/>
    <p:sldId id="285" r:id="rId7"/>
    <p:sldId id="258" r:id="rId8"/>
    <p:sldId id="260" r:id="rId9"/>
    <p:sldId id="261" r:id="rId10"/>
    <p:sldId id="279" r:id="rId11"/>
    <p:sldId id="280" r:id="rId12"/>
    <p:sldId id="262" r:id="rId13"/>
    <p:sldId id="287" r:id="rId14"/>
    <p:sldId id="281" r:id="rId15"/>
    <p:sldId id="282" r:id="rId16"/>
    <p:sldId id="286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ероника Лушникова" initials="" lastIdx="6" clrIdx="0"/>
  <p:cmAuthor id="1" name="Elena Anisimova" initials="" lastIdx="4" clrIdx="1"/>
  <p:cmAuthor id="2" name="ea@dabb.ru" initials="e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AA0B8C27-202C-41C0-A809-E557C33F3BE0}">
  <a:tblStyle styleId="{AA0B8C27-202C-41C0-A809-E557C33F3BE0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660"/>
  </p:normalViewPr>
  <p:slideViewPr>
    <p:cSldViewPr snapToGrid="0">
      <p:cViewPr varScale="1">
        <p:scale>
          <a:sx n="91" d="100"/>
          <a:sy n="91" d="100"/>
        </p:scale>
        <p:origin x="-750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2286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4572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6858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9144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11430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13716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16002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1828800" algn="l" rtl="0">
              <a:spcBef>
                <a:spcPts val="0"/>
              </a:spcBef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91507331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Сейчас вы в том возрасте, когда перед вами открывается большое количество возможностей. Впереди много целей: кто-то хочет поступить в престижный вуз, кто-то мечтает об успешной карьере, кто-то хочет обзавестись собственной квартирой или машиной.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Всё это достойные задачи, осталось понять, как достичь желаемого? Что на этом пути может помочь, а что помешать? 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Быть с деньгами на ты - не означает, что к ним можно относиться легкомысленно. Прямая аналогия с правилами дорожного движения и с обращением с огнем. 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/>
              <a:t>Интерактивный вопрос</a:t>
            </a:r>
            <a:r>
              <a:rPr lang="en-US" i="1"/>
              <a:t>: </a:t>
            </a:r>
            <a:r>
              <a:rPr lang="en-US"/>
              <a:t>Итак, чему вы сегодня научитесь? 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Далее перечисляем основные пункты слайда.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/>
              <a:t>Переходный интерактивный вопрос:</a:t>
            </a:r>
            <a:r>
              <a:rPr lang="en-US"/>
              <a:t> Как вы думаете, какие качества свойственны финансово грамотному человеку?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Финансовая грамотность – одно из условий, позволяющих добиваться успеха. Заработать деньги сложно, хотя в этом может и повезти, но сохранить их – тоже весьма непростая задача, универсального решения у которой нет. Для начала давайте разберемся, чем финансово грамотные люди отличаются от тех, которые ничего не знают о финансах.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Финансово грамотные люди: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1.	</a:t>
            </a:r>
            <a:r>
              <a:rPr lang="en-US" b="1"/>
              <a:t>Ведут учёт доходов и расходов.</a:t>
            </a:r>
            <a:r>
              <a:rPr lang="en-US"/>
              <a:t> Чтобы оценить свои возможности и запланировать покупку, записывайте информацию обо всех ваших расходах. Подумайте о том, как сделать так, чтобы ваши доходы превышали расходы.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2.	</a:t>
            </a:r>
            <a:r>
              <a:rPr lang="en-US" b="1"/>
              <a:t>Тратят меньше, чем зарабатывают.</a:t>
            </a:r>
            <a:r>
              <a:rPr lang="en-US"/>
              <a:t> Нужно стараться тратить меньше, чем зарабатываешь, а если уж пришлось взять в долг – точно просчитать, что сможешь вернуть его вовремя и в полном объёме.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3.	</a:t>
            </a:r>
            <a:r>
              <a:rPr lang="en-US" b="1"/>
              <a:t>Знают свои права.</a:t>
            </a:r>
            <a:r>
              <a:rPr lang="en-US"/>
              <a:t> Вы всегда должны знать, куда обратиться за помощью, если ваши права были нарушены. Например, с вашими деньгами совершили незаконные действия или вам навязывают покупку финансовых услуг. Кроме того, если вы знаете свои права, то риск, что вас обманут, значительно снижается.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4.	</a:t>
            </a:r>
            <a:r>
              <a:rPr lang="en-US" b="1"/>
              <a:t>Имеют сбережения.</a:t>
            </a:r>
            <a:r>
              <a:rPr lang="en-US"/>
              <a:t> В жизни случаются ситуации, когда вам могут понадобиться накопленные деньги (финансовая подушка безопасности): поступление в вуз, увольнение с работы, больничный и т.д. Это не всегда просто сделать, но вы должны стараться откладывать деньги уже сейчас – они могут вам пригодиться.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5.	</a:t>
            </a:r>
            <a:r>
              <a:rPr lang="en-US" b="1"/>
              <a:t>Владеют информацией.</a:t>
            </a:r>
            <a:r>
              <a:rPr lang="en-US"/>
              <a:t> Вы должны знать о том, где можно получить полезную и достоверную информацию о финансовых услугах и инструментах, уметь анализировать её.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6.	</a:t>
            </a:r>
            <a:r>
              <a:rPr lang="en-US" b="1"/>
              <a:t>Умеют выбирать финансовые услуги.</a:t>
            </a:r>
            <a:r>
              <a:rPr lang="en-US"/>
              <a:t> Прежде чем выбрать услугу, необходимо проверить надёжность компании, которая её предлагает. Работайте только с теми компаниями, которые имеют лицензию и внесены в государственный реестр. Сравнивайте условия, предлагаемые различными компаниями, выбирайте наиболее оптимальный вариант.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Чтобы понять, как управлять своими доходами и расходами, давайте посмотрим, как распоряжаются деньгами взрослые.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>
                <a:solidFill>
                  <a:schemeClr val="dk1"/>
                </a:solidFill>
              </a:rPr>
              <a:t>Интерактивный вопрос:</a:t>
            </a:r>
            <a:r>
              <a:rPr lang="en-US">
                <a:solidFill>
                  <a:schemeClr val="dk1"/>
                </a:solidFill>
              </a:rPr>
              <a:t> А на что тратите деньги вы? Вам хватает на все «хотелки»?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Наверняка вы уже замечали, что нам всегда хочется чего-нибудь нового: смартфон, велосипед, модные джинсы, лонгборд. Но, к сожалению, денег хватает далеко не на все наши желания и мечты.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>
                <a:solidFill>
                  <a:schemeClr val="dk1"/>
                </a:solidFill>
              </a:rPr>
              <a:t>Интерактивный вопрос:</a:t>
            </a:r>
            <a:r>
              <a:rPr lang="en-US">
                <a:solidFill>
                  <a:schemeClr val="dk1"/>
                </a:solidFill>
              </a:rPr>
              <a:t> Что же делать в такой ситуации?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Важно расставлять приоритеты и планировать значимую покупку заранее.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С возрастом наши цели меняются и становятся масштабнее. Примерно вот так это происходит на протяжении жизни человека.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/>
              <a:t>Интерактивный вопрос</a:t>
            </a:r>
            <a:r>
              <a:rPr lang="en-US"/>
              <a:t>: Как вы думаете, когда вы создадите свою семью, что правильнее – взять ипотеку, снять квартиру или жить с родителями? 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На самом деле, единственно верного ответа на этот вопрос не существует, у всех свои жизненные обстоятельства и за любое из этих решений нужно платить – деньгами за ипотечный кредит или съёмную квартиру, ограничением свободы за жизнь с родителями.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Это решение – ваше, каким бы оно ни было, и именно вы несёте за него ответственность.</a:t>
            </a:r>
          </a:p>
          <a:p>
            <a:pPr marL="0" marR="0" lvl="0" indent="-69850" algn="l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dirty="0" err="1">
                <a:solidFill>
                  <a:schemeClr val="dk1"/>
                </a:solidFill>
              </a:rPr>
              <a:t>Итак</a:t>
            </a:r>
            <a:r>
              <a:rPr lang="en-US" dirty="0">
                <a:solidFill>
                  <a:schemeClr val="dk1"/>
                </a:solidFill>
              </a:rPr>
              <a:t>, </a:t>
            </a:r>
            <a:r>
              <a:rPr lang="en-US" dirty="0" err="1">
                <a:solidFill>
                  <a:schemeClr val="dk1"/>
                </a:solidFill>
              </a:rPr>
              <a:t>цель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определена</a:t>
            </a:r>
            <a:r>
              <a:rPr lang="en-US" dirty="0">
                <a:solidFill>
                  <a:schemeClr val="dk1"/>
                </a:solidFill>
              </a:rPr>
              <a:t>. </a:t>
            </a:r>
            <a:r>
              <a:rPr lang="en-US" dirty="0" err="1">
                <a:solidFill>
                  <a:schemeClr val="dk1"/>
                </a:solidFill>
              </a:rPr>
              <a:t>Теперь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давайте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разберёмся</a:t>
            </a:r>
            <a:r>
              <a:rPr lang="en-US" dirty="0">
                <a:solidFill>
                  <a:schemeClr val="dk1"/>
                </a:solidFill>
              </a:rPr>
              <a:t>, с </a:t>
            </a:r>
            <a:r>
              <a:rPr lang="en-US" dirty="0" err="1">
                <a:solidFill>
                  <a:schemeClr val="dk1"/>
                </a:solidFill>
              </a:rPr>
              <a:t>чего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необходимо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начинать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планирование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желанной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покупки</a:t>
            </a:r>
            <a:r>
              <a:rPr lang="en-US" dirty="0">
                <a:solidFill>
                  <a:schemeClr val="dk1"/>
                </a:solidFill>
              </a:rPr>
              <a:t>, </a:t>
            </a:r>
            <a:r>
              <a:rPr lang="en-US" dirty="0" err="1">
                <a:solidFill>
                  <a:schemeClr val="dk1"/>
                </a:solidFill>
              </a:rPr>
              <a:t>или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как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составить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личный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финансовый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план</a:t>
            </a:r>
            <a:r>
              <a:rPr lang="en-US" dirty="0">
                <a:solidFill>
                  <a:schemeClr val="dk1"/>
                </a:solidFill>
              </a:rPr>
              <a:t>. 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dirty="0" err="1">
                <a:solidFill>
                  <a:schemeClr val="dk1"/>
                </a:solidFill>
              </a:rPr>
              <a:t>Личный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финансовый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план</a:t>
            </a:r>
            <a:r>
              <a:rPr lang="en-US" dirty="0">
                <a:solidFill>
                  <a:schemeClr val="dk1"/>
                </a:solidFill>
              </a:rPr>
              <a:t> - </a:t>
            </a:r>
            <a:r>
              <a:rPr lang="en-US" dirty="0" err="1">
                <a:solidFill>
                  <a:schemeClr val="dk1"/>
                </a:solidFill>
              </a:rPr>
              <a:t>это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план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действий</a:t>
            </a:r>
            <a:r>
              <a:rPr lang="en-US" dirty="0">
                <a:solidFill>
                  <a:schemeClr val="dk1"/>
                </a:solidFill>
              </a:rPr>
              <a:t>, </a:t>
            </a:r>
            <a:r>
              <a:rPr lang="en-US" dirty="0" err="1">
                <a:solidFill>
                  <a:schemeClr val="dk1"/>
                </a:solidFill>
              </a:rPr>
              <a:t>который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поможет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вам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накопить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или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заработать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деньги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на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желанную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вещь</a:t>
            </a:r>
            <a:r>
              <a:rPr lang="en-US" dirty="0">
                <a:solidFill>
                  <a:schemeClr val="dk1"/>
                </a:solidFill>
              </a:rPr>
              <a:t> (</a:t>
            </a:r>
            <a:r>
              <a:rPr lang="en-US" dirty="0" err="1">
                <a:solidFill>
                  <a:schemeClr val="dk1"/>
                </a:solidFill>
              </a:rPr>
              <a:t>цель</a:t>
            </a:r>
            <a:r>
              <a:rPr lang="en-US" dirty="0">
                <a:solidFill>
                  <a:schemeClr val="dk1"/>
                </a:solidFill>
              </a:rPr>
              <a:t>).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 dirty="0" err="1">
                <a:solidFill>
                  <a:schemeClr val="dk1"/>
                </a:solidFill>
              </a:rPr>
              <a:t>Интерактивный</a:t>
            </a:r>
            <a:r>
              <a:rPr lang="en-US" u="sng" dirty="0">
                <a:solidFill>
                  <a:schemeClr val="dk1"/>
                </a:solidFill>
              </a:rPr>
              <a:t> </a:t>
            </a:r>
            <a:r>
              <a:rPr lang="en-US" u="sng" dirty="0" err="1">
                <a:solidFill>
                  <a:schemeClr val="dk1"/>
                </a:solidFill>
              </a:rPr>
              <a:t>вопрос</a:t>
            </a:r>
            <a:r>
              <a:rPr lang="en-US" u="sng" dirty="0">
                <a:solidFill>
                  <a:schemeClr val="dk1"/>
                </a:solidFill>
              </a:rPr>
              <a:t>: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Вы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пытались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вести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учёт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ваших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карманных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денег</a:t>
            </a:r>
            <a:r>
              <a:rPr lang="en-US" dirty="0">
                <a:solidFill>
                  <a:schemeClr val="dk1"/>
                </a:solidFill>
              </a:rPr>
              <a:t>?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dirty="0" err="1">
                <a:solidFill>
                  <a:schemeClr val="dk1"/>
                </a:solidFill>
              </a:rPr>
              <a:t>Что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такое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финансовая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цель</a:t>
            </a:r>
            <a:r>
              <a:rPr lang="en-US" dirty="0">
                <a:solidFill>
                  <a:schemeClr val="dk1"/>
                </a:solidFill>
              </a:rPr>
              <a:t>? </a:t>
            </a:r>
            <a:r>
              <a:rPr lang="en-US" dirty="0" err="1">
                <a:solidFill>
                  <a:schemeClr val="dk1"/>
                </a:solidFill>
              </a:rPr>
              <a:t>Сумма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денег</a:t>
            </a:r>
            <a:r>
              <a:rPr lang="en-US" dirty="0">
                <a:solidFill>
                  <a:schemeClr val="dk1"/>
                </a:solidFill>
              </a:rPr>
              <a:t>, </a:t>
            </a:r>
            <a:r>
              <a:rPr lang="en-US" dirty="0" err="1">
                <a:solidFill>
                  <a:schemeClr val="dk1"/>
                </a:solidFill>
              </a:rPr>
              <a:t>необходимая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для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осуществления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задуманного</a:t>
            </a:r>
            <a:r>
              <a:rPr lang="en-US" dirty="0">
                <a:solidFill>
                  <a:schemeClr val="dk1"/>
                </a:solidFill>
              </a:rPr>
              <a:t>. </a:t>
            </a:r>
            <a:r>
              <a:rPr lang="en-US" dirty="0" err="1">
                <a:solidFill>
                  <a:schemeClr val="dk1"/>
                </a:solidFill>
              </a:rPr>
              <a:t>Теперь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давайте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поймём</a:t>
            </a:r>
            <a:r>
              <a:rPr lang="en-US" dirty="0">
                <a:solidFill>
                  <a:schemeClr val="dk1"/>
                </a:solidFill>
              </a:rPr>
              <a:t>, </a:t>
            </a:r>
            <a:r>
              <a:rPr lang="en-US" dirty="0" err="1">
                <a:solidFill>
                  <a:schemeClr val="dk1"/>
                </a:solidFill>
              </a:rPr>
              <a:t>что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нам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необходимо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сделать</a:t>
            </a:r>
            <a:r>
              <a:rPr lang="en-US" dirty="0">
                <a:solidFill>
                  <a:schemeClr val="dk1"/>
                </a:solidFill>
              </a:rPr>
              <a:t>, </a:t>
            </a:r>
            <a:r>
              <a:rPr lang="en-US" dirty="0" err="1">
                <a:solidFill>
                  <a:schemeClr val="dk1"/>
                </a:solidFill>
              </a:rPr>
              <a:t>чтобы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приблизиться</a:t>
            </a:r>
            <a:r>
              <a:rPr lang="en-US" dirty="0">
                <a:solidFill>
                  <a:schemeClr val="dk1"/>
                </a:solidFill>
              </a:rPr>
              <a:t> к </a:t>
            </a:r>
            <a:r>
              <a:rPr lang="en-US" dirty="0" err="1">
                <a:solidFill>
                  <a:schemeClr val="dk1"/>
                </a:solidFill>
              </a:rPr>
              <a:t>своей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цели</a:t>
            </a:r>
            <a:r>
              <a:rPr lang="en-US" dirty="0">
                <a:solidFill>
                  <a:schemeClr val="dk1"/>
                </a:solidFill>
              </a:rPr>
              <a:t>? (</a:t>
            </a:r>
            <a:r>
              <a:rPr lang="en-US" dirty="0" err="1">
                <a:solidFill>
                  <a:schemeClr val="dk1"/>
                </a:solidFill>
              </a:rPr>
              <a:t>Далее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перечисляем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этапы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планирования</a:t>
            </a:r>
            <a:r>
              <a:rPr lang="en-US" dirty="0">
                <a:solidFill>
                  <a:schemeClr val="dk1"/>
                </a:solidFill>
              </a:rPr>
              <a:t>, </a:t>
            </a:r>
            <a:r>
              <a:rPr lang="en-US" dirty="0" err="1">
                <a:solidFill>
                  <a:schemeClr val="dk1"/>
                </a:solidFill>
              </a:rPr>
              <a:t>указанные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на</a:t>
            </a:r>
            <a:r>
              <a:rPr lang="en-US" dirty="0">
                <a:solidFill>
                  <a:schemeClr val="dk1"/>
                </a:solidFill>
              </a:rPr>
              <a:t> </a:t>
            </a:r>
            <a:r>
              <a:rPr lang="en-US" dirty="0" err="1">
                <a:solidFill>
                  <a:schemeClr val="dk1"/>
                </a:solidFill>
              </a:rPr>
              <a:t>слайде</a:t>
            </a:r>
            <a:r>
              <a:rPr lang="en-US" dirty="0">
                <a:solidFill>
                  <a:schemeClr val="dk1"/>
                </a:solidFill>
              </a:rPr>
              <a:t>.)  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Давайте подведём итог нашего занятия. Чтобы реализовать свои финансовые цели, необходимо хорошо разбираться в теме финансов. Если вы начнёте интересоваться финансовым миром уже сейчас, то вы скорее научитесь управлять своими финансами.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u="sng"/>
              <a:t>Интерактивный вопрос:</a:t>
            </a:r>
            <a:r>
              <a:rPr lang="en-US"/>
              <a:t> Что именно нам необходимо делать, чтобы стать финансово грамотным человеком?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/>
              <a:t>Сегодня мы поговорили о базовых вещах, которые должен знать каждый финансово грамотный человек. Пусть у вас всё получится. Спасибо за ваше внимание!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8" name="Shape 3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="" val="706871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1371600" y="2914650"/>
            <a:ext cx="6400799" cy="13144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45720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91440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137160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182880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ical Title and 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6629400" y="205978"/>
            <a:ext cx="2057400" cy="438864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205978"/>
            <a:ext cx="6019799" cy="438864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6103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722312" y="3305176"/>
            <a:ext cx="7772400" cy="10215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722312" y="2180033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457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914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137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1828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90575" marR="0" lvl="1" indent="-155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34439" marR="0" lvl="2" indent="-142239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27200" marR="0" lvl="3" indent="-177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84400" marR="0" lvl="4" indent="-177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paris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1151333"/>
            <a:ext cx="4040187" cy="4798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457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9144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1371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1828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645026" y="1151333"/>
            <a:ext cx="4041776" cy="4798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with Ca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04785"/>
            <a:ext cx="3008314" cy="8715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14" cy="35182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with Ca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457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9144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1371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18288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Vertical 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83771" marR="0" lvl="1" indent="-123371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19200" marR="0" lvl="2" indent="-101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737360" marR="0" lvl="3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94560" marR="0" lvl="4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651760" marR="0" lvl="5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108960" marR="0" lvl="6" indent="-16256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566159" marR="0" lvl="7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023359" marR="0" lvl="8" indent="-162559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22817" y="4769564"/>
            <a:ext cx="263982" cy="26924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888888"/>
                </a:buClr>
                <a:buSzPct val="25000"/>
                <a:buFont typeface="Calibri"/>
                <a:buNone/>
              </a:p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2311125" y="234675"/>
            <a:ext cx="4521600" cy="4521600"/>
          </a:xfrm>
          <a:prstGeom prst="ellipse">
            <a:avLst/>
          </a:prstGeom>
          <a:solidFill>
            <a:srgbClr val="F3D9C7">
              <a:alpha val="4085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58" name="Shape 58"/>
          <p:cNvPicPr preferRelativeResize="0"/>
          <p:nvPr/>
        </p:nvPicPr>
        <p:blipFill rotWithShape="1">
          <a:blip r:embed="rId3">
            <a:alphaModFix/>
          </a:blip>
          <a:srcRect r="42831"/>
          <a:stretch/>
        </p:blipFill>
        <p:spPr>
          <a:xfrm>
            <a:off x="844600" y="701300"/>
            <a:ext cx="1906150" cy="4051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Shape 59"/>
          <p:cNvPicPr preferRelativeResize="0"/>
          <p:nvPr/>
        </p:nvPicPr>
        <p:blipFill rotWithShape="1">
          <a:blip r:embed="rId3">
            <a:alphaModFix/>
          </a:blip>
          <a:srcRect l="64237" r="-1783"/>
          <a:stretch/>
        </p:blipFill>
        <p:spPr>
          <a:xfrm>
            <a:off x="6544650" y="677925"/>
            <a:ext cx="1276000" cy="4129074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Shape 60"/>
          <p:cNvSpPr txBox="1"/>
          <p:nvPr/>
        </p:nvSpPr>
        <p:spPr>
          <a:xfrm>
            <a:off x="2523075" y="3622025"/>
            <a:ext cx="4097700" cy="97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1000"/>
              </a:spcBef>
              <a:spcAft>
                <a:spcPts val="2000"/>
              </a:spcAft>
              <a:buNone/>
            </a:pPr>
            <a:r>
              <a:rPr lang="ru-RU" sz="2000" i="1" dirty="0" smtClean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Курс «Финансовая грамотность»</a:t>
            </a:r>
          </a:p>
          <a:p>
            <a:pPr lvl="0" algn="ctr" rtl="0">
              <a:spcBef>
                <a:spcPts val="1000"/>
              </a:spcBef>
              <a:spcAft>
                <a:spcPts val="2000"/>
              </a:spcAft>
              <a:buNone/>
            </a:pPr>
            <a:endParaRPr lang="en-US" sz="2000" i="1" dirty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1" name="Shape 61"/>
          <p:cNvSpPr txBox="1"/>
          <p:nvPr/>
        </p:nvSpPr>
        <p:spPr>
          <a:xfrm>
            <a:off x="2357850" y="1304200"/>
            <a:ext cx="4428300" cy="1248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1000"/>
              </a:spcBef>
              <a:spcAft>
                <a:spcPts val="2000"/>
              </a:spcAft>
              <a:buNone/>
            </a:pPr>
            <a:endParaRPr lang="en-US" sz="3500" b="1" dirty="0">
              <a:solidFill>
                <a:schemeClr val="dk1"/>
              </a:solidFill>
            </a:endParaRPr>
          </a:p>
        </p:txBody>
      </p:sp>
      <p:sp>
        <p:nvSpPr>
          <p:cNvPr id="62" name="Shape 62"/>
          <p:cNvSpPr txBox="1"/>
          <p:nvPr/>
        </p:nvSpPr>
        <p:spPr>
          <a:xfrm>
            <a:off x="2311125" y="1600575"/>
            <a:ext cx="4428300" cy="1248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важно развивать свою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финансовую грамотность</a:t>
            </a:r>
            <a:endParaRPr lang="en-US" sz="3200" b="1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hape 63"/>
          <p:cNvCxnSpPr/>
          <p:nvPr/>
        </p:nvCxnSpPr>
        <p:spPr>
          <a:xfrm>
            <a:off x="3320406" y="3307362"/>
            <a:ext cx="2409738" cy="18288"/>
          </a:xfrm>
          <a:prstGeom prst="straightConnector1">
            <a:avLst/>
          </a:prstGeom>
          <a:noFill/>
          <a:ln w="19050" cap="flat" cmpd="sng">
            <a:solidFill>
              <a:srgbClr val="999999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Мечта и цель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2807" y="2711667"/>
            <a:ext cx="1724508" cy="2348981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1075" y="1189353"/>
            <a:ext cx="8229600" cy="3394472"/>
          </a:xfrm>
        </p:spPr>
        <p:txBody>
          <a:bodyPr/>
          <a:lstStyle/>
          <a:p>
            <a:pPr marL="20320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Мечта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сформированный в воображении образ чего-то очень важного, желанного и ценного, однако недоступного в данный конкретный момент.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792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Мечта и цель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63228"/>
            <a:ext cx="8229600" cy="3394472"/>
          </a:xfrm>
        </p:spPr>
        <p:txBody>
          <a:bodyPr/>
          <a:lstStyle/>
          <a:p>
            <a:pPr marL="203200" indent="0">
              <a:buNone/>
            </a:pPr>
            <a:r>
              <a:rPr lang="ru-RU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цель –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конечный результат, которого мы хотим добиться, выраженный в деньгах.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254" y="2827284"/>
            <a:ext cx="1703262" cy="220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905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/>
        </p:nvSpPr>
        <p:spPr>
          <a:xfrm>
            <a:off x="1749850" y="233375"/>
            <a:ext cx="5601900" cy="4437000"/>
          </a:xfrm>
          <a:prstGeom prst="rect">
            <a:avLst/>
          </a:prstGeom>
          <a:solidFill>
            <a:srgbClr val="FFFFFF"/>
          </a:solidFill>
          <a:ln w="152400" cap="flat" cmpd="sng">
            <a:solidFill>
              <a:srgbClr val="EFEFE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2434700" y="3616275"/>
            <a:ext cx="2064000" cy="6612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rPr lang="en-US">
                <a:solidFill>
                  <a:schemeClr val="dk1"/>
                </a:solidFill>
              </a:rPr>
              <a:t>Составьте план доходов и расходов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endParaRPr/>
          </a:p>
        </p:txBody>
      </p:sp>
      <p:sp>
        <p:nvSpPr>
          <p:cNvPr id="175" name="Shape 175"/>
          <p:cNvSpPr txBox="1">
            <a:spLocks noGrp="1"/>
          </p:cNvSpPr>
          <p:nvPr>
            <p:ph type="ctrTitle" idx="4294967295"/>
          </p:nvPr>
        </p:nvSpPr>
        <p:spPr>
          <a:xfrm>
            <a:off x="1684801" y="290450"/>
            <a:ext cx="5737500" cy="11025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2000" b="1">
                <a:latin typeface="Arial"/>
                <a:ea typeface="Arial"/>
                <a:cs typeface="Arial"/>
                <a:sym typeface="Arial"/>
              </a:rPr>
              <a:t>Как добиться</a:t>
            </a: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i="1">
                <a:latin typeface="Georgia"/>
                <a:ea typeface="Georgia"/>
                <a:cs typeface="Georgia"/>
                <a:sym typeface="Georgia"/>
              </a:rPr>
              <a:t>цели</a:t>
            </a: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</a:p>
        </p:txBody>
      </p:sp>
      <p:sp>
        <p:nvSpPr>
          <p:cNvPr id="176" name="Shape 176"/>
          <p:cNvSpPr/>
          <p:nvPr/>
        </p:nvSpPr>
        <p:spPr>
          <a:xfrm>
            <a:off x="2527850" y="1871921"/>
            <a:ext cx="1848300" cy="9231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r>
              <a:rPr lang="en-US" b="0" i="0" u="none" strike="noStrike" cap="none">
                <a:solidFill>
                  <a:srgbClr val="000000"/>
                </a:solidFill>
              </a:rPr>
              <a:t>Оцените текущие доходы: карманные деньги, подработка 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4976900" y="1871925"/>
            <a:ext cx="1542600" cy="6909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r>
              <a:rPr lang="en-US" b="0" i="0" u="none" strike="noStrike" cap="none">
                <a:solidFill>
                  <a:srgbClr val="000000"/>
                </a:solidFill>
              </a:rPr>
              <a:t>Определите цель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endParaRPr/>
          </a:p>
        </p:txBody>
      </p:sp>
      <p:sp>
        <p:nvSpPr>
          <p:cNvPr id="178" name="Shape 178"/>
          <p:cNvSpPr/>
          <p:nvPr/>
        </p:nvSpPr>
        <p:spPr>
          <a:xfrm>
            <a:off x="4854025" y="3616271"/>
            <a:ext cx="1745100" cy="5649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rPr lang="en-US">
                <a:solidFill>
                  <a:schemeClr val="dk1"/>
                </a:solidFill>
              </a:rPr>
              <a:t>Начните копить</a:t>
            </a:r>
            <a:br>
              <a:rPr lang="en-US">
                <a:solidFill>
                  <a:schemeClr val="dk1"/>
                </a:solidFill>
              </a:rPr>
            </a:br>
            <a:r>
              <a:rPr lang="en-US">
                <a:solidFill>
                  <a:schemeClr val="dk1"/>
                </a:solidFill>
              </a:rPr>
              <a:t>на свою цель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3229100" y="1414796"/>
            <a:ext cx="445800" cy="445800"/>
          </a:xfrm>
          <a:prstGeom prst="ellipse">
            <a:avLst/>
          </a:prstGeom>
          <a:solidFill>
            <a:srgbClr val="FDCC5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0" name="Shape 180"/>
          <p:cNvSpPr/>
          <p:nvPr/>
        </p:nvSpPr>
        <p:spPr>
          <a:xfrm>
            <a:off x="3229100" y="1374146"/>
            <a:ext cx="445800" cy="3276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2400" i="1">
                <a:latin typeface="Georgia"/>
                <a:ea typeface="Georgia"/>
                <a:cs typeface="Georgia"/>
                <a:sym typeface="Georgia"/>
              </a:rPr>
              <a:t>1</a:t>
            </a:r>
          </a:p>
        </p:txBody>
      </p:sp>
      <p:cxnSp>
        <p:nvCxnSpPr>
          <p:cNvPr id="181" name="Shape 181"/>
          <p:cNvCxnSpPr/>
          <p:nvPr/>
        </p:nvCxnSpPr>
        <p:spPr>
          <a:xfrm>
            <a:off x="3983625" y="1637496"/>
            <a:ext cx="1154700" cy="0"/>
          </a:xfrm>
          <a:prstGeom prst="straightConnector1">
            <a:avLst/>
          </a:prstGeom>
          <a:noFill/>
          <a:ln w="19050" cap="flat" cmpd="sng">
            <a:solidFill>
              <a:srgbClr val="FDCC59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82" name="Shape 182"/>
          <p:cNvCxnSpPr/>
          <p:nvPr/>
        </p:nvCxnSpPr>
        <p:spPr>
          <a:xfrm>
            <a:off x="4011937" y="3312896"/>
            <a:ext cx="1154700" cy="0"/>
          </a:xfrm>
          <a:prstGeom prst="straightConnector1">
            <a:avLst/>
          </a:prstGeom>
          <a:noFill/>
          <a:ln w="19050" cap="flat" cmpd="sng">
            <a:solidFill>
              <a:srgbClr val="FDCC59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83" name="Shape 183"/>
          <p:cNvCxnSpPr/>
          <p:nvPr/>
        </p:nvCxnSpPr>
        <p:spPr>
          <a:xfrm flipH="1">
            <a:off x="3999950" y="2313900"/>
            <a:ext cx="1053000" cy="732000"/>
          </a:xfrm>
          <a:prstGeom prst="straightConnector1">
            <a:avLst/>
          </a:prstGeom>
          <a:noFill/>
          <a:ln w="19050" cap="flat" cmpd="sng">
            <a:solidFill>
              <a:srgbClr val="FDCC59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84" name="Shape 184"/>
          <p:cNvSpPr/>
          <p:nvPr/>
        </p:nvSpPr>
        <p:spPr>
          <a:xfrm>
            <a:off x="5503675" y="1414796"/>
            <a:ext cx="445800" cy="445800"/>
          </a:xfrm>
          <a:prstGeom prst="ellipse">
            <a:avLst/>
          </a:prstGeom>
          <a:solidFill>
            <a:srgbClr val="FDCC5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5" name="Shape 185"/>
          <p:cNvSpPr/>
          <p:nvPr/>
        </p:nvSpPr>
        <p:spPr>
          <a:xfrm>
            <a:off x="5503675" y="1374146"/>
            <a:ext cx="445800" cy="3276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2400" i="1">
                <a:latin typeface="Georgia"/>
                <a:ea typeface="Georgia"/>
                <a:cs typeface="Georgia"/>
                <a:sym typeface="Georgia"/>
              </a:rPr>
              <a:t>2</a:t>
            </a:r>
          </a:p>
        </p:txBody>
      </p:sp>
      <p:sp>
        <p:nvSpPr>
          <p:cNvPr id="186" name="Shape 186"/>
          <p:cNvSpPr/>
          <p:nvPr/>
        </p:nvSpPr>
        <p:spPr>
          <a:xfrm>
            <a:off x="3229100" y="3110321"/>
            <a:ext cx="445800" cy="445799"/>
          </a:xfrm>
          <a:prstGeom prst="ellipse">
            <a:avLst/>
          </a:prstGeom>
          <a:solidFill>
            <a:srgbClr val="FDCC5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7" name="Shape 187"/>
          <p:cNvSpPr/>
          <p:nvPr/>
        </p:nvSpPr>
        <p:spPr>
          <a:xfrm>
            <a:off x="3229100" y="3069671"/>
            <a:ext cx="445800" cy="327599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2400" i="1">
                <a:latin typeface="Georgia"/>
                <a:ea typeface="Georgia"/>
                <a:cs typeface="Georgia"/>
                <a:sym typeface="Georgia"/>
              </a:rPr>
              <a:t>3</a:t>
            </a:r>
          </a:p>
        </p:txBody>
      </p:sp>
      <p:sp>
        <p:nvSpPr>
          <p:cNvPr id="188" name="Shape 188"/>
          <p:cNvSpPr/>
          <p:nvPr/>
        </p:nvSpPr>
        <p:spPr>
          <a:xfrm>
            <a:off x="5503700" y="3110321"/>
            <a:ext cx="445800" cy="445799"/>
          </a:xfrm>
          <a:prstGeom prst="ellipse">
            <a:avLst/>
          </a:prstGeom>
          <a:solidFill>
            <a:srgbClr val="FDCC5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9" name="Shape 189"/>
          <p:cNvSpPr/>
          <p:nvPr/>
        </p:nvSpPr>
        <p:spPr>
          <a:xfrm>
            <a:off x="5503700" y="3069671"/>
            <a:ext cx="445800" cy="327599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2400" i="1">
                <a:latin typeface="Georgia"/>
                <a:ea typeface="Georgia"/>
                <a:cs typeface="Georgia"/>
                <a:sym typeface="Georgia"/>
              </a:rPr>
              <a:t>4</a:t>
            </a:r>
          </a:p>
        </p:txBody>
      </p:sp>
      <p:pic>
        <p:nvPicPr>
          <p:cNvPr id="190" name="Shape 190"/>
          <p:cNvPicPr preferRelativeResize="0"/>
          <p:nvPr/>
        </p:nvPicPr>
        <p:blipFill rotWithShape="1">
          <a:blip r:embed="rId3">
            <a:alphaModFix/>
          </a:blip>
          <a:srcRect r="5864"/>
          <a:stretch/>
        </p:blipFill>
        <p:spPr>
          <a:xfrm>
            <a:off x="7461525" y="4447199"/>
            <a:ext cx="1457100" cy="69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Shape 1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98600" y="461500"/>
            <a:ext cx="1670574" cy="102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Shape 19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78450" y="574199"/>
            <a:ext cx="1233172" cy="3518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Shape 19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8950" y="1860599"/>
            <a:ext cx="1705490" cy="3141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/>
          <p:nvPr/>
        </p:nvSpPr>
        <p:spPr>
          <a:xfrm>
            <a:off x="407625" y="2072775"/>
            <a:ext cx="2457300" cy="12279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Вести уч</a:t>
            </a:r>
            <a:r>
              <a:rPr lang="en-US"/>
              <a:t>ё</a:t>
            </a:r>
            <a:r>
              <a:rPr lang="en-US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 доходов</a:t>
            </a:r>
            <a:r>
              <a:rPr lang="en-US"/>
              <a:t/>
            </a:r>
            <a:br>
              <a:rPr lang="en-US"/>
            </a:br>
            <a:r>
              <a:rPr lang="en-US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расходов, иметь финансовую «подушку безопасности»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391" name="Shape 391"/>
          <p:cNvSpPr txBox="1">
            <a:spLocks noGrp="1"/>
          </p:cNvSpPr>
          <p:nvPr>
            <p:ph type="ctrTitle" idx="4294967295"/>
          </p:nvPr>
        </p:nvSpPr>
        <p:spPr>
          <a:xfrm>
            <a:off x="1525351" y="183675"/>
            <a:ext cx="5737500" cy="11025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2000" b="1">
                <a:latin typeface="Arial"/>
                <a:ea typeface="Arial"/>
                <a:cs typeface="Arial"/>
                <a:sym typeface="Arial"/>
              </a:rPr>
              <a:t>Чтобы стать </a:t>
            </a:r>
            <a:r>
              <a:rPr lang="en-US" sz="2000" i="1">
                <a:latin typeface="Georgia"/>
                <a:ea typeface="Georgia"/>
                <a:cs typeface="Georgia"/>
                <a:sym typeface="Georgia"/>
              </a:rPr>
              <a:t>успешным</a:t>
            </a:r>
            <a:r>
              <a:rPr lang="en-US" sz="2000" b="1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000" b="1">
                <a:latin typeface="Arial"/>
                <a:ea typeface="Arial"/>
                <a:cs typeface="Arial"/>
                <a:sym typeface="Arial"/>
              </a:rPr>
            </a:br>
            <a:r>
              <a:rPr lang="en-US" sz="2000" b="1">
                <a:latin typeface="Arial"/>
                <a:ea typeface="Arial"/>
                <a:cs typeface="Arial"/>
                <a:sym typeface="Arial"/>
              </a:rPr>
              <a:t>и достичь финансовых целей, необходимо</a:t>
            </a:r>
            <a:r>
              <a:rPr lang="en-US" sz="2000" i="1">
                <a:latin typeface="Georgia"/>
                <a:ea typeface="Georgia"/>
                <a:cs typeface="Georgia"/>
                <a:sym typeface="Georgia"/>
              </a:rPr>
              <a:t> </a:t>
            </a:r>
          </a:p>
        </p:txBody>
      </p:sp>
      <p:sp>
        <p:nvSpPr>
          <p:cNvPr id="393" name="Shape 393"/>
          <p:cNvSpPr/>
          <p:nvPr/>
        </p:nvSpPr>
        <p:spPr>
          <a:xfrm>
            <a:off x="657825" y="3880425"/>
            <a:ext cx="1956900" cy="6657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Изучать финансовые услуги и инструменты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394" name="Shape 394"/>
          <p:cNvSpPr/>
          <p:nvPr/>
        </p:nvSpPr>
        <p:spPr>
          <a:xfrm>
            <a:off x="6376050" y="2072775"/>
            <a:ext cx="1956900" cy="4995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Избегать финансовых ошибок и помнить </a:t>
            </a:r>
            <a:br>
              <a:rPr lang="en-US">
                <a:solidFill>
                  <a:schemeClr val="dk1"/>
                </a:solidFill>
              </a:rPr>
            </a:br>
            <a:r>
              <a:rPr lang="en-US">
                <a:solidFill>
                  <a:schemeClr val="dk1"/>
                </a:solidFill>
              </a:rPr>
              <a:t>о рисках 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395" name="Shape 395"/>
          <p:cNvSpPr/>
          <p:nvPr/>
        </p:nvSpPr>
        <p:spPr>
          <a:xfrm>
            <a:off x="6440550" y="3880425"/>
            <a:ext cx="1827900" cy="12279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Знать и отстаивать свои права</a:t>
            </a:r>
          </a:p>
        </p:txBody>
      </p:sp>
      <p:pic>
        <p:nvPicPr>
          <p:cNvPr id="396" name="Shape 3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1625" y="1527999"/>
            <a:ext cx="449300" cy="44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Shape 3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1625" y="3369149"/>
            <a:ext cx="449300" cy="44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Shape 3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9850" y="1527999"/>
            <a:ext cx="449300" cy="44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Shape 3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9850" y="3369149"/>
            <a:ext cx="449300" cy="44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Shape 4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32224" y="1286172"/>
            <a:ext cx="3645987" cy="35578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023160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0660"/>
            <a:ext cx="8229600" cy="3394472"/>
          </a:xfrm>
        </p:spPr>
        <p:txBody>
          <a:bodyPr/>
          <a:lstStyle/>
          <a:p>
            <a:pPr marL="2032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Старайтесь тратить деньги с умом! Родители зарабатывают деньги свои трудом.</a:t>
            </a:r>
          </a:p>
          <a:p>
            <a:pPr marL="2032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Учитесь отличать «потребности» от «желаний». Первые, обычно, менее затратные, чем желания.</a:t>
            </a:r>
          </a:p>
          <a:p>
            <a:pPr marL="2032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Заведите копилку и вносите в нее сдачу от своих покупок. Так вы сможете накопить сбережения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157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032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Когда вы идете за покупками, то старайтесь выбрать те товары, в которых нуждаетесь. </a:t>
            </a:r>
          </a:p>
          <a:p>
            <a:pPr marL="2032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5) Если у вас есть желание приобрести дорогую вещь, которая вам не по карману, найди более дешевую альтернативу. Это тоже отличное решение и, к тому-же, за меньшие деньги, но попросите взрослых проверить сайт.</a:t>
            </a:r>
          </a:p>
          <a:p>
            <a:pPr marL="2032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6) Финансовая грамотность играет огромную роль в вашем будущем и вашей независимости.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033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669" y="395163"/>
            <a:ext cx="8229600" cy="85725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125" y="1461197"/>
            <a:ext cx="4487045" cy="368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7487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ctrTitle" idx="4294967295"/>
          </p:nvPr>
        </p:nvSpPr>
        <p:spPr>
          <a:xfrm>
            <a:off x="0" y="35225"/>
            <a:ext cx="9144000" cy="11025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3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Вы</a:t>
            </a:r>
            <a:r>
              <a:rPr lang="en-US" sz="3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узнаете</a:t>
            </a:r>
            <a:r>
              <a:rPr lang="en-US" sz="3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3000" i="1" u="none" strike="noStrike" cap="none" dirty="0" err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как</a:t>
            </a:r>
            <a:r>
              <a:rPr lang="en-US" sz="3000" i="1" u="none" strike="noStrike" cap="none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:</a:t>
            </a:r>
          </a:p>
        </p:txBody>
      </p:sp>
      <p:sp>
        <p:nvSpPr>
          <p:cNvPr id="70" name="Shape 70"/>
          <p:cNvSpPr/>
          <p:nvPr/>
        </p:nvSpPr>
        <p:spPr>
          <a:xfrm>
            <a:off x="428400" y="1126700"/>
            <a:ext cx="1457100" cy="7803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r>
              <a:rPr lang="en-US" b="0" i="0" u="none" strike="noStrike" cap="none">
                <a:solidFill>
                  <a:srgbClr val="000000"/>
                </a:solidFill>
              </a:rPr>
              <a:t>Управлять расходами </a:t>
            </a:r>
            <a:br>
              <a:rPr lang="en-US" b="0" i="0" u="none" strike="noStrike" cap="none">
                <a:solidFill>
                  <a:srgbClr val="000000"/>
                </a:solidFill>
              </a:rPr>
            </a:br>
            <a:r>
              <a:rPr lang="en-US" b="0" i="0" u="none" strike="noStrike" cap="none">
                <a:solidFill>
                  <a:srgbClr val="000000"/>
                </a:solidFill>
              </a:rPr>
              <a:t>и доходами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endParaRPr/>
          </a:p>
        </p:txBody>
      </p:sp>
      <p:pic>
        <p:nvPicPr>
          <p:cNvPr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5699" y="2318625"/>
            <a:ext cx="5046873" cy="2530149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Shape 72"/>
          <p:cNvSpPr/>
          <p:nvPr/>
        </p:nvSpPr>
        <p:spPr>
          <a:xfrm>
            <a:off x="2036175" y="1126700"/>
            <a:ext cx="1344900" cy="7803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Составлять финансовый</a:t>
            </a:r>
            <a:br>
              <a:rPr lang="en-US">
                <a:solidFill>
                  <a:schemeClr val="dk1"/>
                </a:solidFill>
              </a:rPr>
            </a:br>
            <a:r>
              <a:rPr lang="en-US">
                <a:solidFill>
                  <a:schemeClr val="dk1"/>
                </a:solidFill>
              </a:rPr>
              <a:t>план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endParaRPr/>
          </a:p>
        </p:txBody>
      </p:sp>
      <p:sp>
        <p:nvSpPr>
          <p:cNvPr id="73" name="Shape 73"/>
          <p:cNvSpPr/>
          <p:nvPr/>
        </p:nvSpPr>
        <p:spPr>
          <a:xfrm>
            <a:off x="3304725" y="1126700"/>
            <a:ext cx="2186700" cy="7803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Пользоваться </a:t>
            </a:r>
            <a:br>
              <a:rPr lang="en-US">
                <a:solidFill>
                  <a:schemeClr val="dk1"/>
                </a:solidFill>
              </a:rPr>
            </a:br>
            <a:r>
              <a:rPr lang="en-US">
                <a:solidFill>
                  <a:schemeClr val="dk1"/>
                </a:solidFill>
              </a:rPr>
              <a:t>финансовыми инструментами </a:t>
            </a:r>
            <a:br>
              <a:rPr lang="en-US">
                <a:solidFill>
                  <a:schemeClr val="dk1"/>
                </a:solidFill>
              </a:rPr>
            </a:br>
            <a:r>
              <a:rPr lang="en-US">
                <a:solidFill>
                  <a:schemeClr val="dk1"/>
                </a:solidFill>
              </a:rPr>
              <a:t>и услугами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74" name="Shape 74"/>
          <p:cNvSpPr/>
          <p:nvPr/>
        </p:nvSpPr>
        <p:spPr>
          <a:xfrm>
            <a:off x="5415225" y="1126700"/>
            <a:ext cx="1597500" cy="7803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Избегать финансовых ошибок и понимать риски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75" name="Shape 75"/>
          <p:cNvSpPr/>
          <p:nvPr/>
        </p:nvSpPr>
        <p:spPr>
          <a:xfrm>
            <a:off x="7069600" y="1126700"/>
            <a:ext cx="1693500" cy="7803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Отстаивать свои права в мире финансов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 flipV="1">
            <a:off x="5496732" y="2195721"/>
            <a:ext cx="1090218" cy="1"/>
          </a:xfrm>
          <a:prstGeom prst="line">
            <a:avLst/>
          </a:prstGeom>
          <a:ln w="38100">
            <a:solidFill>
              <a:srgbClr val="DC4738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effectLst>
                  <a:outerShdw blurRad="25400" dist="25400" dir="2388334" rotWithShape="0">
                    <a:srgbClr val="000000">
                      <a:alpha val="79310"/>
                    </a:srgbClr>
                  </a:outerShdw>
                </a:effectLst>
              </a:defRPr>
            </a:pPr>
            <a:endParaRPr sz="1582"/>
          </a:p>
        </p:txBody>
      </p:sp>
      <p:sp>
        <p:nvSpPr>
          <p:cNvPr id="48" name="Shape 48"/>
          <p:cNvSpPr/>
          <p:nvPr/>
        </p:nvSpPr>
        <p:spPr>
          <a:xfrm flipH="1">
            <a:off x="3613057" y="2422103"/>
            <a:ext cx="1085551" cy="563444"/>
          </a:xfrm>
          <a:prstGeom prst="line">
            <a:avLst/>
          </a:prstGeom>
          <a:ln w="38100">
            <a:solidFill>
              <a:srgbClr val="DC4738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effectLst>
                  <a:outerShdw blurRad="25400" dist="25400" dir="2388334" rotWithShape="0">
                    <a:srgbClr val="000000">
                      <a:alpha val="79310"/>
                    </a:srgbClr>
                  </a:outerShdw>
                </a:effectLst>
              </a:defRPr>
            </a:pPr>
            <a:endParaRPr sz="1582"/>
          </a:p>
        </p:txBody>
      </p:sp>
      <p:sp>
        <p:nvSpPr>
          <p:cNvPr id="49" name="Shape 49"/>
          <p:cNvSpPr/>
          <p:nvPr/>
        </p:nvSpPr>
        <p:spPr>
          <a:xfrm flipH="1" flipV="1">
            <a:off x="3025181" y="2224504"/>
            <a:ext cx="1666500" cy="1"/>
          </a:xfrm>
          <a:prstGeom prst="line">
            <a:avLst/>
          </a:prstGeom>
          <a:ln w="38100">
            <a:solidFill>
              <a:srgbClr val="DC4738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effectLst>
                  <a:outerShdw blurRad="25400" dist="25400" dir="2388334" rotWithShape="0">
                    <a:srgbClr val="000000">
                      <a:alpha val="79310"/>
                    </a:srgbClr>
                  </a:outerShdw>
                </a:effectLst>
              </a:defRPr>
            </a:pPr>
            <a:endParaRPr sz="1582"/>
          </a:p>
        </p:txBody>
      </p:sp>
      <p:sp>
        <p:nvSpPr>
          <p:cNvPr id="50" name="Shape 50"/>
          <p:cNvSpPr/>
          <p:nvPr/>
        </p:nvSpPr>
        <p:spPr>
          <a:xfrm>
            <a:off x="5540124" y="2404399"/>
            <a:ext cx="1387065" cy="585769"/>
          </a:xfrm>
          <a:prstGeom prst="line">
            <a:avLst/>
          </a:prstGeom>
          <a:ln w="38100">
            <a:solidFill>
              <a:srgbClr val="DC4738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3000">
                <a:effectLst>
                  <a:outerShdw blurRad="25400" dist="25400" dir="2388334" rotWithShape="0">
                    <a:srgbClr val="000000">
                      <a:alpha val="79310"/>
                    </a:srgbClr>
                  </a:outerShdw>
                </a:effectLst>
              </a:defRPr>
            </a:pPr>
            <a:endParaRPr sz="1582"/>
          </a:p>
        </p:txBody>
      </p:sp>
      <p:sp>
        <p:nvSpPr>
          <p:cNvPr id="52" name="Shape 52"/>
          <p:cNvSpPr/>
          <p:nvPr/>
        </p:nvSpPr>
        <p:spPr>
          <a:xfrm>
            <a:off x="4666756" y="1839539"/>
            <a:ext cx="956469" cy="669727"/>
          </a:xfrm>
          <a:prstGeom prst="roundRect">
            <a:avLst>
              <a:gd name="adj" fmla="val 15000"/>
            </a:avLst>
          </a:prstGeom>
          <a:blipFill>
            <a:blip r:embed="rId2" cstate="print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 anchor="ctr"/>
          <a:lstStyle>
            <a:lvl1pPr>
              <a:defRPr sz="3000">
                <a:effectLst>
                  <a:outerShdw blurRad="25400" dist="25400" dir="2388334" rotWithShape="0">
                    <a:srgbClr val="000000">
                      <a:alpha val="7931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582">
                <a:solidFill>
                  <a:srgbClr val="EEEEEE"/>
                </a:solidFill>
              </a:rPr>
              <a:t>Финансы</a:t>
            </a:r>
          </a:p>
        </p:txBody>
      </p:sp>
      <p:sp>
        <p:nvSpPr>
          <p:cNvPr id="53" name="Shape 53"/>
          <p:cNvSpPr/>
          <p:nvPr/>
        </p:nvSpPr>
        <p:spPr>
          <a:xfrm>
            <a:off x="6581950" y="1840602"/>
            <a:ext cx="1313420" cy="669727"/>
          </a:xfrm>
          <a:prstGeom prst="roundRect">
            <a:avLst>
              <a:gd name="adj" fmla="val 15000"/>
            </a:avLst>
          </a:prstGeom>
          <a:blipFill>
            <a:blip r:embed="rId2" cstate="print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 anchor="ctr"/>
          <a:lstStyle>
            <a:lvl1pPr>
              <a:defRPr sz="3000">
                <a:effectLst>
                  <a:outerShdw blurRad="25400" dist="25400" dir="2388334" rotWithShape="0">
                    <a:srgbClr val="000000">
                      <a:alpha val="7931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582">
                <a:solidFill>
                  <a:srgbClr val="EEEEEE"/>
                </a:solidFill>
              </a:rPr>
              <a:t>Финансовые отношения</a:t>
            </a:r>
          </a:p>
        </p:txBody>
      </p:sp>
      <p:sp>
        <p:nvSpPr>
          <p:cNvPr id="54" name="Shape 54"/>
          <p:cNvSpPr/>
          <p:nvPr/>
        </p:nvSpPr>
        <p:spPr>
          <a:xfrm>
            <a:off x="1814327" y="1732716"/>
            <a:ext cx="1090218" cy="842102"/>
          </a:xfrm>
          <a:prstGeom prst="roundRect">
            <a:avLst>
              <a:gd name="adj" fmla="val 11930"/>
            </a:avLst>
          </a:prstGeom>
          <a:blipFill>
            <a:blip r:embed="rId2" cstate="print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 anchor="ctr"/>
          <a:lstStyle>
            <a:lvl1pPr>
              <a:defRPr sz="3000">
                <a:effectLst>
                  <a:outerShdw blurRad="25400" dist="25400" dir="2388334" rotWithShape="0">
                    <a:srgbClr val="000000">
                      <a:alpha val="79310"/>
                    </a:srgbClr>
                  </a:outerShdw>
                </a:effectLst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  <a:effectLst/>
              </a:defRPr>
            </a:pPr>
            <a:r>
              <a:rPr sz="1582" dirty="0" err="1">
                <a:solidFill>
                  <a:srgbClr val="EEEEEE"/>
                </a:solidFill>
              </a:rPr>
              <a:t>Наличные</a:t>
            </a:r>
            <a:r>
              <a:rPr sz="1582" dirty="0">
                <a:solidFill>
                  <a:srgbClr val="EEEEEE"/>
                </a:solidFill>
              </a:rPr>
              <a:t> </a:t>
            </a:r>
            <a:r>
              <a:rPr sz="1582" dirty="0" err="1">
                <a:solidFill>
                  <a:srgbClr val="EEEEEE"/>
                </a:solidFill>
              </a:rPr>
              <a:t>деньги</a:t>
            </a:r>
            <a:endParaRPr sz="1582" dirty="0">
              <a:solidFill>
                <a:srgbClr val="EEEEEE"/>
              </a:solidFill>
            </a:endParaRPr>
          </a:p>
        </p:txBody>
      </p:sp>
      <p:sp>
        <p:nvSpPr>
          <p:cNvPr id="55" name="Shape 55"/>
          <p:cNvSpPr/>
          <p:nvPr/>
        </p:nvSpPr>
        <p:spPr>
          <a:xfrm>
            <a:off x="2661270" y="2986375"/>
            <a:ext cx="1822990" cy="842103"/>
          </a:xfrm>
          <a:prstGeom prst="roundRect">
            <a:avLst>
              <a:gd name="adj" fmla="val 11930"/>
            </a:avLst>
          </a:prstGeom>
          <a:blipFill>
            <a:blip r:embed="rId2" cstate="print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 anchor="ctr"/>
          <a:lstStyle>
            <a:lvl1pPr>
              <a:defRPr sz="3000">
                <a:effectLst>
                  <a:outerShdw blurRad="25400" dist="25400" dir="2388334" rotWithShape="0">
                    <a:srgbClr val="000000">
                      <a:alpha val="79310"/>
                    </a:srgbClr>
                  </a:outerShdw>
                </a:effectLst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  <a:effectLst/>
              </a:defRPr>
            </a:pPr>
            <a:r>
              <a:rPr sz="1582" dirty="0" err="1">
                <a:solidFill>
                  <a:srgbClr val="EEEEEE"/>
                </a:solidFill>
              </a:rPr>
              <a:t>Безналичные</a:t>
            </a:r>
            <a:r>
              <a:rPr sz="1582" dirty="0">
                <a:solidFill>
                  <a:srgbClr val="EEEEEE"/>
                </a:solidFill>
              </a:rPr>
              <a:t> </a:t>
            </a:r>
            <a:r>
              <a:rPr sz="1582" dirty="0" err="1">
                <a:solidFill>
                  <a:srgbClr val="EEEEEE"/>
                </a:solidFill>
              </a:rPr>
              <a:t>денежные</a:t>
            </a:r>
            <a:r>
              <a:rPr sz="1582" dirty="0">
                <a:solidFill>
                  <a:srgbClr val="EEEEEE"/>
                </a:solidFill>
              </a:rPr>
              <a:t> </a:t>
            </a:r>
            <a:r>
              <a:rPr sz="1582" dirty="0" err="1">
                <a:solidFill>
                  <a:srgbClr val="EEEEEE"/>
                </a:solidFill>
              </a:rPr>
              <a:t>ресурсы</a:t>
            </a:r>
            <a:endParaRPr sz="1582" dirty="0">
              <a:solidFill>
                <a:srgbClr val="EEEEEE"/>
              </a:solidFill>
            </a:endParaRPr>
          </a:p>
        </p:txBody>
      </p:sp>
      <p:sp>
        <p:nvSpPr>
          <p:cNvPr id="56" name="Shape 56"/>
          <p:cNvSpPr/>
          <p:nvPr/>
        </p:nvSpPr>
        <p:spPr>
          <a:xfrm>
            <a:off x="6073582" y="2986375"/>
            <a:ext cx="1822990" cy="1102148"/>
          </a:xfrm>
          <a:prstGeom prst="roundRect">
            <a:avLst>
              <a:gd name="adj" fmla="val 11930"/>
            </a:avLst>
          </a:prstGeom>
          <a:blipFill>
            <a:blip r:embed="rId2" cstate="print"/>
          </a:blip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 anchor="ctr"/>
          <a:lstStyle>
            <a:lvl1pPr>
              <a:defRPr sz="3000">
                <a:effectLst>
                  <a:outerShdw blurRad="25400" dist="25400" dir="2388334" rotWithShape="0">
                    <a:srgbClr val="000000">
                      <a:alpha val="79310"/>
                    </a:srgbClr>
                  </a:outerShdw>
                </a:effectLst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  <a:effectLst/>
              </a:defRPr>
            </a:pPr>
            <a:r>
              <a:rPr sz="1582" dirty="0" err="1">
                <a:solidFill>
                  <a:srgbClr val="EEEEEE"/>
                </a:solidFill>
              </a:rPr>
              <a:t>Другие</a:t>
            </a:r>
            <a:r>
              <a:rPr sz="1582" dirty="0">
                <a:solidFill>
                  <a:srgbClr val="EEEEEE"/>
                </a:solidFill>
              </a:rPr>
              <a:t> </a:t>
            </a:r>
            <a:r>
              <a:rPr sz="1582" dirty="0" err="1">
                <a:solidFill>
                  <a:srgbClr val="EEEEEE"/>
                </a:solidFill>
              </a:rPr>
              <a:t>формы</a:t>
            </a:r>
            <a:r>
              <a:rPr sz="1582" dirty="0">
                <a:solidFill>
                  <a:srgbClr val="EEEEEE"/>
                </a:solidFill>
              </a:rPr>
              <a:t> и </a:t>
            </a:r>
            <a:r>
              <a:rPr sz="1582" dirty="0" err="1">
                <a:solidFill>
                  <a:srgbClr val="EEEEEE"/>
                </a:solidFill>
              </a:rPr>
              <a:t>инструменты</a:t>
            </a:r>
            <a:r>
              <a:rPr sz="1582" dirty="0">
                <a:solidFill>
                  <a:srgbClr val="EEEEEE"/>
                </a:solidFill>
              </a:rPr>
              <a:t> </a:t>
            </a:r>
            <a:r>
              <a:rPr sz="1582" dirty="0" err="1">
                <a:solidFill>
                  <a:srgbClr val="EEEEEE"/>
                </a:solidFill>
              </a:rPr>
              <a:t>денежных</a:t>
            </a:r>
            <a:r>
              <a:rPr sz="1582" dirty="0">
                <a:solidFill>
                  <a:srgbClr val="EEEEEE"/>
                </a:solidFill>
              </a:rPr>
              <a:t> </a:t>
            </a:r>
            <a:r>
              <a:rPr sz="1582" dirty="0" err="1">
                <a:solidFill>
                  <a:srgbClr val="EEEEEE"/>
                </a:solidFill>
              </a:rPr>
              <a:t>средств</a:t>
            </a:r>
            <a:endParaRPr sz="1582" dirty="0">
              <a:solidFill>
                <a:srgbClr val="EEEEE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61270" y="372751"/>
            <a:ext cx="38879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финансы?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293" y="1451358"/>
            <a:ext cx="1174980" cy="3068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7113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финансовая грамотность?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0320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знания, умения и навыки, необходимые, чтобы правильно распоряжаться деньгами.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910" y="2270234"/>
            <a:ext cx="4198205" cy="2967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181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</p:spPr>
        <p:txBody>
          <a:bodyPr/>
          <a:lstStyle/>
          <a:p>
            <a:pPr lvl="0" defTabSz="584200">
              <a:defRPr sz="1800" b="0" spc="0">
                <a:solidFill>
                  <a:srgbClr val="000000"/>
                </a:solidFill>
              </a:defRPr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uperclarendon"/>
              </a:rPr>
              <a:t>Для чего нужна финансовая грамотность?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uperclarendon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hape 75"/>
          <p:cNvSpPr txBox="1">
            <a:spLocks/>
          </p:cNvSpPr>
          <p:nvPr/>
        </p:nvSpPr>
        <p:spPr>
          <a:xfrm>
            <a:off x="2267332" y="2153726"/>
            <a:ext cx="10464801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584200">
              <a:defRPr sz="4800" b="1" spc="-144">
                <a:solidFill>
                  <a:srgbClr val="EED501"/>
                </a:solidFill>
                <a:latin typeface="+mn-lt"/>
                <a:ea typeface="+mn-ea"/>
                <a:cs typeface="+mn-cs"/>
                <a:sym typeface="Superclarendon"/>
              </a:defRPr>
            </a:lvl1pPr>
            <a:lvl2pPr indent="228600" algn="ctr" defTabSz="584200">
              <a:defRPr sz="4800" b="1" spc="-144">
                <a:solidFill>
                  <a:srgbClr val="EEEEEE"/>
                </a:solidFill>
                <a:latin typeface="+mn-lt"/>
                <a:ea typeface="+mn-ea"/>
                <a:cs typeface="+mn-cs"/>
                <a:sym typeface="Superclarendon"/>
              </a:defRPr>
            </a:lvl2pPr>
            <a:lvl3pPr indent="457200" algn="ctr" defTabSz="584200">
              <a:defRPr sz="4800" b="1" spc="-144">
                <a:solidFill>
                  <a:srgbClr val="EEEEEE"/>
                </a:solidFill>
                <a:latin typeface="+mn-lt"/>
                <a:ea typeface="+mn-ea"/>
                <a:cs typeface="+mn-cs"/>
                <a:sym typeface="Superclarendon"/>
              </a:defRPr>
            </a:lvl3pPr>
            <a:lvl4pPr indent="685800" algn="ctr" defTabSz="584200">
              <a:defRPr sz="4800" b="1" spc="-144">
                <a:solidFill>
                  <a:srgbClr val="EEEEEE"/>
                </a:solidFill>
                <a:latin typeface="+mn-lt"/>
                <a:ea typeface="+mn-ea"/>
                <a:cs typeface="+mn-cs"/>
                <a:sym typeface="Superclarendon"/>
              </a:defRPr>
            </a:lvl4pPr>
            <a:lvl5pPr indent="914400" algn="ctr" defTabSz="584200">
              <a:defRPr sz="4800" b="1" spc="-144">
                <a:solidFill>
                  <a:srgbClr val="EEEEEE"/>
                </a:solidFill>
                <a:latin typeface="+mn-lt"/>
                <a:ea typeface="+mn-ea"/>
                <a:cs typeface="+mn-cs"/>
                <a:sym typeface="Superclarendon"/>
              </a:defRPr>
            </a:lvl5pPr>
            <a:lvl6pPr indent="1143000" algn="ctr" defTabSz="584200">
              <a:defRPr sz="4800" b="1" spc="-144">
                <a:solidFill>
                  <a:srgbClr val="EEEEEE"/>
                </a:solidFill>
                <a:latin typeface="+mn-lt"/>
                <a:ea typeface="+mn-ea"/>
                <a:cs typeface="+mn-cs"/>
                <a:sym typeface="Superclarendon"/>
              </a:defRPr>
            </a:lvl6pPr>
            <a:lvl7pPr indent="1371600" algn="ctr" defTabSz="584200">
              <a:defRPr sz="4800" b="1" spc="-144">
                <a:solidFill>
                  <a:srgbClr val="EEEEEE"/>
                </a:solidFill>
                <a:latin typeface="+mn-lt"/>
                <a:ea typeface="+mn-ea"/>
                <a:cs typeface="+mn-cs"/>
                <a:sym typeface="Superclarendon"/>
              </a:defRPr>
            </a:lvl7pPr>
            <a:lvl8pPr indent="1600200" algn="ctr" defTabSz="584200">
              <a:defRPr sz="4800" b="1" spc="-144">
                <a:solidFill>
                  <a:srgbClr val="EEEEEE"/>
                </a:solidFill>
                <a:latin typeface="+mn-lt"/>
                <a:ea typeface="+mn-ea"/>
                <a:cs typeface="+mn-cs"/>
                <a:sym typeface="Superclarendon"/>
              </a:defRPr>
            </a:lvl8pPr>
            <a:lvl9pPr indent="1828800" algn="ctr" defTabSz="584200">
              <a:defRPr sz="4800" b="1" spc="-144">
                <a:solidFill>
                  <a:srgbClr val="EEEEEE"/>
                </a:solidFill>
                <a:latin typeface="+mn-lt"/>
                <a:ea typeface="+mn-ea"/>
                <a:cs typeface="+mn-cs"/>
                <a:sym typeface="Superclarendon"/>
              </a:defRPr>
            </a:lvl9pPr>
          </a:lstStyle>
          <a:p>
            <a:pPr marL="0" marR="0" lvl="0" indent="0" algn="ctr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spc="0">
                <a:solidFill>
                  <a:srgbClr val="000000"/>
                </a:solidFill>
              </a:defRPr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uperclarendon"/>
              <a:sym typeface="Superclarendon"/>
            </a:endParaRPr>
          </a:p>
        </p:txBody>
      </p:sp>
      <p:sp>
        <p:nvSpPr>
          <p:cNvPr id="5" name="Shape 76"/>
          <p:cNvSpPr>
            <a:spLocks noGrp="1"/>
          </p:cNvSpPr>
          <p:nvPr>
            <p:ph type="body" idx="1"/>
          </p:nvPr>
        </p:nvSpPr>
        <p:spPr>
          <a:xfrm>
            <a:off x="457200" y="1102178"/>
            <a:ext cx="8229600" cy="3394472"/>
          </a:xfrm>
          <a:prstGeom prst="rect">
            <a:avLst/>
          </a:prstGeom>
        </p:spPr>
        <p:txBody>
          <a:bodyPr/>
          <a:lstStyle/>
          <a:p>
            <a:pPr marL="203200" lvl="0" indent="0" algn="ctr">
              <a:buNone/>
              <a:defRPr sz="1800">
                <a:solidFill>
                  <a:srgbClr val="000000"/>
                </a:solidFill>
              </a:defRPr>
            </a:pPr>
            <a:r>
              <a:rPr sz="3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</a:t>
            </a:r>
            <a:r>
              <a:rPr lang="ru-RU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</a:t>
            </a:r>
            <a:r>
              <a:rPr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</a:t>
            </a:r>
            <a:r>
              <a:rPr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</a:t>
            </a:r>
            <a:r>
              <a:rPr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человеку</a:t>
            </a:r>
            <a:r>
              <a:rPr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управлять</a:t>
            </a:r>
            <a:r>
              <a:rPr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своими</a:t>
            </a:r>
            <a:r>
              <a:rPr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средствами</a:t>
            </a:r>
            <a:r>
              <a:rPr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</a:t>
            </a:r>
            <a:r>
              <a:rPr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sz="3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выгодно</a:t>
            </a:r>
            <a:r>
              <a:rPr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ctr">
              <a:buSzTx/>
              <a:buFontTx/>
              <a:buNone/>
              <a:defRPr sz="1800">
                <a:solidFill>
                  <a:srgbClr val="000000"/>
                </a:solidFill>
              </a:defRPr>
            </a:pPr>
            <a:endParaRPr sz="3400" dirty="0">
              <a:solidFill>
                <a:srgbClr val="EEEEEE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3057" y="2883238"/>
            <a:ext cx="2074487" cy="226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3845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9379" y="3058510"/>
            <a:ext cx="1399832" cy="1399832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0320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Деньги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гибкий инструмент, которым можно легко и просто управлять, чтобы они работали на нас и наше благосостояние.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3577826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ctrTitle" idx="4294967295"/>
          </p:nvPr>
        </p:nvSpPr>
        <p:spPr>
          <a:xfrm>
            <a:off x="0" y="-14350"/>
            <a:ext cx="9144000" cy="11025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Что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отличает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i="1" u="none" strike="noStrike" cap="none" dirty="0" err="1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финансово</a:t>
            </a:r>
            <a:r>
              <a:rPr lang="en-US" sz="20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грамотного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человека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6916" y="1136929"/>
            <a:ext cx="1202692" cy="3280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532" y="1118737"/>
            <a:ext cx="733765" cy="733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0258" y="2006453"/>
            <a:ext cx="733765" cy="733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53882" y="3177056"/>
            <a:ext cx="733765" cy="733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63510" y="1118737"/>
            <a:ext cx="733765" cy="733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043568" y="2026062"/>
            <a:ext cx="733765" cy="733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545402" y="3214615"/>
            <a:ext cx="733765" cy="73376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/>
          <p:nvPr/>
        </p:nvSpPr>
        <p:spPr>
          <a:xfrm>
            <a:off x="1790649" y="1906475"/>
            <a:ext cx="1748100" cy="7191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r>
              <a:rPr lang="en-US" dirty="0" err="1"/>
              <a:t>Ведёт</a:t>
            </a:r>
            <a:r>
              <a:rPr lang="en-US" dirty="0"/>
              <a:t> </a:t>
            </a:r>
            <a:r>
              <a:rPr lang="en-US" dirty="0" err="1"/>
              <a:t>учет</a:t>
            </a:r>
            <a:r>
              <a:rPr lang="en-US" dirty="0"/>
              <a:t> </a:t>
            </a:r>
            <a:r>
              <a:rPr lang="en-US" dirty="0" err="1"/>
              <a:t>доходов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и </a:t>
            </a:r>
            <a:r>
              <a:rPr lang="en-US" dirty="0" err="1"/>
              <a:t>расходов</a:t>
            </a:r>
            <a:endParaRPr lang="en-US" dirty="0"/>
          </a:p>
        </p:txBody>
      </p:sp>
      <p:sp>
        <p:nvSpPr>
          <p:cNvPr id="90" name="Shape 90"/>
          <p:cNvSpPr/>
          <p:nvPr/>
        </p:nvSpPr>
        <p:spPr>
          <a:xfrm>
            <a:off x="555982" y="2821614"/>
            <a:ext cx="1343100" cy="4377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r>
              <a:rPr lang="en-US"/>
              <a:t>Знает свои права</a:t>
            </a:r>
          </a:p>
        </p:txBody>
      </p:sp>
      <p:sp>
        <p:nvSpPr>
          <p:cNvPr id="91" name="Shape 91"/>
          <p:cNvSpPr/>
          <p:nvPr/>
        </p:nvSpPr>
        <p:spPr>
          <a:xfrm>
            <a:off x="1710775" y="4010175"/>
            <a:ext cx="1797000" cy="7191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r>
              <a:rPr lang="en-US"/>
              <a:t>Владеет актуальной информацией </a:t>
            </a:r>
            <a:br>
              <a:rPr lang="en-US"/>
            </a:br>
            <a:r>
              <a:rPr lang="en-US"/>
              <a:t>о финансах</a:t>
            </a:r>
          </a:p>
        </p:txBody>
      </p:sp>
      <p:sp>
        <p:nvSpPr>
          <p:cNvPr id="92" name="Shape 92"/>
          <p:cNvSpPr/>
          <p:nvPr/>
        </p:nvSpPr>
        <p:spPr>
          <a:xfrm>
            <a:off x="5109225" y="4010175"/>
            <a:ext cx="1662600" cy="7191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r>
              <a:rPr lang="en-US"/>
              <a:t>Умеет выбирать финансовые услуги</a:t>
            </a:r>
          </a:p>
        </p:txBody>
      </p:sp>
      <p:sp>
        <p:nvSpPr>
          <p:cNvPr id="93" name="Shape 93"/>
          <p:cNvSpPr/>
          <p:nvPr/>
        </p:nvSpPr>
        <p:spPr>
          <a:xfrm>
            <a:off x="6533400" y="2821625"/>
            <a:ext cx="1748100" cy="4377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r>
              <a:rPr lang="en-US"/>
              <a:t>Тратит меньше, </a:t>
            </a:r>
            <a:br>
              <a:rPr lang="en-US"/>
            </a:br>
            <a:r>
              <a:rPr lang="en-US"/>
              <a:t>чем зарабатывает</a:t>
            </a:r>
          </a:p>
        </p:txBody>
      </p:sp>
      <p:sp>
        <p:nvSpPr>
          <p:cNvPr id="94" name="Shape 94"/>
          <p:cNvSpPr/>
          <p:nvPr/>
        </p:nvSpPr>
        <p:spPr>
          <a:xfrm>
            <a:off x="5164580" y="1906478"/>
            <a:ext cx="1343100" cy="7191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r>
              <a:rPr lang="en-US"/>
              <a:t>Имеет</a:t>
            </a:r>
            <a:br>
              <a:rPr lang="en-US"/>
            </a:br>
            <a:r>
              <a:rPr lang="en-US"/>
              <a:t>сбережения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4225" y="1887700"/>
            <a:ext cx="2517201" cy="2743749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/>
          <p:nvPr/>
        </p:nvSpPr>
        <p:spPr>
          <a:xfrm>
            <a:off x="1545200" y="2228525"/>
            <a:ext cx="1077600" cy="3243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R="0"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Транспорт</a:t>
            </a:r>
          </a:p>
          <a:p>
            <a:pPr marR="0"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9" name="Shape 1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3850" y="2081900"/>
            <a:ext cx="2040550" cy="1769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Shape 121"/>
          <p:cNvSpPr txBox="1">
            <a:spLocks noGrp="1"/>
          </p:cNvSpPr>
          <p:nvPr>
            <p:ph type="ctrTitle" idx="4294967295"/>
          </p:nvPr>
        </p:nvSpPr>
        <p:spPr>
          <a:xfrm>
            <a:off x="0" y="-14350"/>
            <a:ext cx="9144000" cy="11025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2000" b="1" dirty="0" err="1">
                <a:latin typeface="Arial"/>
                <a:ea typeface="Arial"/>
                <a:cs typeface="Arial"/>
                <a:sym typeface="Arial"/>
              </a:rPr>
              <a:t>Как</a:t>
            </a:r>
            <a:r>
              <a:rPr lang="en-US" sz="20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dirty="0" err="1">
                <a:latin typeface="Arial"/>
                <a:ea typeface="Arial"/>
                <a:cs typeface="Arial"/>
                <a:sym typeface="Arial"/>
              </a:rPr>
              <a:t>распоряжаются</a:t>
            </a:r>
            <a:r>
              <a:rPr lang="en-US" sz="20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dirty="0" err="1">
                <a:latin typeface="Arial"/>
                <a:ea typeface="Arial"/>
                <a:cs typeface="Arial"/>
                <a:sym typeface="Arial"/>
              </a:rPr>
              <a:t>деньгами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i="1" dirty="0" err="1">
                <a:latin typeface="Georgia"/>
                <a:ea typeface="Georgia"/>
                <a:cs typeface="Georgia"/>
                <a:sym typeface="Georgia"/>
              </a:rPr>
              <a:t>взрослые</a:t>
            </a:r>
            <a:r>
              <a:rPr lang="en-US" sz="2000" i="1" u="none" strike="noStrike" cap="none" dirty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?</a:t>
            </a:r>
          </a:p>
        </p:txBody>
      </p:sp>
      <p:sp>
        <p:nvSpPr>
          <p:cNvPr id="122" name="Shape 122"/>
          <p:cNvSpPr/>
          <p:nvPr/>
        </p:nvSpPr>
        <p:spPr>
          <a:xfrm>
            <a:off x="491725" y="1719700"/>
            <a:ext cx="2950500" cy="3000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algn="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Развлечения и путешествия</a:t>
            </a:r>
          </a:p>
          <a:p>
            <a:pPr lvl="0" algn="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lvl="0" algn="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lvl="0" algn="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R="0"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Shape 123"/>
          <p:cNvSpPr txBox="1"/>
          <p:nvPr/>
        </p:nvSpPr>
        <p:spPr>
          <a:xfrm>
            <a:off x="5838875" y="1296025"/>
            <a:ext cx="3000900" cy="747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>
                <a:solidFill>
                  <a:schemeClr val="dk1"/>
                </a:solidFill>
              </a:rPr>
              <a:t>Оплата товаров и услуг </a:t>
            </a:r>
            <a:br>
              <a:rPr lang="en-US">
                <a:solidFill>
                  <a:schemeClr val="dk1"/>
                </a:solidFill>
              </a:rPr>
            </a:br>
            <a:r>
              <a:rPr lang="en-US">
                <a:solidFill>
                  <a:schemeClr val="dk1"/>
                </a:solidFill>
              </a:rPr>
              <a:t>(продукты, одежда, парикмахер)</a:t>
            </a:r>
          </a:p>
        </p:txBody>
      </p:sp>
      <p:cxnSp>
        <p:nvCxnSpPr>
          <p:cNvPr id="124" name="Shape 124"/>
          <p:cNvCxnSpPr/>
          <p:nvPr/>
        </p:nvCxnSpPr>
        <p:spPr>
          <a:xfrm rot="10800000" flipH="1">
            <a:off x="5210375" y="1572800"/>
            <a:ext cx="628500" cy="602400"/>
          </a:xfrm>
          <a:prstGeom prst="straightConnector1">
            <a:avLst/>
          </a:prstGeom>
          <a:noFill/>
          <a:ln w="28575" cap="flat" cmpd="sng">
            <a:solidFill>
              <a:srgbClr val="F3D9C7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25" name="Shape 125"/>
          <p:cNvCxnSpPr/>
          <p:nvPr/>
        </p:nvCxnSpPr>
        <p:spPr>
          <a:xfrm flipH="1">
            <a:off x="2725650" y="3416400"/>
            <a:ext cx="154200" cy="34500"/>
          </a:xfrm>
          <a:prstGeom prst="straightConnector1">
            <a:avLst/>
          </a:prstGeom>
          <a:noFill/>
          <a:ln w="28575" cap="flat" cmpd="sng">
            <a:solidFill>
              <a:srgbClr val="F3D9C7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26" name="Shape 126"/>
          <p:cNvCxnSpPr/>
          <p:nvPr/>
        </p:nvCxnSpPr>
        <p:spPr>
          <a:xfrm rot="10800000">
            <a:off x="2675125" y="2386025"/>
            <a:ext cx="372300" cy="129600"/>
          </a:xfrm>
          <a:prstGeom prst="straightConnector1">
            <a:avLst/>
          </a:prstGeom>
          <a:noFill/>
          <a:ln w="28575" cap="flat" cmpd="sng">
            <a:solidFill>
              <a:srgbClr val="F3D9C7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27" name="Shape 127"/>
          <p:cNvSpPr txBox="1"/>
          <p:nvPr/>
        </p:nvSpPr>
        <p:spPr>
          <a:xfrm>
            <a:off x="122825" y="3380550"/>
            <a:ext cx="2571300" cy="64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>
                <a:solidFill>
                  <a:schemeClr val="dk1"/>
                </a:solidFill>
              </a:rPr>
              <a:t>Обязательные</a:t>
            </a:r>
            <a:br>
              <a:rPr lang="en-US">
                <a:solidFill>
                  <a:schemeClr val="dk1"/>
                </a:solidFill>
              </a:rPr>
            </a:br>
            <a:r>
              <a:rPr lang="en-US">
                <a:solidFill>
                  <a:schemeClr val="dk1"/>
                </a:solidFill>
              </a:rPr>
              <a:t>платежи и взносы (коммунальные услуги)</a:t>
            </a:r>
          </a:p>
        </p:txBody>
      </p:sp>
      <p:sp>
        <p:nvSpPr>
          <p:cNvPr id="128" name="Shape 128"/>
          <p:cNvSpPr txBox="1"/>
          <p:nvPr/>
        </p:nvSpPr>
        <p:spPr>
          <a:xfrm>
            <a:off x="4415544" y="3051432"/>
            <a:ext cx="1111978" cy="299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60 %</a:t>
            </a:r>
          </a:p>
        </p:txBody>
      </p:sp>
      <p:sp>
        <p:nvSpPr>
          <p:cNvPr id="129" name="Shape 129"/>
          <p:cNvSpPr txBox="1"/>
          <p:nvPr/>
        </p:nvSpPr>
        <p:spPr>
          <a:xfrm>
            <a:off x="3365825" y="3255123"/>
            <a:ext cx="831300" cy="29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5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18 %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x="3365816" y="2682984"/>
            <a:ext cx="831300" cy="29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5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10 %</a:t>
            </a:r>
          </a:p>
        </p:txBody>
      </p:sp>
      <p:sp>
        <p:nvSpPr>
          <p:cNvPr id="131" name="Shape 131"/>
          <p:cNvSpPr txBox="1"/>
          <p:nvPr/>
        </p:nvSpPr>
        <p:spPr>
          <a:xfrm>
            <a:off x="3643851" y="2301565"/>
            <a:ext cx="699900" cy="29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7 %</a:t>
            </a:r>
          </a:p>
        </p:txBody>
      </p:sp>
      <p:sp>
        <p:nvSpPr>
          <p:cNvPr id="132" name="Shape 132"/>
          <p:cNvSpPr txBox="1"/>
          <p:nvPr/>
        </p:nvSpPr>
        <p:spPr>
          <a:xfrm>
            <a:off x="3365725" y="1019125"/>
            <a:ext cx="1457100" cy="27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>
                <a:solidFill>
                  <a:schemeClr val="dk1"/>
                </a:solidFill>
              </a:rPr>
              <a:t>Сбережения</a:t>
            </a:r>
          </a:p>
        </p:txBody>
      </p:sp>
      <p:sp>
        <p:nvSpPr>
          <p:cNvPr id="133" name="Shape 133"/>
          <p:cNvSpPr txBox="1"/>
          <p:nvPr/>
        </p:nvSpPr>
        <p:spPr>
          <a:xfrm>
            <a:off x="2675125" y="1378812"/>
            <a:ext cx="1344600" cy="3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>
                <a:solidFill>
                  <a:schemeClr val="dk1"/>
                </a:solidFill>
              </a:rPr>
              <a:t>Образование</a:t>
            </a:r>
          </a:p>
        </p:txBody>
      </p:sp>
      <p:cxnSp>
        <p:nvCxnSpPr>
          <p:cNvPr id="134" name="Shape 134"/>
          <p:cNvCxnSpPr/>
          <p:nvPr/>
        </p:nvCxnSpPr>
        <p:spPr>
          <a:xfrm>
            <a:off x="3442225" y="1921000"/>
            <a:ext cx="70500" cy="98700"/>
          </a:xfrm>
          <a:prstGeom prst="straightConnector1">
            <a:avLst/>
          </a:prstGeom>
          <a:noFill/>
          <a:ln w="28575" cap="flat" cmpd="sng">
            <a:solidFill>
              <a:srgbClr val="F3D9C7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35" name="Shape 135"/>
          <p:cNvCxnSpPr/>
          <p:nvPr/>
        </p:nvCxnSpPr>
        <p:spPr>
          <a:xfrm>
            <a:off x="3873250" y="1651075"/>
            <a:ext cx="38400" cy="173400"/>
          </a:xfrm>
          <a:prstGeom prst="straightConnector1">
            <a:avLst/>
          </a:prstGeom>
          <a:noFill/>
          <a:ln w="28575" cap="flat" cmpd="sng">
            <a:solidFill>
              <a:srgbClr val="F3D9C7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36" name="Shape 136"/>
          <p:cNvCxnSpPr>
            <a:endCxn id="132" idx="2"/>
          </p:cNvCxnSpPr>
          <p:nvPr/>
        </p:nvCxnSpPr>
        <p:spPr>
          <a:xfrm rot="10800000">
            <a:off x="4094275" y="1296025"/>
            <a:ext cx="26700" cy="502200"/>
          </a:xfrm>
          <a:prstGeom prst="straightConnector1">
            <a:avLst/>
          </a:prstGeom>
          <a:noFill/>
          <a:ln w="28575" cap="flat" cmpd="sng">
            <a:solidFill>
              <a:srgbClr val="F3D9C7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4437" y="1393925"/>
            <a:ext cx="1540875" cy="100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1525" y="1470224"/>
            <a:ext cx="1481024" cy="1001562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Shape 143"/>
          <p:cNvSpPr/>
          <p:nvPr/>
        </p:nvSpPr>
        <p:spPr>
          <a:xfrm>
            <a:off x="1617219" y="2214461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13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Велосипед</a:t>
            </a:r>
          </a:p>
        </p:txBody>
      </p:sp>
      <p:sp>
        <p:nvSpPr>
          <p:cNvPr id="144" name="Shape 144"/>
          <p:cNvSpPr/>
          <p:nvPr/>
        </p:nvSpPr>
        <p:spPr>
          <a:xfrm>
            <a:off x="2884812" y="3588475"/>
            <a:ext cx="1259700" cy="3708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13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Телефон</a:t>
            </a:r>
            <a:r>
              <a:rPr lang="en-US" sz="1300" b="1"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300" b="1">
                <a:latin typeface="Calibri"/>
                <a:ea typeface="Calibri"/>
                <a:cs typeface="Calibri"/>
                <a:sym typeface="Calibri"/>
              </a:rPr>
            </a:br>
            <a:r>
              <a:rPr lang="en-US" sz="13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и планшет</a:t>
            </a:r>
          </a:p>
        </p:txBody>
      </p:sp>
      <p:sp>
        <p:nvSpPr>
          <p:cNvPr id="145" name="Shape 145"/>
          <p:cNvSpPr/>
          <p:nvPr/>
        </p:nvSpPr>
        <p:spPr>
          <a:xfrm>
            <a:off x="6401944" y="2163678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13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Машина</a:t>
            </a:r>
          </a:p>
        </p:txBody>
      </p:sp>
      <p:sp>
        <p:nvSpPr>
          <p:cNvPr id="146" name="Shape 146"/>
          <p:cNvSpPr/>
          <p:nvPr/>
        </p:nvSpPr>
        <p:spPr>
          <a:xfrm>
            <a:off x="4833946" y="3277378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1300" b="1">
                <a:latin typeface="Calibri"/>
                <a:ea typeface="Calibri"/>
                <a:cs typeface="Calibri"/>
                <a:sym typeface="Calibri"/>
              </a:rPr>
              <a:t>Образование</a:t>
            </a:r>
          </a:p>
        </p:txBody>
      </p:sp>
      <p:sp>
        <p:nvSpPr>
          <p:cNvPr id="147" name="Shape 147"/>
          <p:cNvSpPr/>
          <p:nvPr/>
        </p:nvSpPr>
        <p:spPr>
          <a:xfrm>
            <a:off x="4817641" y="1951872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1300" b="1">
                <a:latin typeface="Calibri"/>
                <a:ea typeface="Calibri"/>
                <a:cs typeface="Calibri"/>
                <a:sym typeface="Calibri"/>
              </a:rPr>
              <a:t>Отдых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ctrTitle" idx="4294967295"/>
          </p:nvPr>
        </p:nvSpPr>
        <p:spPr>
          <a:xfrm>
            <a:off x="1532401" y="-14350"/>
            <a:ext cx="5737500" cy="11025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2000" b="1" dirty="0" err="1">
                <a:latin typeface="Arial"/>
                <a:ea typeface="Arial"/>
                <a:cs typeface="Arial"/>
                <a:sym typeface="Arial"/>
              </a:rPr>
              <a:t>Как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i="1" dirty="0" err="1">
                <a:latin typeface="Georgia"/>
                <a:ea typeface="Georgia"/>
                <a:cs typeface="Georgia"/>
                <a:sym typeface="Georgia"/>
              </a:rPr>
              <a:t>меняются</a:t>
            </a:r>
            <a:r>
              <a:rPr lang="en-US" sz="20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dirty="0" err="1">
                <a:latin typeface="Arial"/>
                <a:ea typeface="Arial"/>
                <a:cs typeface="Arial"/>
                <a:sym typeface="Arial"/>
              </a:rPr>
              <a:t>наши</a:t>
            </a:r>
            <a:r>
              <a:rPr lang="en-US" sz="20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dirty="0" err="1">
                <a:latin typeface="Arial"/>
                <a:ea typeface="Arial"/>
                <a:cs typeface="Arial"/>
                <a:sym typeface="Arial"/>
              </a:rPr>
              <a:t>цели</a:t>
            </a:r>
            <a:r>
              <a:rPr lang="en-US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</a:p>
        </p:txBody>
      </p:sp>
      <p:pic>
        <p:nvPicPr>
          <p:cNvPr id="149" name="Shape 1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1875" y="2076075"/>
            <a:ext cx="796400" cy="2750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Shape 15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55974" y="1868240"/>
            <a:ext cx="981000" cy="3046885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Shape 151"/>
          <p:cNvSpPr/>
          <p:nvPr/>
        </p:nvSpPr>
        <p:spPr>
          <a:xfrm>
            <a:off x="3286303" y="2077509"/>
            <a:ext cx="1062600" cy="231000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13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Скутер</a:t>
            </a:r>
          </a:p>
        </p:txBody>
      </p:sp>
      <p:pic>
        <p:nvPicPr>
          <p:cNvPr id="152" name="Shape 15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85074" y="2599587"/>
            <a:ext cx="1540874" cy="854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Shape 15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131802" y="1165337"/>
            <a:ext cx="1371625" cy="865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Shape 15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757739" y="1199048"/>
            <a:ext cx="1259700" cy="70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Shape 15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501299" y="2319300"/>
            <a:ext cx="1656875" cy="95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Shape 156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197471" y="2536750"/>
            <a:ext cx="587606" cy="37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Shape 15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045149" y="2243100"/>
            <a:ext cx="489587" cy="30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Shape 158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171649" y="2471775"/>
            <a:ext cx="263882" cy="166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Shape 15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534724" y="2580750"/>
            <a:ext cx="263882" cy="166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Shape 16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741037" y="1195925"/>
            <a:ext cx="263882" cy="166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Shape 16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501299" y="3503512"/>
            <a:ext cx="373865" cy="2359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2" name="Shape 162"/>
          <p:cNvCxnSpPr/>
          <p:nvPr/>
        </p:nvCxnSpPr>
        <p:spPr>
          <a:xfrm>
            <a:off x="2801375" y="2308500"/>
            <a:ext cx="263400" cy="237600"/>
          </a:xfrm>
          <a:prstGeom prst="straightConnector1">
            <a:avLst/>
          </a:prstGeom>
          <a:noFill/>
          <a:ln w="19050" cap="flat" cmpd="sng">
            <a:solidFill>
              <a:srgbClr val="C9DAF8"/>
            </a:solidFill>
            <a:prstDash val="dash"/>
            <a:round/>
            <a:headEnd type="none" w="lg" len="lg"/>
            <a:tailEnd type="none" w="lg" len="lg"/>
          </a:ln>
        </p:spPr>
      </p:cxnSp>
      <p:cxnSp>
        <p:nvCxnSpPr>
          <p:cNvPr id="163" name="Shape 163"/>
          <p:cNvCxnSpPr/>
          <p:nvPr/>
        </p:nvCxnSpPr>
        <p:spPr>
          <a:xfrm rot="10800000" flipH="1">
            <a:off x="3618862" y="2377312"/>
            <a:ext cx="129600" cy="192900"/>
          </a:xfrm>
          <a:prstGeom prst="straightConnector1">
            <a:avLst/>
          </a:prstGeom>
          <a:noFill/>
          <a:ln w="19050" cap="flat" cmpd="sng">
            <a:solidFill>
              <a:srgbClr val="C9DAF8"/>
            </a:solidFill>
            <a:prstDash val="dash"/>
            <a:round/>
            <a:headEnd type="none" w="lg" len="lg"/>
            <a:tailEnd type="none" w="lg" len="lg"/>
          </a:ln>
        </p:spPr>
      </p:cxnSp>
      <p:cxnSp>
        <p:nvCxnSpPr>
          <p:cNvPr id="164" name="Shape 164"/>
          <p:cNvCxnSpPr/>
          <p:nvPr/>
        </p:nvCxnSpPr>
        <p:spPr>
          <a:xfrm>
            <a:off x="4487875" y="2009575"/>
            <a:ext cx="436800" cy="327600"/>
          </a:xfrm>
          <a:prstGeom prst="straightConnector1">
            <a:avLst/>
          </a:prstGeom>
          <a:noFill/>
          <a:ln w="19050" cap="flat" cmpd="sng">
            <a:solidFill>
              <a:srgbClr val="C9DAF8"/>
            </a:solidFill>
            <a:prstDash val="dash"/>
            <a:round/>
            <a:headEnd type="none" w="lg" len="lg"/>
            <a:tailEnd type="none" w="lg" len="lg"/>
          </a:ln>
        </p:spPr>
      </p:cxnSp>
      <p:cxnSp>
        <p:nvCxnSpPr>
          <p:cNvPr id="165" name="Shape 165"/>
          <p:cNvCxnSpPr/>
          <p:nvPr/>
        </p:nvCxnSpPr>
        <p:spPr>
          <a:xfrm rot="10800000" flipH="1">
            <a:off x="5675825" y="1971075"/>
            <a:ext cx="64200" cy="192600"/>
          </a:xfrm>
          <a:prstGeom prst="straightConnector1">
            <a:avLst/>
          </a:prstGeom>
          <a:noFill/>
          <a:ln w="19050" cap="flat" cmpd="sng">
            <a:solidFill>
              <a:srgbClr val="C9DAF8"/>
            </a:solidFill>
            <a:prstDash val="dash"/>
            <a:round/>
            <a:headEnd type="none" w="lg" len="lg"/>
            <a:tailEnd type="none" w="lg" len="lg"/>
          </a:ln>
        </p:spPr>
      </p:cxnSp>
      <p:cxnSp>
        <p:nvCxnSpPr>
          <p:cNvPr id="166" name="Shape 166"/>
          <p:cNvCxnSpPr>
            <a:endCxn id="141" idx="1"/>
          </p:cNvCxnSpPr>
          <p:nvPr/>
        </p:nvCxnSpPr>
        <p:spPr>
          <a:xfrm>
            <a:off x="6061237" y="1804100"/>
            <a:ext cx="133200" cy="90600"/>
          </a:xfrm>
          <a:prstGeom prst="straightConnector1">
            <a:avLst/>
          </a:prstGeom>
          <a:noFill/>
          <a:ln w="19050" cap="flat" cmpd="sng">
            <a:solidFill>
              <a:srgbClr val="C9DAF8"/>
            </a:solidFill>
            <a:prstDash val="dash"/>
            <a:round/>
            <a:headEnd type="none" w="lg" len="lg"/>
            <a:tailEnd type="none" w="lg" len="lg"/>
          </a:ln>
        </p:spPr>
      </p:cxnSp>
      <p:pic>
        <p:nvPicPr>
          <p:cNvPr id="167" name="Shape 16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883053" y="1068875"/>
            <a:ext cx="366070" cy="230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Shape 168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194449" y="3309621"/>
            <a:ext cx="183300" cy="11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943</Words>
  <Application>Microsoft Office PowerPoint</Application>
  <PresentationFormat>Экран (16:9)</PresentationFormat>
  <Paragraphs>116</Paragraphs>
  <Slides>16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Вы узнаете, как:</vt:lpstr>
      <vt:lpstr>Слайд 3</vt:lpstr>
      <vt:lpstr>Что такое финансовая грамотность?</vt:lpstr>
      <vt:lpstr>Для чего нужна финансовая грамотность? </vt:lpstr>
      <vt:lpstr>Слайд 6</vt:lpstr>
      <vt:lpstr>Что отличает финансово грамотного человека?</vt:lpstr>
      <vt:lpstr>Как распоряжаются деньгами взрослые?</vt:lpstr>
      <vt:lpstr>Как меняются наши цели?</vt:lpstr>
      <vt:lpstr>Мечта и цель</vt:lpstr>
      <vt:lpstr>Мечта и цель</vt:lpstr>
      <vt:lpstr>Как добиться цели?</vt:lpstr>
      <vt:lpstr>Чтобы стать успешным и достичь финансовых целей, необходимо </vt:lpstr>
      <vt:lpstr>Рекомендации</vt:lpstr>
      <vt:lpstr>Рекомендации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 Зорихин</dc:creator>
  <cp:lastModifiedBy>DASHA</cp:lastModifiedBy>
  <cp:revision>13</cp:revision>
  <dcterms:modified xsi:type="dcterms:W3CDTF">2023-01-11T12:19:16Z</dcterms:modified>
</cp:coreProperties>
</file>