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21" r:id="rId1"/>
  </p:sldMasterIdLst>
  <p:notesMasterIdLst>
    <p:notesMasterId r:id="rId17"/>
  </p:notesMasterIdLst>
  <p:sldIdLst>
    <p:sldId id="256" r:id="rId2"/>
    <p:sldId id="279" r:id="rId3"/>
    <p:sldId id="276" r:id="rId4"/>
    <p:sldId id="277" r:id="rId5"/>
    <p:sldId id="258" r:id="rId6"/>
    <p:sldId id="260" r:id="rId7"/>
    <p:sldId id="262" r:id="rId8"/>
    <p:sldId id="263" r:id="rId9"/>
    <p:sldId id="264" r:id="rId10"/>
    <p:sldId id="265" r:id="rId11"/>
    <p:sldId id="266" r:id="rId12"/>
    <p:sldId id="268" r:id="rId13"/>
    <p:sldId id="271" r:id="rId14"/>
    <p:sldId id="274" r:id="rId15"/>
    <p:sldId id="27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13" autoAdjust="0"/>
    <p:restoredTop sz="94624" autoAdjust="0"/>
  </p:normalViewPr>
  <p:slideViewPr>
    <p:cSldViewPr>
      <p:cViewPr varScale="1">
        <p:scale>
          <a:sx n="69" d="100"/>
          <a:sy n="69" d="100"/>
        </p:scale>
        <p:origin x="118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C6DA70-8005-4591-8902-0BC44B6897B7}" type="datetimeFigureOut">
              <a:rPr lang="ru-RU" smtClean="0"/>
              <a:t>27.01.2023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916F3-8465-48C8-9812-3AF2FA37F5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2694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916F3-8465-48C8-9812-3AF2FA37F59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916F3-8465-48C8-9812-3AF2FA37F59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916F3-8465-48C8-9812-3AF2FA37F59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916F3-8465-48C8-9812-3AF2FA37F592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4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013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818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2711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6580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280736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2281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9762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77572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3271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>
            <a:spAutoFit/>
          </a:bodyPr>
          <a:lstStyle/>
          <a:p>
            <a:pPr algn="ctr"/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5259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>
              <a:spcBef>
                <a:spcPts val="799"/>
              </a:spcBef>
            </a:pP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1669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39704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494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611389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364644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8198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942501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590117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2533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sz="10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r"/>
            <a:fld id="{E9F392EE-E8AC-4685-96F0-8B11A927BC75}" type="slidenum">
              <a:rPr lang="en-US" sz="1400" b="0" strike="noStrike" spc="-1" smtClean="0">
                <a:solidFill>
                  <a:srgbClr val="000000"/>
                </a:solidFill>
                <a:latin typeface="Arial"/>
              </a:rPr>
              <a:pPr algn="r"/>
              <a:t>‹#›</a:t>
            </a:fld>
            <a:endParaRPr lang="en-US" sz="1400" b="0" strike="noStrike" spc="-1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71150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  <p:sldLayoutId id="2147483839" r:id="rId18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Shape 1"/>
          <p:cNvSpPr txBox="1"/>
          <p:nvPr/>
        </p:nvSpPr>
        <p:spPr>
          <a:xfrm>
            <a:off x="609600" y="814645"/>
            <a:ext cx="8229600" cy="644109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600" strike="noStrike" spc="-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МУНИЦИПАЛЬНОЕ </a:t>
            </a:r>
            <a:r>
              <a:rPr lang="ru-RU" sz="1600" strike="noStrike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БЮДЖЕТНОЕ ОБЩЕОБРАЗОВАТЕЛЬНОЕ УЧРЕЖДЕНИЕ «СРЕДНЯЯ ОБЩЕОБРАЗОВАТЕЛЬНАЯ ШКОЛА № 6</a:t>
            </a:r>
            <a:r>
              <a:rPr lang="ru-RU" sz="1600" spc="-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1600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ДОШКОЛЬНОЕ ОТДЕЛЕНИЕ  «ЛИСИЧКА»</a:t>
            </a:r>
            <a:endParaRPr lang="en-US" sz="1600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Shape 2"/>
          <p:cNvSpPr txBox="1"/>
          <p:nvPr/>
        </p:nvSpPr>
        <p:spPr>
          <a:xfrm>
            <a:off x="838200" y="1570140"/>
            <a:ext cx="7772400" cy="460206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0500" lnSpcReduction="20000"/>
          </a:bodyPr>
          <a:lstStyle/>
          <a:p>
            <a:pPr marL="342720" indent="-342720" algn="ctr">
              <a:lnSpc>
                <a:spcPct val="80000"/>
              </a:lnSpc>
              <a:spcBef>
                <a:spcPts val="697"/>
              </a:spcBef>
            </a:pPr>
            <a:endParaRPr lang="ru-RU" sz="2800" b="1" strike="noStrike" spc="-1" dirty="0" smtClean="0">
              <a:solidFill>
                <a:srgbClr val="FF0000"/>
              </a:solidFill>
              <a:effectLst>
                <a:reflection blurRad="6350" stA="60000" endA="900" endPos="58000" dir="5400000" sy="-100000" algn="bl" rotWithShape="0"/>
              </a:effectLst>
              <a:latin typeface="Century Gothic"/>
            </a:endParaRPr>
          </a:p>
          <a:p>
            <a:pPr marL="342720" indent="-342720" algn="ctr">
              <a:lnSpc>
                <a:spcPct val="150000"/>
              </a:lnSpc>
              <a:spcBef>
                <a:spcPts val="697"/>
              </a:spcBef>
            </a:pPr>
            <a:r>
              <a:rPr lang="ru-RU" sz="3000" b="1" strike="noStrike" spc="-1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Театрализованная деятельность </a:t>
            </a:r>
          </a:p>
          <a:p>
            <a:pPr marL="342720" indent="-342720" algn="ctr">
              <a:lnSpc>
                <a:spcPct val="150000"/>
              </a:lnSpc>
              <a:spcBef>
                <a:spcPts val="697"/>
              </a:spcBef>
            </a:pPr>
            <a:r>
              <a:rPr lang="ru-RU" sz="3000" b="1" strike="noStrike" spc="-1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как средство развития речи </a:t>
            </a:r>
          </a:p>
          <a:p>
            <a:pPr marL="342720" indent="-342720" algn="ctr">
              <a:lnSpc>
                <a:spcPct val="150000"/>
              </a:lnSpc>
              <a:spcBef>
                <a:spcPts val="697"/>
              </a:spcBef>
            </a:pPr>
            <a:r>
              <a:rPr lang="ru-RU" sz="3000" b="1" strike="noStrike" spc="-1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у детей старшего </a:t>
            </a:r>
            <a:r>
              <a:rPr lang="ru-RU" sz="3000" b="1" spc="-1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дошкольного </a:t>
            </a:r>
            <a:r>
              <a:rPr lang="ru-RU" sz="3000" b="1" strike="noStrike" spc="-1" dirty="0" smtClean="0">
                <a:solidFill>
                  <a:srgbClr val="FF0000"/>
                </a:solidFill>
                <a:effectLst>
                  <a:reflection blurRad="6350" stA="60000" endA="900" endPos="58000" dir="5400000" sy="-100000" algn="bl" rotWithShape="0"/>
                </a:effectLst>
                <a:latin typeface="Arial" pitchFamily="34" charset="0"/>
                <a:cs typeface="Arial" pitchFamily="34" charset="0"/>
              </a:rPr>
              <a:t>возраста</a:t>
            </a:r>
            <a:endParaRPr lang="en-US" sz="3000" b="0" strike="noStrike" spc="-1" dirty="0">
              <a:solidFill>
                <a:srgbClr val="000000"/>
              </a:solidFill>
              <a:effectLst>
                <a:reflection blurRad="6350" stA="60000" endA="900" endPos="58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  <a:p>
            <a:pPr marL="342720" indent="-342720" algn="r">
              <a:lnSpc>
                <a:spcPct val="80000"/>
              </a:lnSpc>
              <a:spcBef>
                <a:spcPts val="249"/>
              </a:spcBef>
            </a:pPr>
            <a:r>
              <a:rPr lang="ru-RU" sz="3200" b="1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                  </a:t>
            </a:r>
            <a:endParaRPr lang="en-US" sz="3200" b="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r">
              <a:lnSpc>
                <a:spcPct val="80000"/>
              </a:lnSpc>
              <a:spcBef>
                <a:spcPts val="249"/>
              </a:spcBef>
            </a:pPr>
            <a:endParaRPr lang="en-US" sz="3200" b="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r">
              <a:lnSpc>
                <a:spcPct val="80000"/>
              </a:lnSpc>
              <a:spcBef>
                <a:spcPts val="249"/>
              </a:spcBef>
            </a:pP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  <a:p>
            <a:pPr marL="342720" indent="-342720" algn="r">
              <a:lnSpc>
                <a:spcPct val="80000"/>
              </a:lnSpc>
              <a:spcBef>
                <a:spcPts val="249"/>
              </a:spcBef>
            </a:pPr>
            <a:endParaRPr lang="en-US" sz="1000" b="0" strike="noStrike" spc="-1" dirty="0">
              <a:solidFill>
                <a:srgbClr val="000000"/>
              </a:solidFill>
              <a:latin typeface="Arial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endParaRPr lang="ru-RU" sz="1000" b="1" strike="noStrike" spc="-1" dirty="0" smtClean="0">
              <a:solidFill>
                <a:srgbClr val="000000"/>
              </a:solidFill>
              <a:latin typeface="Century Gothic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endParaRPr lang="ru-RU" sz="1000" b="1" spc="-1" dirty="0">
              <a:solidFill>
                <a:srgbClr val="000000"/>
              </a:solidFill>
              <a:latin typeface="Century Gothic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endParaRPr lang="ru-RU" sz="1000" b="1" strike="noStrike" spc="-1" dirty="0" smtClean="0">
              <a:solidFill>
                <a:srgbClr val="000000"/>
              </a:solidFill>
              <a:latin typeface="Century Gothic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endParaRPr lang="ru-RU" sz="1000" b="1" spc="-1" dirty="0">
              <a:solidFill>
                <a:srgbClr val="000000"/>
              </a:solidFill>
              <a:latin typeface="Century Gothic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r>
              <a:rPr lang="ru-RU" sz="2000" b="1" strike="noStrike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Презентацию подготовила: </a:t>
            </a:r>
            <a:endParaRPr lang="en-US" sz="2000" b="0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r>
              <a:rPr lang="ru-RU" sz="2000" b="1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2000" b="1" strike="noStrike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оспитатель МБОУ СОШ № 6 </a:t>
            </a: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r>
              <a:rPr lang="ru-RU" sz="2000" b="1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дошкольного отделения «Лисичка»</a:t>
            </a:r>
            <a:r>
              <a:rPr lang="ru-RU" sz="2000" b="1" strike="noStrike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2000" b="0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r>
              <a:rPr lang="ru-RU" sz="2000" b="1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Бондаренко О.Е.</a:t>
            </a:r>
          </a:p>
          <a:p>
            <a:pPr marL="342720" indent="-342720" algn="r">
              <a:lnSpc>
                <a:spcPct val="80000"/>
              </a:lnSpc>
              <a:spcBef>
                <a:spcPts val="349"/>
              </a:spcBef>
            </a:pPr>
            <a:endParaRPr lang="ru-RU" sz="2000" b="1" strike="noStrike" spc="-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ctr">
              <a:lnSpc>
                <a:spcPct val="80000"/>
              </a:lnSpc>
              <a:spcBef>
                <a:spcPts val="349"/>
              </a:spcBef>
            </a:pPr>
            <a:r>
              <a:rPr lang="ru-RU" sz="1700" b="1" spc="-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г.о</a:t>
            </a:r>
            <a:r>
              <a:rPr lang="ru-RU" sz="1700" b="1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 Мытищи 2022г.</a:t>
            </a:r>
            <a:r>
              <a:rPr lang="ru-RU" sz="1700" b="1" strike="noStrike" spc="-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n-US" sz="1700" b="0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ctr">
              <a:lnSpc>
                <a:spcPct val="80000"/>
              </a:lnSpc>
              <a:spcBef>
                <a:spcPts val="349"/>
              </a:spcBef>
              <a:buClr>
                <a:srgbClr val="800000"/>
              </a:buClr>
              <a:buFont typeface="Century Gothic"/>
              <a:buChar char="•"/>
            </a:pPr>
            <a:endParaRPr lang="en-US" sz="17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5" name="Picture 6" descr="star7"/>
          <p:cNvPicPr/>
          <p:nvPr/>
        </p:nvPicPr>
        <p:blipFill>
          <a:blip r:embed="rId3" cstate="print"/>
          <a:stretch/>
        </p:blipFill>
        <p:spPr>
          <a:xfrm>
            <a:off x="2627280" y="5300640"/>
            <a:ext cx="495360" cy="43812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slow">
    <p:plus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 additive="repl"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Shape 1"/>
          <p:cNvSpPr txBox="1"/>
          <p:nvPr/>
        </p:nvSpPr>
        <p:spPr>
          <a:xfrm>
            <a:off x="381000" y="0"/>
            <a:ext cx="8229600" cy="5619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800" strike="noStrike" dirty="0" err="1">
                <a:latin typeface="Arial"/>
              </a:rPr>
              <a:t>Предметно</a:t>
            </a:r>
            <a:r>
              <a:rPr lang="en-US" sz="2800" strike="noStrike" dirty="0">
                <a:latin typeface="Arial"/>
              </a:rPr>
              <a:t> – </a:t>
            </a:r>
            <a:r>
              <a:rPr lang="en-US" sz="2800" strike="noStrike" dirty="0" err="1">
                <a:latin typeface="Arial"/>
              </a:rPr>
              <a:t>развивающая</a:t>
            </a:r>
            <a:r>
              <a:rPr lang="en-US" sz="2800" strike="noStrike" dirty="0">
                <a:latin typeface="Arial"/>
              </a:rPr>
              <a:t> </a:t>
            </a:r>
            <a:r>
              <a:rPr lang="en-US" sz="2800" strike="noStrike" dirty="0" err="1">
                <a:latin typeface="Arial"/>
              </a:rPr>
              <a:t>среда</a:t>
            </a:r>
            <a:r>
              <a:rPr lang="en-US" sz="2800" strike="noStrike" dirty="0">
                <a:latin typeface="Arial"/>
              </a:rPr>
              <a:t>:</a:t>
            </a:r>
          </a:p>
        </p:txBody>
      </p:sp>
      <p:sp>
        <p:nvSpPr>
          <p:cNvPr id="71" name="TextShape 2"/>
          <p:cNvSpPr txBox="1"/>
          <p:nvPr/>
        </p:nvSpPr>
        <p:spPr>
          <a:xfrm>
            <a:off x="381000" y="838200"/>
            <a:ext cx="3505200" cy="548640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Изготовление </a:t>
            </a: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сцены, различных видов ширм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ru-RU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Изготовление персонажей сказок 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 атрибуты к ним из разных </a:t>
            </a: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материалов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ru-RU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18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роект  </a:t>
            </a:r>
            <a:r>
              <a:rPr lang="ru-RU" sz="18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 участием родителей «Сказка своими руками» 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800" strike="noStrike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ru-RU" sz="18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8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Использование готового театра детьми.</a:t>
            </a:r>
            <a:endParaRPr lang="ru-RU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8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448"/>
              </a:spcBef>
              <a:buClr>
                <a:srgbClr val="000000"/>
              </a:buClr>
            </a:pP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</a:t>
            </a:r>
            <a:r>
              <a:rPr lang="ru-RU" sz="18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18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основе готовых кукольных </a:t>
            </a:r>
            <a:r>
              <a:rPr lang="ru-RU" sz="18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театров дети разыгрывают сказки</a:t>
            </a:r>
            <a:r>
              <a:rPr lang="ru-RU" sz="18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18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составляют  </a:t>
            </a:r>
            <a:r>
              <a:rPr lang="ru-RU" sz="18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интересные и необычные рассказы, </a:t>
            </a:r>
            <a:r>
              <a:rPr lang="ru-RU" sz="18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меняя </a:t>
            </a:r>
            <a:r>
              <a:rPr lang="ru-RU" sz="18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героев и обстановку. </a:t>
            </a:r>
            <a:endParaRPr lang="en-US" sz="18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33101">
            <a:off x="6380715" y="1202230"/>
            <a:ext cx="2016246" cy="1447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Сергей.Сергей-HP.000\Desktop\11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1003" y="2743200"/>
            <a:ext cx="2952000" cy="232616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533400" y="522785"/>
            <a:ext cx="8229600" cy="5619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400" strike="noStrike" dirty="0">
                <a:latin typeface="Arial"/>
              </a:rPr>
              <a:t>Виды театров используемые в работе</a:t>
            </a:r>
            <a:r>
              <a:rPr lang="en-US" sz="2800" strike="noStrike" dirty="0">
                <a:latin typeface="Arial"/>
              </a:rPr>
              <a:t>:</a:t>
            </a:r>
          </a:p>
        </p:txBody>
      </p:sp>
      <p:sp>
        <p:nvSpPr>
          <p:cNvPr id="74" name="CustomShape 2"/>
          <p:cNvSpPr/>
          <p:nvPr/>
        </p:nvSpPr>
        <p:spPr>
          <a:xfrm>
            <a:off x="2840156" y="1278458"/>
            <a:ext cx="3560644" cy="4526497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trike="noStrike" spc="-1" dirty="0" smtClean="0">
                <a:latin typeface="Arial"/>
              </a:rPr>
              <a:t>Перчаточный;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trike="noStrike" spc="-1" dirty="0" smtClean="0">
                <a:latin typeface="Arial"/>
              </a:rPr>
              <a:t>Настольный;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trike="noStrike" spc="-1" dirty="0" smtClean="0">
                <a:latin typeface="Arial"/>
              </a:rPr>
              <a:t>Кукольный;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trike="noStrike" spc="-1" dirty="0" smtClean="0">
                <a:latin typeface="Arial"/>
              </a:rPr>
              <a:t>Пальчиковый;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pc="-1" dirty="0">
                <a:latin typeface="Arial"/>
              </a:rPr>
              <a:t>Н</a:t>
            </a:r>
            <a:r>
              <a:rPr lang="ru-RU" sz="2600" strike="noStrike" spc="-1" dirty="0" smtClean="0">
                <a:latin typeface="Arial"/>
              </a:rPr>
              <a:t>а фланелеграфе;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trike="noStrike" spc="-1" dirty="0" smtClean="0">
                <a:latin typeface="Arial"/>
              </a:rPr>
              <a:t>Костюмированный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pc="-1" dirty="0">
                <a:latin typeface="Arial"/>
              </a:rPr>
              <a:t>Н</a:t>
            </a:r>
            <a:r>
              <a:rPr lang="ru-RU" sz="2600" strike="noStrike" spc="-1" dirty="0" smtClean="0">
                <a:latin typeface="Arial"/>
              </a:rPr>
              <a:t>а палочках;</a:t>
            </a:r>
            <a:endParaRPr lang="en-US" sz="2600" strike="noStrike" spc="-1" dirty="0">
              <a:latin typeface="Arial"/>
            </a:endParaRP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sz="2600" strike="noStrike" spc="-1" dirty="0" smtClean="0">
                <a:latin typeface="Arial"/>
              </a:rPr>
              <a:t>Теневой.</a:t>
            </a:r>
            <a:endParaRPr lang="en-US" sz="2600" strike="noStrike" spc="-1" dirty="0">
              <a:latin typeface="Arial"/>
            </a:endParaRPr>
          </a:p>
          <a:p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  <a:p>
            <a:endParaRPr lang="en-US" sz="20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6" name="Picture 5"/>
          <p:cNvPicPr/>
          <p:nvPr/>
        </p:nvPicPr>
        <p:blipFill>
          <a:blip r:embed="rId2" cstate="print"/>
          <a:stretch/>
        </p:blipFill>
        <p:spPr>
          <a:xfrm>
            <a:off x="6465628" y="1308895"/>
            <a:ext cx="1620000" cy="16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7" name="Picture 10"/>
          <p:cNvPicPr/>
          <p:nvPr/>
        </p:nvPicPr>
        <p:blipFill>
          <a:blip r:embed="rId3" cstate="print"/>
          <a:stretch/>
        </p:blipFill>
        <p:spPr>
          <a:xfrm>
            <a:off x="680156" y="4162440"/>
            <a:ext cx="2160000" cy="17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" name="Picture 10"/>
          <p:cNvPicPr/>
          <p:nvPr/>
        </p:nvPicPr>
        <p:blipFill>
          <a:blip r:embed="rId4" cstate="print"/>
          <a:stretch/>
        </p:blipFill>
        <p:spPr>
          <a:xfrm>
            <a:off x="829964" y="1233055"/>
            <a:ext cx="1980000" cy="17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9" name="Picture 11"/>
          <p:cNvPicPr/>
          <p:nvPr/>
        </p:nvPicPr>
        <p:blipFill>
          <a:blip r:embed="rId5" cstate="print"/>
          <a:stretch/>
        </p:blipFill>
        <p:spPr>
          <a:xfrm>
            <a:off x="6224155" y="4091573"/>
            <a:ext cx="1764000" cy="16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10" descr="DSCF3854"/>
          <p:cNvPicPr/>
          <p:nvPr/>
        </p:nvPicPr>
        <p:blipFill>
          <a:blip r:embed="rId2" cstate="print"/>
          <a:stretch/>
        </p:blipFill>
        <p:spPr>
          <a:xfrm>
            <a:off x="630382" y="1090301"/>
            <a:ext cx="3096000" cy="20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6" name="Picture 11" descr="DSCF3851"/>
          <p:cNvPicPr/>
          <p:nvPr/>
        </p:nvPicPr>
        <p:blipFill>
          <a:blip r:embed="rId3" cstate="print"/>
          <a:stretch/>
        </p:blipFill>
        <p:spPr>
          <a:xfrm>
            <a:off x="4648200" y="3171374"/>
            <a:ext cx="2808000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7" name="CustomShape 1"/>
          <p:cNvSpPr/>
          <p:nvPr/>
        </p:nvSpPr>
        <p:spPr>
          <a:xfrm>
            <a:off x="457200" y="3962400"/>
            <a:ext cx="3600360" cy="221817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6800" rIns="90000" bIns="46800" anchor="ctr">
            <a:spAutoFit/>
          </a:bodyPr>
          <a:lstStyle/>
          <a:p>
            <a:r>
              <a:rPr lang="en-US" sz="2400" spc="-1" dirty="0" err="1">
                <a:latin typeface="Arial" pitchFamily="34" charset="0"/>
                <a:cs typeface="Arial" pitchFamily="34" charset="0"/>
              </a:rPr>
              <a:t>Как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 в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избушке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 у </a:t>
            </a:r>
            <a:r>
              <a:rPr lang="en-US" sz="2400" spc="-1" dirty="0" err="1" smtClean="0">
                <a:latin typeface="Arial" pitchFamily="34" charset="0"/>
                <a:cs typeface="Arial" pitchFamily="34" charset="0"/>
              </a:rPr>
              <a:t>опушки</a:t>
            </a:r>
            <a:r>
              <a:rPr lang="en-US" sz="2400" spc="-1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400" spc="-1" dirty="0" smtClean="0">
                <a:latin typeface="Arial" pitchFamily="34" charset="0"/>
                <a:cs typeface="Arial" pitchFamily="34" charset="0"/>
              </a:rPr>
            </a:br>
            <a:r>
              <a:rPr lang="en-US" sz="2400" spc="-1" dirty="0" err="1" smtClean="0">
                <a:latin typeface="Arial" pitchFamily="34" charset="0"/>
                <a:cs typeface="Arial" pitchFamily="34" charset="0"/>
              </a:rPr>
              <a:t>Петушок</a:t>
            </a:r>
            <a:r>
              <a:rPr lang="en-US" sz="2400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живет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 и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кот</a:t>
            </a:r>
            <a:r>
              <a:rPr lang="en-US" sz="2400" spc="-1" dirty="0" smtClean="0">
                <a:latin typeface="Arial" pitchFamily="34" charset="0"/>
                <a:cs typeface="Arial" pitchFamily="34" charset="0"/>
              </a:rPr>
              <a:t>.</a:t>
            </a:r>
            <a:br>
              <a:rPr lang="en-US" sz="2400" spc="-1" dirty="0" smtClean="0">
                <a:latin typeface="Arial" pitchFamily="34" charset="0"/>
                <a:cs typeface="Arial" pitchFamily="34" charset="0"/>
              </a:rPr>
            </a:br>
            <a:r>
              <a:rPr lang="en-US" sz="2400" spc="-1" dirty="0" err="1" smtClean="0">
                <a:latin typeface="Arial" pitchFamily="34" charset="0"/>
                <a:cs typeface="Arial" pitchFamily="34" charset="0"/>
              </a:rPr>
              <a:t>Васька</a:t>
            </a:r>
            <a:r>
              <a:rPr lang="en-US" sz="2400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днем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печет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ватрушки</a:t>
            </a:r>
            <a:r>
              <a:rPr lang="en-US" sz="2400" spc="-1" dirty="0" smtClean="0">
                <a:latin typeface="Arial" pitchFamily="34" charset="0"/>
                <a:cs typeface="Arial" pitchFamily="34" charset="0"/>
              </a:rPr>
              <a:t>,</a:t>
            </a:r>
            <a:br>
              <a:rPr lang="en-US" sz="2400" spc="-1" dirty="0" smtClean="0">
                <a:latin typeface="Arial" pitchFamily="34" charset="0"/>
                <a:cs typeface="Arial" pitchFamily="34" charset="0"/>
              </a:rPr>
            </a:br>
            <a:r>
              <a:rPr lang="en-US" sz="2400" spc="-1" dirty="0" err="1" smtClean="0">
                <a:latin typeface="Arial" pitchFamily="34" charset="0"/>
                <a:cs typeface="Arial" pitchFamily="34" charset="0"/>
              </a:rPr>
              <a:t>Петя</a:t>
            </a:r>
            <a:r>
              <a:rPr lang="en-US" sz="2400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песенки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pc="-1" dirty="0" err="1">
                <a:latin typeface="Arial" pitchFamily="34" charset="0"/>
                <a:cs typeface="Arial" pitchFamily="34" charset="0"/>
              </a:rPr>
              <a:t>поет</a:t>
            </a:r>
            <a:r>
              <a:rPr lang="en-US" sz="2400" spc="-1" dirty="0">
                <a:latin typeface="Arial" pitchFamily="34" charset="0"/>
                <a:cs typeface="Arial" pitchFamily="34" charset="0"/>
              </a:rPr>
              <a:t>.</a:t>
            </a:r>
            <a:r>
              <a:rPr dirty="0"/>
              <a:t/>
            </a:r>
            <a:br>
              <a:rPr dirty="0"/>
            </a:br>
            <a:endParaRPr lang="en-US" b="0" strike="noStrike" spc="-1" dirty="0"/>
          </a:p>
        </p:txBody>
      </p:sp>
      <p:sp>
        <p:nvSpPr>
          <p:cNvPr id="88" name="CustomShape 2"/>
          <p:cNvSpPr/>
          <p:nvPr/>
        </p:nvSpPr>
        <p:spPr>
          <a:xfrm>
            <a:off x="4114800" y="533400"/>
            <a:ext cx="4800600" cy="231050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6800" rIns="90000" bIns="46800">
            <a:spAutoFit/>
          </a:bodyPr>
          <a:lstStyle/>
          <a:p>
            <a:pPr>
              <a:lnSpc>
                <a:spcPct val="100000"/>
              </a:lnSpc>
            </a:pP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Расти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расти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репка</a:t>
            </a:r>
            <a:endParaRPr lang="en-US" sz="2400" strike="noStrike" spc="-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Большая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пребольшая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100000"/>
              </a:lnSpc>
            </a:pP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Помощников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позовём</a:t>
            </a:r>
            <a:endParaRPr lang="en-US" sz="2400" strike="noStrike" spc="-1" dirty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И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тебя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мы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вытянем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!</a:t>
            </a:r>
          </a:p>
          <a:p>
            <a:pPr>
              <a:lnSpc>
                <a:spcPct val="100000"/>
              </a:lnSpc>
            </a:pP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У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нас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дружная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семья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</a:t>
            </a:r>
          </a:p>
          <a:p>
            <a:pPr>
              <a:lnSpc>
                <a:spcPct val="100000"/>
              </a:lnSpc>
            </a:pP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Бабка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внучка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жучка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z="2400" strike="noStrike" spc="-1" dirty="0" err="1">
                <a:latin typeface="Arial" pitchFamily="34" charset="0"/>
                <a:cs typeface="Arial" pitchFamily="34" charset="0"/>
              </a:rPr>
              <a:t>мышка</a:t>
            </a:r>
            <a:r>
              <a:rPr lang="en-US" sz="2400" strike="noStrike" spc="-1" dirty="0">
                <a:latin typeface="Arial" pitchFamily="34" charset="0"/>
                <a:cs typeface="Arial" pitchFamily="34" charset="0"/>
              </a:rPr>
              <a:t>, я!</a:t>
            </a: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57200" y="152400"/>
            <a:ext cx="8229600" cy="384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800" strike="noStrike" dirty="0" err="1">
                <a:latin typeface="Arial"/>
              </a:rPr>
              <a:t>Вывод</a:t>
            </a:r>
            <a:r>
              <a:rPr lang="en-US" sz="2800" strike="noStrike" dirty="0">
                <a:latin typeface="Arial"/>
              </a:rPr>
              <a:t>:</a:t>
            </a:r>
          </a:p>
        </p:txBody>
      </p:sp>
      <p:sp>
        <p:nvSpPr>
          <p:cNvPr id="98" name="TextShape 2"/>
          <p:cNvSpPr txBox="1"/>
          <p:nvPr/>
        </p:nvSpPr>
        <p:spPr>
          <a:xfrm>
            <a:off x="914400" y="1025640"/>
            <a:ext cx="7239000" cy="514656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en-US" sz="1800" strike="noStrike" spc="-1" dirty="0" err="1">
                <a:latin typeface="Arial"/>
              </a:rPr>
              <a:t>Благодаря</a:t>
            </a:r>
            <a:r>
              <a:rPr lang="en-US" sz="1800" strike="noStrike" spc="-1" dirty="0">
                <a:latin typeface="Arial"/>
              </a:rPr>
              <a:t> проделанной </a:t>
            </a:r>
            <a:r>
              <a:rPr lang="en-US" sz="1800" strike="noStrike" spc="-1" dirty="0" smtClean="0">
                <a:latin typeface="Arial"/>
              </a:rPr>
              <a:t>работе </a:t>
            </a:r>
            <a:r>
              <a:rPr lang="en-US" sz="1800" strike="noStrike" spc="-1" dirty="0" err="1" smtClean="0">
                <a:latin typeface="Arial"/>
              </a:rPr>
              <a:t>дети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стали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более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ru-RU" sz="1800" strike="noStrike" spc="-1" dirty="0" smtClean="0">
                <a:latin typeface="Arial"/>
              </a:rPr>
              <a:t>осознано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пользоваться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языковыми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средствами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при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передаче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своих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мыслей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>
                <a:latin typeface="Arial"/>
              </a:rPr>
              <a:t>и в </a:t>
            </a:r>
            <a:r>
              <a:rPr lang="en-US" sz="1800" strike="noStrike" spc="-1" dirty="0" err="1">
                <a:latin typeface="Arial"/>
              </a:rPr>
              <a:t>различных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ситуациях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речевого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общения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>
                <a:latin typeface="Arial"/>
              </a:rPr>
              <a:t>повысилась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речевая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активность</a:t>
            </a:r>
            <a:r>
              <a:rPr lang="ru-RU" spc="-1" dirty="0">
                <a:latin typeface="Arial"/>
              </a:rPr>
              <a:t>;</a:t>
            </a:r>
            <a:endParaRPr lang="ru-RU" sz="1800" strike="noStrike" spc="-1" dirty="0" smtClean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endParaRPr lang="en-US" sz="1800" strike="noStrike" spc="-1" dirty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pc="-1" dirty="0">
                <a:latin typeface="Arial"/>
              </a:rPr>
              <a:t>В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любых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видах</a:t>
            </a:r>
            <a:r>
              <a:rPr lang="en-US" sz="1800" strike="noStrike" spc="-1" dirty="0">
                <a:latin typeface="Arial"/>
              </a:rPr>
              <a:t> деятельности </a:t>
            </a:r>
            <a:r>
              <a:rPr lang="en-US" sz="1800" strike="noStrike" spc="-1" dirty="0" err="1">
                <a:latin typeface="Arial"/>
              </a:rPr>
              <a:t>дети</a:t>
            </a:r>
            <a:r>
              <a:rPr lang="en-US" sz="1800" strike="noStrike" spc="-1" dirty="0">
                <a:latin typeface="Arial"/>
              </a:rPr>
              <a:t> </a:t>
            </a:r>
            <a:r>
              <a:rPr lang="en-US" sz="1800" strike="noStrike" spc="-1" dirty="0" err="1">
                <a:latin typeface="Arial"/>
              </a:rPr>
              <a:t>получают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эмоциональный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подъём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>
                <a:latin typeface="Arial"/>
              </a:rPr>
              <a:t>проявляют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позитивные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качества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характера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такие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как</a:t>
            </a:r>
            <a:r>
              <a:rPr lang="en-US" sz="1800" strike="noStrike" spc="-1" dirty="0">
                <a:latin typeface="Arial"/>
              </a:rPr>
              <a:t>: </a:t>
            </a:r>
            <a:r>
              <a:rPr lang="en-US" sz="1800" strike="noStrike" spc="-1" dirty="0" err="1" smtClean="0">
                <a:latin typeface="Arial"/>
              </a:rPr>
              <a:t>умение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сопереживать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>
                <a:latin typeface="Arial"/>
              </a:rPr>
              <a:t>умение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работать</a:t>
            </a:r>
            <a:r>
              <a:rPr lang="en-US" sz="1800" strike="noStrike" spc="-1" dirty="0">
                <a:latin typeface="Arial"/>
              </a:rPr>
              <a:t> в </a:t>
            </a:r>
            <a:r>
              <a:rPr lang="en-US" sz="1800" strike="noStrike" spc="-1" dirty="0" err="1">
                <a:latin typeface="Arial"/>
              </a:rPr>
              <a:t>коллективе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>
                <a:latin typeface="Arial"/>
              </a:rPr>
              <a:t>силу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воли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 smtClean="0">
                <a:latin typeface="Arial"/>
              </a:rPr>
              <a:t>целеустремленность</a:t>
            </a:r>
            <a:r>
              <a:rPr lang="ru-RU" spc="-1" dirty="0">
                <a:latin typeface="Arial"/>
              </a:rPr>
              <a:t>;</a:t>
            </a:r>
            <a:endParaRPr lang="ru-RU" spc="-1" dirty="0" smtClean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endParaRPr lang="ru-RU" spc="-1" dirty="0" smtClean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 smtClean="0">
                <a:latin typeface="Arial"/>
              </a:rPr>
              <a:t>Дети л</a:t>
            </a:r>
            <a:r>
              <a:rPr lang="en-US" sz="1800" strike="noStrike" spc="-1" dirty="0" err="1" smtClean="0">
                <a:latin typeface="Arial"/>
              </a:rPr>
              <a:t>юбят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творческие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задания</a:t>
            </a:r>
            <a:r>
              <a:rPr lang="en-US" sz="1800" strike="noStrike" spc="-1" dirty="0">
                <a:latin typeface="Arial"/>
              </a:rPr>
              <a:t>, с </a:t>
            </a:r>
            <a:r>
              <a:rPr lang="en-US" sz="1800" strike="noStrike" spc="-1" dirty="0" err="1">
                <a:latin typeface="Arial"/>
              </a:rPr>
              <a:t>удовольствием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участвуют</a:t>
            </a:r>
            <a:r>
              <a:rPr lang="en-US" sz="1800" strike="noStrike" spc="-1" dirty="0">
                <a:latin typeface="Arial"/>
              </a:rPr>
              <a:t> в </a:t>
            </a:r>
            <a:r>
              <a:rPr lang="en-US" sz="1800" strike="noStrike" spc="-1" dirty="0" err="1">
                <a:latin typeface="Arial"/>
              </a:rPr>
              <a:t>театральных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постановках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>
                <a:latin typeface="Arial"/>
              </a:rPr>
              <a:t>кукольных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спектаклях</a:t>
            </a:r>
            <a:r>
              <a:rPr lang="en-US" sz="1800" strike="noStrike" spc="-1" dirty="0">
                <a:latin typeface="Arial"/>
              </a:rPr>
              <a:t>, </a:t>
            </a:r>
            <a:r>
              <a:rPr lang="en-US" sz="1800" strike="noStrike" spc="-1" dirty="0" err="1">
                <a:latin typeface="Arial"/>
              </a:rPr>
              <a:t>играх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smtClean="0">
                <a:latin typeface="Arial"/>
              </a:rPr>
              <a:t>– </a:t>
            </a:r>
            <a:r>
              <a:rPr lang="en-US" sz="1800" strike="noStrike" spc="-1" dirty="0" err="1" smtClean="0">
                <a:latin typeface="Arial"/>
              </a:rPr>
              <a:t>драматизациях</a:t>
            </a:r>
            <a:r>
              <a:rPr lang="ru-RU" spc="-1" dirty="0">
                <a:latin typeface="Arial"/>
              </a:rPr>
              <a:t>;</a:t>
            </a:r>
            <a:endParaRPr lang="ru-RU" sz="1800" strike="noStrike" spc="-1" dirty="0" smtClean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endParaRPr lang="en-US" sz="1800" strike="noStrike" spc="-1" dirty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en-US" sz="1800" strike="noStrike" spc="-1" dirty="0" err="1" smtClean="0">
                <a:latin typeface="Arial"/>
              </a:rPr>
              <a:t>Театрализованная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деятельность</a:t>
            </a:r>
            <a:r>
              <a:rPr lang="en-US" sz="1800" strike="noStrike" spc="-1" dirty="0" smtClean="0">
                <a:latin typeface="Arial"/>
              </a:rPr>
              <a:t> – </a:t>
            </a:r>
            <a:r>
              <a:rPr lang="en-US" sz="1800" strike="noStrike" spc="-1" dirty="0" err="1" smtClean="0">
                <a:latin typeface="Arial"/>
              </a:rPr>
              <a:t>один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из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самых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эффективных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способов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развития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речи</a:t>
            </a:r>
            <a:r>
              <a:rPr lang="en-US" sz="1800" strike="noStrike" spc="-1" dirty="0" smtClean="0">
                <a:latin typeface="Arial"/>
              </a:rPr>
              <a:t> и </a:t>
            </a:r>
            <a:r>
              <a:rPr lang="ru-RU" sz="1800" strike="noStrike" spc="-1" dirty="0" smtClean="0">
                <a:latin typeface="Arial"/>
              </a:rPr>
              <a:t>вы</a:t>
            </a:r>
            <a:r>
              <a:rPr lang="en-US" sz="1800" strike="noStrike" spc="-1" dirty="0" err="1" smtClean="0">
                <a:latin typeface="Arial"/>
              </a:rPr>
              <a:t>явления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их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творческих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способностей</a:t>
            </a:r>
            <a:r>
              <a:rPr lang="en-US" sz="1800" strike="noStrike" spc="-1" dirty="0" smtClean="0">
                <a:latin typeface="Arial"/>
              </a:rPr>
              <a:t>, а </a:t>
            </a:r>
            <a:r>
              <a:rPr lang="en-US" sz="1800" strike="noStrike" spc="-1" dirty="0" err="1" smtClean="0">
                <a:latin typeface="Arial"/>
              </a:rPr>
              <a:t>также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та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деятельность</a:t>
            </a:r>
            <a:r>
              <a:rPr lang="en-US" sz="1800" strike="noStrike" spc="-1" dirty="0" smtClean="0">
                <a:latin typeface="Arial"/>
              </a:rPr>
              <a:t>, в </a:t>
            </a:r>
            <a:r>
              <a:rPr lang="en-US" sz="1800" strike="noStrike" spc="-1" dirty="0" err="1" smtClean="0">
                <a:latin typeface="Arial"/>
              </a:rPr>
              <a:t>которой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наиболее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ярко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проявляется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принцип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обучения</a:t>
            </a:r>
            <a:r>
              <a:rPr lang="ru-RU" sz="1800" strike="noStrike" spc="-1" dirty="0" smtClean="0">
                <a:latin typeface="Arial"/>
              </a:rPr>
              <a:t> - </a:t>
            </a:r>
            <a:r>
              <a:rPr lang="en-US" sz="1800" strike="noStrike" spc="-1" dirty="0" err="1" smtClean="0">
                <a:latin typeface="Arial"/>
              </a:rPr>
              <a:t>учить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играя</a:t>
            </a:r>
            <a:r>
              <a:rPr lang="ru-RU" spc="-1" dirty="0">
                <a:latin typeface="Arial"/>
              </a:rPr>
              <a:t>;</a:t>
            </a:r>
            <a:endParaRPr lang="ru-RU" sz="1800" strike="noStrike" spc="-1" dirty="0" smtClean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endParaRPr lang="ru-RU" sz="1800" strike="noStrike" spc="-1" dirty="0" smtClean="0">
              <a:latin typeface="Arial"/>
            </a:endParaRPr>
          </a:p>
          <a:p>
            <a:pPr marL="285750" indent="-285750" algn="just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en-US" sz="1800" strike="noStrike" spc="-1" dirty="0" smtClean="0">
                <a:latin typeface="Arial"/>
              </a:rPr>
              <a:t> С </a:t>
            </a:r>
            <a:r>
              <a:rPr lang="en-US" sz="1800" strike="noStrike" spc="-1" dirty="0" err="1" smtClean="0">
                <a:latin typeface="Arial"/>
              </a:rPr>
              <a:t>помощью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 smtClean="0">
                <a:latin typeface="Arial"/>
              </a:rPr>
              <a:t>театрализованных</a:t>
            </a:r>
            <a:r>
              <a:rPr lang="en-US" sz="1800" strike="noStrike" spc="-1" dirty="0" smtClean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занятий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можно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решать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практически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все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en-US" sz="1800" strike="noStrike" spc="-1" dirty="0" err="1">
                <a:latin typeface="Arial"/>
              </a:rPr>
              <a:t>задачи</a:t>
            </a:r>
            <a:r>
              <a:rPr lang="en-US" sz="1800" strike="noStrike" spc="-1" dirty="0">
                <a:latin typeface="Arial"/>
              </a:rPr>
              <a:t> </a:t>
            </a:r>
            <a:r>
              <a:rPr lang="ru-RU" sz="1800" strike="noStrike" spc="-1" dirty="0" smtClean="0">
                <a:latin typeface="Arial"/>
              </a:rPr>
              <a:t>образовательной области « Речевое </a:t>
            </a:r>
            <a:r>
              <a:rPr lang="ru-RU" spc="-1" dirty="0">
                <a:latin typeface="Arial"/>
              </a:rPr>
              <a:t>р</a:t>
            </a:r>
            <a:r>
              <a:rPr lang="ru-RU" sz="1800" strike="noStrike" spc="-1" dirty="0" smtClean="0">
                <a:latin typeface="Arial"/>
              </a:rPr>
              <a:t>азвитие»</a:t>
            </a:r>
            <a:r>
              <a:rPr lang="en-US" sz="1800" strike="noStrike" spc="-1" dirty="0" smtClean="0">
                <a:latin typeface="Arial"/>
              </a:rPr>
              <a:t>. </a:t>
            </a:r>
            <a:endParaRPr lang="en-US" sz="1800" strike="noStrike" spc="-1" dirty="0">
              <a:latin typeface="Arial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762000" y="762000"/>
            <a:ext cx="7924800" cy="435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800" strike="noStrike" dirty="0">
                <a:latin typeface="Arial"/>
              </a:rPr>
              <a:t>Мероприятия с педагогами в дошкольном учреждении:</a:t>
            </a:r>
          </a:p>
        </p:txBody>
      </p:sp>
      <p:pic>
        <p:nvPicPr>
          <p:cNvPr id="6146" name="Picture 2" descr="C:\Users\Сергей.Сергей-HP.000\Desktop\2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127" y="2873021"/>
            <a:ext cx="2988000" cy="21220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6" name="TextShape 2"/>
          <p:cNvSpPr txBox="1"/>
          <p:nvPr/>
        </p:nvSpPr>
        <p:spPr>
          <a:xfrm>
            <a:off x="990600" y="1676399"/>
            <a:ext cx="3124200" cy="4572001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92500" lnSpcReduction="10000"/>
          </a:bodyPr>
          <a:lstStyle/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b="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Выставка 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методической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литературы</a:t>
            </a: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b="0" strike="noStrike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Консультация 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«Чем хороши театрализованные игры</a:t>
            </a: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?»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Консультация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Кукольный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театр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: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кукла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руках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взрослого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кукла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в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руках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ребенка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»</a:t>
            </a:r>
            <a:r>
              <a:rPr lang="ru-RU" b="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en-US" b="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en-US" b="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Мастер</a:t>
            </a:r>
            <a:r>
              <a:rPr lang="en-US" b="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класс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постановке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театрализованного</a:t>
            </a:r>
            <a:r>
              <a:rPr lang="en-US" b="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представления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Оформление 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фотовыставки «Юные актеры</a:t>
            </a: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»;</a:t>
            </a: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Изготовление  </a:t>
            </a:r>
            <a:r>
              <a:rPr lang="ru-RU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альбома «Виды театров».</a:t>
            </a: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b="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90000"/>
              </a:lnSpc>
              <a:spcBef>
                <a:spcPts val="697"/>
              </a:spcBef>
              <a:buClr>
                <a:srgbClr val="000000"/>
              </a:buClr>
              <a:buFont typeface="Arial"/>
              <a:buChar char="•"/>
            </a:pPr>
            <a:endParaRPr lang="en-US" sz="28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Сергей.Сергей-HP.000\Desktop\3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00" y="1926139"/>
            <a:ext cx="4536000" cy="366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6205" y="4587532"/>
            <a:ext cx="1404000" cy="1008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65047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3048000"/>
            <a:ext cx="5791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«Театр - искусство прекрасное.</a:t>
            </a:r>
          </a:p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 Оно облагораживает, воспитывает человека. </a:t>
            </a:r>
          </a:p>
          <a:p>
            <a:pPr algn="r"/>
            <a:r>
              <a:rPr lang="ru-RU" dirty="0" smtClean="0">
                <a:latin typeface="Arial" pitchFamily="34" charset="0"/>
                <a:cs typeface="Arial" pitchFamily="34" charset="0"/>
              </a:rPr>
              <a:t>Тот, кто любит театр по-настоящему, всегда уносит из него запас мудрости и доброты».</a:t>
            </a:r>
          </a:p>
          <a:p>
            <a:pPr algn="r"/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/>
            <a:endParaRPr lang="ru-RU" dirty="0"/>
          </a:p>
        </p:txBody>
      </p:sp>
      <p:pic>
        <p:nvPicPr>
          <p:cNvPr id="3074" name="Picture 2" descr="https://phonoteka.org/uploads/posts/2021-05/1621553624_4-phonoteka_org-p-fon-detskii-teatr-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8600" y="799325"/>
            <a:ext cx="5940000" cy="445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71800" y="2247781"/>
            <a:ext cx="320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«Театр –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искусство прекрасное.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 Оно облагораживает, воспитывает человека.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Тот, кто любит театр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по-настоящему, </a:t>
            </a:r>
          </a:p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всегда уносит из него запас мудрости и доброты».</a:t>
            </a:r>
          </a:p>
          <a:p>
            <a:pPr algn="ctr"/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1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024412" y="4432994"/>
            <a:ext cx="22008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i="1" dirty="0" smtClean="0"/>
              <a:t> </a:t>
            </a:r>
            <a:r>
              <a:rPr lang="ru-RU" sz="1600" i="1" dirty="0" smtClean="0">
                <a:latin typeface="Arial" pitchFamily="34" charset="0"/>
                <a:cs typeface="Arial" pitchFamily="34" charset="0"/>
              </a:rPr>
              <a:t>К.С. Станиславский</a:t>
            </a:r>
            <a:endParaRPr lang="ru-RU" sz="1600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/>
          </p:nvPr>
        </p:nvSpPr>
        <p:spPr>
          <a:xfrm>
            <a:off x="533400" y="1212698"/>
            <a:ext cx="8001000" cy="4588052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</a:t>
            </a:r>
            <a: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последние годы, к сожалению, отмечается увеличение количества детей, имеющих нарушения речи. </a:t>
            </a: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Ясная </a:t>
            </a:r>
            <a: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 правильная речь — это залог продуктивного общения, уверенности, успешности</a:t>
            </a: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just">
              <a:buNone/>
            </a:pPr>
            <a:endParaRPr lang="ru-RU" sz="1800" cap="none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22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Театрализованная </a:t>
            </a:r>
            <a:r>
              <a:rPr lang="ru-RU" sz="22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деятельность </a:t>
            </a:r>
            <a: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– </a:t>
            </a: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это </a:t>
            </a:r>
            <a: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самый распространенный вид детского творчества, это хорошая возможность раскрытия творческого потенциала ребенка, воспитания творческой направленности личности. </a:t>
            </a:r>
            <a:endParaRPr lang="ru-RU" sz="1800" cap="none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Дети </a:t>
            </a:r>
            <a: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учатся замечать в окружающем мире интересные идеи, воплощать их, создавать свой художественный образ персонажа, у них развивается творческое воображение, ассоциативное мышление, умение видеть необычные моменты в повседневном. </a:t>
            </a:r>
            <a:endParaRPr lang="ru-RU" sz="1800" cap="none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ru-RU" sz="1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Входя </a:t>
            </a:r>
            <a:r>
              <a:rPr lang="ru-RU" sz="1800" cap="none" dirty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образ, ребенок играет любые роли, стараясь подражать тому, что видел, и что его заинтересовало, получая огромное эмоциональное наслаждение. Играя, мы общаемся с детьми на их территории. </a:t>
            </a:r>
            <a:endParaRPr lang="ru-RU" sz="1800" cap="none" dirty="0" smtClean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indent="0" algn="r">
              <a:buNone/>
            </a:pPr>
            <a:endParaRPr lang="ru-RU" sz="1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9100" y="609600"/>
            <a:ext cx="8229600" cy="463846"/>
          </a:xfrm>
        </p:spPr>
        <p:txBody>
          <a:bodyPr/>
          <a:lstStyle/>
          <a:p>
            <a:pPr algn="ctr"/>
            <a:r>
              <a:rPr lang="ru-RU" sz="24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Актуальность данной темы</a:t>
            </a:r>
            <a:endParaRPr lang="ru-RU" sz="2400" cap="none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006044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580465"/>
            <a:ext cx="6324600" cy="48231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cap="none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Цели и задачи</a:t>
            </a:r>
            <a:endParaRPr lang="ru-RU" sz="2800" cap="none" dirty="0"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199" y="1295400"/>
            <a:ext cx="70866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u="sng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Цель:</a:t>
            </a:r>
            <a:r>
              <a:rPr lang="ru-RU" sz="16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С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оздание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условий для успешного развития речи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детей дошкольного возраста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через театрализованную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деятельность;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16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u="sng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Задачи для педагога</a:t>
            </a:r>
            <a:r>
              <a:rPr lang="ru-RU" sz="1600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1600" u="sng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• изучить учебную, справочную, научно-методическую литературу по театрализованной деятельности в детском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саду;</a:t>
            </a: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• способствовать проявлению творческих способностей, опираясь на возможности каждого ребенка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•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создать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предметно-развивающей среды для применения инновационных и развивающих технологий при речевом развитии средствами театрализованной деятельности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• способствовать развитию у дошкольников потребности в самостоятельной театральной деятельности, эмоционально-положительному отношения к сверстникам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algn="just"/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1600" dirty="0">
                <a:latin typeface="Arial" pitchFamily="34" charset="0"/>
                <a:cs typeface="Arial" pitchFamily="34" charset="0"/>
              </a:rPr>
              <a:t>•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приобщать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родителей к совместной театрализованной деятельности</a:t>
            </a:r>
            <a:r>
              <a:rPr lang="ru-RU" sz="16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08936698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381000" y="296880"/>
            <a:ext cx="8229600" cy="9223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400" strike="noStrike" dirty="0">
                <a:latin typeface="Arial"/>
              </a:rPr>
              <a:t>Значение театрализованной деятельности </a:t>
            </a:r>
          </a:p>
        </p:txBody>
      </p:sp>
      <p:sp>
        <p:nvSpPr>
          <p:cNvPr id="51" name="TextShape 2"/>
          <p:cNvSpPr txBox="1"/>
          <p:nvPr/>
        </p:nvSpPr>
        <p:spPr>
          <a:xfrm>
            <a:off x="2514600" y="1219200"/>
            <a:ext cx="4419600" cy="533400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88000" lnSpcReduction="20000"/>
          </a:bodyPr>
          <a:lstStyle/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омогает 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усвоению богатства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родного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языка,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его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выразительных 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средств</a:t>
            </a:r>
            <a:r>
              <a:rPr lang="ru-RU" sz="1900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900" strike="noStrike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оявляе</a:t>
            </a:r>
            <a:r>
              <a:rPr lang="ru-RU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живой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интерес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к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самостоятельному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познанию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размышлению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овершенствует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артикуляционный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аппарат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00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1900" strike="noStrike" spc="-1" dirty="0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ормирует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диалогическая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эмоционально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насыщенная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речь</a:t>
            </a:r>
            <a:r>
              <a:rPr lang="ru-RU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лучшает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усвоение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содержания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произведения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логика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и 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последовательность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событий</a:t>
            </a:r>
            <a:r>
              <a:rPr lang="ru-RU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пособствует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развитию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невербальных средств общения;</a:t>
            </a: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озволяет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формировать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опыт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социального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1900" strike="noStrike" spc="-1" dirty="0" err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поведения</a:t>
            </a:r>
            <a:r>
              <a:rPr lang="ru-RU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endParaRPr lang="en-US" sz="190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80000"/>
              </a:lnSpc>
              <a:spcBef>
                <a:spcPts val="598"/>
              </a:spcBef>
              <a:buClr>
                <a:srgbClr val="000000"/>
              </a:buClr>
              <a:buFont typeface="Wingdings" panose="05000000000000000000" pitchFamily="2" charset="2"/>
              <a:buChar char="§"/>
            </a:pPr>
            <a:r>
              <a:rPr lang="ru-RU" sz="1900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en-US" sz="1900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тимулирует 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активную </a:t>
            </a:r>
            <a:r>
              <a:rPr lang="en-US" sz="1900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речь</a:t>
            </a:r>
            <a:r>
              <a:rPr lang="en-US" sz="1900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80000"/>
              </a:lnSpc>
              <a:spcBef>
                <a:spcPts val="598"/>
              </a:spcBef>
            </a:pPr>
            <a:r>
              <a:rPr lang="en-US" sz="2400" b="0" strike="noStrike" spc="-1" dirty="0">
                <a:solidFill>
                  <a:srgbClr val="3333FF"/>
                </a:solidFill>
              </a:rPr>
              <a:t>     </a:t>
            </a:r>
            <a:endParaRPr lang="en-US" sz="2400" b="0" strike="noStrike" spc="-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 advTm="5000">
    <p:fade/>
  </p:transition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Shape 1"/>
          <p:cNvSpPr txBox="1"/>
          <p:nvPr/>
        </p:nvSpPr>
        <p:spPr>
          <a:xfrm>
            <a:off x="457200" y="380999"/>
            <a:ext cx="8229600" cy="5619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3200" strike="noStrike" dirty="0">
                <a:latin typeface="Arial"/>
              </a:rPr>
              <a:t>Задачи </a:t>
            </a:r>
            <a:r>
              <a:rPr lang="ru-RU" sz="3200" dirty="0" smtClean="0">
                <a:latin typeface="Arial"/>
              </a:rPr>
              <a:t>для</a:t>
            </a:r>
            <a:r>
              <a:rPr lang="en-US" sz="3200" strike="noStrike" dirty="0" smtClean="0">
                <a:latin typeface="Arial"/>
              </a:rPr>
              <a:t> </a:t>
            </a:r>
            <a:r>
              <a:rPr lang="en-US" sz="3200" strike="noStrike" dirty="0">
                <a:latin typeface="Arial"/>
              </a:rPr>
              <a:t>детей:                   </a:t>
            </a:r>
          </a:p>
        </p:txBody>
      </p:sp>
      <p:sp>
        <p:nvSpPr>
          <p:cNvPr id="57" name="TextShape 2"/>
          <p:cNvSpPr txBox="1"/>
          <p:nvPr/>
        </p:nvSpPr>
        <p:spPr>
          <a:xfrm>
            <a:off x="609600" y="1349460"/>
            <a:ext cx="4659869" cy="5073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marL="342720" indent="-34272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r>
              <a:rPr lang="ru-RU" strike="noStrike" spc="-1" dirty="0" smtClean="0">
                <a:latin typeface="Arial" pitchFamily="34" charset="0"/>
                <a:cs typeface="Arial" pitchFamily="34" charset="0"/>
              </a:rPr>
              <a:t>Совершенствование </a:t>
            </a:r>
            <a:r>
              <a:rPr lang="en-US" strike="noStrike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и развитие </a:t>
            </a:r>
            <a:r>
              <a:rPr lang="ru-RU" strike="noStrike" spc="-1" dirty="0" smtClean="0">
                <a:latin typeface="Arial" pitchFamily="34" charset="0"/>
                <a:cs typeface="Arial" pitchFamily="34" charset="0"/>
              </a:rPr>
              <a:t>когнитивных функций;</a:t>
            </a: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endParaRPr lang="ru-RU" spc="-1" dirty="0"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r>
              <a:rPr lang="ru-RU" spc="-1" dirty="0" smtClean="0">
                <a:latin typeface="Arial" pitchFamily="34" charset="0"/>
                <a:cs typeface="Arial" pitchFamily="34" charset="0"/>
              </a:rPr>
              <a:t>Совершенствование т</a:t>
            </a:r>
            <a:r>
              <a:rPr lang="ru-RU" strike="noStrike" spc="-1" dirty="0" smtClean="0">
                <a:latin typeface="Arial" pitchFamily="34" charset="0"/>
                <a:cs typeface="Arial" pitchFamily="34" charset="0"/>
              </a:rPr>
              <a:t>емпо ритмической стороны речи</a:t>
            </a:r>
          </a:p>
          <a:p>
            <a:pPr marL="285750" indent="-28575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endParaRPr lang="en-US" strike="noStrike" spc="-1" dirty="0"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r>
              <a:rPr lang="ru-RU" spc="-1" dirty="0" err="1">
                <a:latin typeface="Arial" pitchFamily="34" charset="0"/>
                <a:cs typeface="Arial" pitchFamily="34" charset="0"/>
              </a:rPr>
              <a:t>С</a:t>
            </a:r>
            <a:r>
              <a:rPr lang="en-US" strike="noStrike" spc="-1" dirty="0" err="1" smtClean="0">
                <a:latin typeface="Arial" pitchFamily="34" charset="0"/>
                <a:cs typeface="Arial" pitchFamily="34" charset="0"/>
              </a:rPr>
              <a:t>овершенствование</a:t>
            </a:r>
            <a:r>
              <a:rPr lang="en-US" strike="noStrike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грамматического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строя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речи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ребенка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его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звуковой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культуры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монологической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диалогической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 smtClean="0">
                <a:latin typeface="Arial" pitchFamily="34" charset="0"/>
                <a:cs typeface="Arial" pitchFamily="34" charset="0"/>
              </a:rPr>
              <a:t>форм</a:t>
            </a:r>
            <a:r>
              <a:rPr lang="en-US" strike="noStrike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речи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endParaRPr lang="ru-RU" strike="noStrike" spc="-1" dirty="0" smtClean="0"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endParaRPr lang="en-US" strike="noStrike" spc="-1" dirty="0"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Font typeface="Wingdings" panose="05000000000000000000" pitchFamily="2" charset="2"/>
              <a:buChar char="§"/>
            </a:pPr>
            <a:r>
              <a:rPr lang="ru-RU" spc="-1" dirty="0" err="1">
                <a:latin typeface="Arial" pitchFamily="34" charset="0"/>
                <a:cs typeface="Arial" pitchFamily="34" charset="0"/>
              </a:rPr>
              <a:t>С</a:t>
            </a:r>
            <a:r>
              <a:rPr lang="en-US" strike="noStrike" spc="-1" dirty="0" err="1" smtClean="0">
                <a:latin typeface="Arial" pitchFamily="34" charset="0"/>
                <a:cs typeface="Arial" pitchFamily="34" charset="0"/>
              </a:rPr>
              <a:t>овершенствование</a:t>
            </a:r>
            <a:r>
              <a:rPr lang="en-US" strike="noStrike" spc="-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игровых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навыков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и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творческой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самостоятельности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детей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через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постановку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музыкальных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театральных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сказок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кукольных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спектаклей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игр-драматизаций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,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упражнений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>
                <a:latin typeface="Arial" pitchFamily="34" charset="0"/>
                <a:cs typeface="Arial" pitchFamily="34" charset="0"/>
              </a:rPr>
              <a:t>актерского</a:t>
            </a:r>
            <a:r>
              <a:rPr lang="en-US" strike="noStrike" spc="-1" dirty="0">
                <a:latin typeface="Arial" pitchFamily="34" charset="0"/>
                <a:cs typeface="Arial" pitchFamily="34" charset="0"/>
              </a:rPr>
              <a:t> </a:t>
            </a:r>
            <a:r>
              <a:rPr lang="en-US" strike="noStrike" spc="-1" dirty="0" err="1" smtClean="0">
                <a:latin typeface="Arial" pitchFamily="34" charset="0"/>
                <a:cs typeface="Arial" pitchFamily="34" charset="0"/>
              </a:rPr>
              <a:t>тренинга</a:t>
            </a:r>
            <a:r>
              <a:rPr lang="ru-RU" spc="-1" dirty="0">
                <a:latin typeface="Arial" pitchFamily="34" charset="0"/>
                <a:cs typeface="Arial" pitchFamily="34" charset="0"/>
              </a:rPr>
              <a:t>.</a:t>
            </a:r>
            <a:endParaRPr lang="ru-RU" strike="noStrike" spc="-1" dirty="0" smtClean="0"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Clr>
                <a:srgbClr val="3333FF"/>
              </a:buClr>
              <a:buFont typeface="Times New Roman"/>
              <a:buChar char="•"/>
            </a:pPr>
            <a:endParaRPr lang="en-US" strike="noStrike" spc="-1" dirty="0"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Clr>
                <a:srgbClr val="3333FF"/>
              </a:buClr>
              <a:buFont typeface="Times New Roman"/>
              <a:buChar char="•"/>
            </a:pPr>
            <a:endParaRPr lang="en-US" sz="1400" b="0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Users\Сергей.Сергей-HP.000\Downloads\20210903_10081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0800000">
            <a:off x="5105400" y="1447800"/>
            <a:ext cx="2937000" cy="24384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3605" y="4953000"/>
            <a:ext cx="1203228" cy="8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Shape 1"/>
          <p:cNvSpPr txBox="1"/>
          <p:nvPr/>
        </p:nvSpPr>
        <p:spPr>
          <a:xfrm>
            <a:off x="495300" y="364189"/>
            <a:ext cx="8229600" cy="88272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800" strike="noStrike" dirty="0">
                <a:latin typeface="Arial"/>
              </a:rPr>
              <a:t>Творческие методы и приёмы:</a:t>
            </a:r>
          </a:p>
        </p:txBody>
      </p:sp>
      <p:sp>
        <p:nvSpPr>
          <p:cNvPr id="63" name="TextShape 2"/>
          <p:cNvSpPr txBox="1"/>
          <p:nvPr/>
        </p:nvSpPr>
        <p:spPr>
          <a:xfrm>
            <a:off x="990600" y="1219200"/>
            <a:ext cx="7239000" cy="48006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знаковая система обучения (схемы, алгоритмы, мнемотаблицы и мнемодорожки, условные обозначения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моделирование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коммуникативные  </a:t>
            </a: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(диалоговое общение, ролевые инсценировки, игры-драматизации, сюжетно-ролевые игры, чтение по книге или наизусть, рассказывание, творческое рассказывание, заучивание наизусть, описание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);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просмотр </a:t>
            </a: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видеофильмов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слушание аудиозаписи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проекты;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хоровое и индивидуальное пение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коллаж </a:t>
            </a:r>
            <a:r>
              <a:rPr lang="ru-RU" sz="1600" strike="noStrike" spc="-1" dirty="0">
                <a:latin typeface="Arial" pitchFamily="34" charset="0"/>
                <a:cs typeface="Arial" pitchFamily="34" charset="0"/>
              </a:rPr>
              <a:t>из </a:t>
            </a: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сказок</a:t>
            </a: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en-US" sz="1600" strike="noStrike" spc="-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lnSpc>
                <a:spcPct val="8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strike="noStrike" spc="-1" dirty="0" smtClean="0">
                <a:latin typeface="Arial" pitchFamily="34" charset="0"/>
                <a:cs typeface="Arial" pitchFamily="34" charset="0"/>
              </a:rPr>
              <a:t>музыкотерапия</a:t>
            </a:r>
            <a:r>
              <a:rPr lang="ru-RU" strike="noStrike" spc="-1" dirty="0" smtClean="0">
                <a:latin typeface="Arial" pitchFamily="34" charset="0"/>
                <a:cs typeface="Arial" pitchFamily="34" charset="0"/>
              </a:rPr>
              <a:t> </a:t>
            </a:r>
            <a:endParaRPr lang="en-US" strike="noStrike" spc="-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C:\Users\Сергей.Сергей-HP.000\Downloads\IMG-20211111-WA000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0175" y="3352800"/>
            <a:ext cx="2460625" cy="2362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extShape 1"/>
          <p:cNvSpPr txBox="1"/>
          <p:nvPr/>
        </p:nvSpPr>
        <p:spPr>
          <a:xfrm>
            <a:off x="609600" y="377236"/>
            <a:ext cx="8229600" cy="64800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800" strike="noStrike" dirty="0">
                <a:latin typeface="Arial"/>
              </a:rPr>
              <a:t>Содержание деятельности: </a:t>
            </a:r>
          </a:p>
        </p:txBody>
      </p:sp>
      <p:sp>
        <p:nvSpPr>
          <p:cNvPr id="66" name="TextShape 2"/>
          <p:cNvSpPr txBox="1"/>
          <p:nvPr/>
        </p:nvSpPr>
        <p:spPr>
          <a:xfrm>
            <a:off x="762000" y="1066800"/>
            <a:ext cx="7924800" cy="5172120"/>
          </a:xfrm>
          <a:prstGeom prst="rect">
            <a:avLst/>
          </a:prstGeom>
          <a:noFill/>
          <a:ln>
            <a:noFill/>
          </a:ln>
        </p:spPr>
        <p:txBody>
          <a:bodyPr>
            <a:normAutofit lnSpcReduction="10000"/>
          </a:bodyPr>
          <a:lstStyle/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Артикуляционная гимнастика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 smtClean="0">
                <a:latin typeface="Arial"/>
              </a:rPr>
              <a:t>Чисто говорки </a:t>
            </a:r>
            <a:r>
              <a:rPr lang="ru-RU" sz="1800" strike="noStrike" spc="-1" dirty="0">
                <a:latin typeface="Arial"/>
              </a:rPr>
              <a:t>и скороговорки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Пластические этюды 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Мимические этюды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 smtClean="0">
                <a:latin typeface="Arial"/>
              </a:rPr>
              <a:t>Загадки </a:t>
            </a:r>
            <a:r>
              <a:rPr lang="ru-RU" sz="1800" strike="noStrike" spc="-1" dirty="0">
                <a:latin typeface="Arial"/>
              </a:rPr>
              <a:t>( с использованием зонта сказочных воспоминаний)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воображение 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напряжение и расслабление мышц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имитацию движений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активизацию словарного запаса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интонационную выразительность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формирование разговорной речи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отбивание ритма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Упражнения на речевое дыхание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Игры со словами и без слов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Хороводные игры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Подвижные игры с героями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Обыгрывание эпизодов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 err="1">
                <a:latin typeface="Arial"/>
              </a:rPr>
              <a:t>Инсценирование</a:t>
            </a:r>
            <a:r>
              <a:rPr lang="ru-RU" sz="1800" strike="noStrike" spc="-1" dirty="0">
                <a:latin typeface="Arial"/>
              </a:rPr>
              <a:t> сказок, </a:t>
            </a:r>
            <a:r>
              <a:rPr lang="ru-RU" sz="1800" strike="noStrike" spc="-1" dirty="0" err="1">
                <a:latin typeface="Arial"/>
              </a:rPr>
              <a:t>потешек</a:t>
            </a:r>
            <a:r>
              <a:rPr lang="ru-RU" sz="1800" strike="noStrike" spc="-1" dirty="0">
                <a:latin typeface="Arial"/>
              </a:rPr>
              <a:t>, стихов</a:t>
            </a:r>
            <a:endParaRPr lang="en-US" sz="1800" strike="noStrike" spc="-1" dirty="0"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48"/>
              </a:spcBef>
              <a:buFont typeface="Wingdings" panose="05000000000000000000" pitchFamily="2" charset="2"/>
              <a:buChar char="§"/>
            </a:pPr>
            <a:r>
              <a:rPr lang="ru-RU" sz="1800" strike="noStrike" spc="-1" dirty="0">
                <a:latin typeface="Arial"/>
              </a:rPr>
              <a:t>Показ театрализованных представлений</a:t>
            </a:r>
            <a:endParaRPr lang="en-US" sz="1800" strike="noStrike" spc="-1" dirty="0">
              <a:latin typeface="Arial"/>
            </a:endParaRPr>
          </a:p>
        </p:txBody>
      </p:sp>
      <p:pic>
        <p:nvPicPr>
          <p:cNvPr id="67" name="Picture 4"/>
          <p:cNvPicPr/>
          <p:nvPr/>
        </p:nvPicPr>
        <p:blipFill>
          <a:blip r:embed="rId2" cstate="print"/>
          <a:stretch/>
        </p:blipFill>
        <p:spPr>
          <a:xfrm>
            <a:off x="5486400" y="3918283"/>
            <a:ext cx="2592000" cy="20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457200" y="152400"/>
            <a:ext cx="8291520" cy="3874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ctr"/>
            <a:r>
              <a:rPr lang="en-US" sz="2800" strike="noStrike" dirty="0" err="1">
                <a:latin typeface="Arial"/>
              </a:rPr>
              <a:t>Методическое</a:t>
            </a:r>
            <a:r>
              <a:rPr lang="en-US" sz="2800" strike="noStrike" dirty="0">
                <a:latin typeface="Arial"/>
              </a:rPr>
              <a:t> </a:t>
            </a:r>
            <a:r>
              <a:rPr lang="en-US" sz="2800" strike="noStrike" dirty="0" err="1">
                <a:latin typeface="Arial"/>
              </a:rPr>
              <a:t>обеспечение</a:t>
            </a:r>
            <a:r>
              <a:rPr lang="en-US" sz="2800" strike="noStrike" dirty="0">
                <a:latin typeface="Arial"/>
              </a:rPr>
              <a:t>:</a:t>
            </a:r>
          </a:p>
        </p:txBody>
      </p:sp>
      <p:sp>
        <p:nvSpPr>
          <p:cNvPr id="69" name="TextShape 2"/>
          <p:cNvSpPr txBox="1"/>
          <p:nvPr/>
        </p:nvSpPr>
        <p:spPr>
          <a:xfrm>
            <a:off x="609600" y="685801"/>
            <a:ext cx="7543800" cy="52578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342720" indent="-342720">
              <a:lnSpc>
                <a:spcPct val="80000"/>
              </a:lnSpc>
              <a:spcBef>
                <a:spcPts val="349"/>
              </a:spcBef>
            </a:pP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Анализ программно-методического обеспечения позволил отобрать и систематизировать программно-методические средства, позволяющие решить задачи речевого развития детей. Появился программно-методический комплект, который включает  в себя использование программ, учебно-наглядных пособий, пособий для детей, периодических изданий, учебно-методических пособий, ТСО.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ctr">
              <a:lnSpc>
                <a:spcPct val="80000"/>
              </a:lnSpc>
              <a:spcBef>
                <a:spcPts val="349"/>
              </a:spcBef>
            </a:pPr>
            <a:r>
              <a:rPr lang="ru-RU" u="sng" strike="noStrike" spc="-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Разработаны:</a:t>
            </a:r>
            <a:endParaRPr lang="en-US" u="sng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</a:pP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сценарии 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«Волшебный мир театра», </a:t>
            </a: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Театральная деятельность по пожарной безопасности», </a:t>
            </a: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Сказки устами детей»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</a:pP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проект  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с участием родителей «Сказка своими руками» 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ctr">
              <a:lnSpc>
                <a:spcPct val="80000"/>
              </a:lnSpc>
              <a:spcBef>
                <a:spcPts val="349"/>
              </a:spcBef>
            </a:pPr>
            <a:r>
              <a:rPr lang="ru-RU" u="sng" strike="noStrike" spc="-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Созданы:</a:t>
            </a:r>
            <a:endParaRPr lang="en-US" u="sng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</a:pP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картотеки игр и упражнений: «Развитие речевого дыхания», «</a:t>
            </a:r>
            <a:r>
              <a:rPr lang="ru-RU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Логоритмические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упражнения», «Скороговорки и </a:t>
            </a:r>
            <a:r>
              <a:rPr lang="ru-RU" strike="noStrike" spc="-1" dirty="0" err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чистоговорки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», «Играем пальчиками и развиваем речь</a:t>
            </a: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», 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«Сказки к театрам», «Театральные игры».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</a:pP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ctr">
              <a:lnSpc>
                <a:spcPct val="80000"/>
              </a:lnSpc>
              <a:spcBef>
                <a:spcPts val="349"/>
              </a:spcBef>
            </a:pPr>
            <a:r>
              <a:rPr lang="ru-RU" u="sng" strike="noStrike" spc="-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Оформлены:</a:t>
            </a:r>
            <a:endParaRPr lang="en-US" u="sng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  <a:buFont typeface="Arial"/>
              <a:buChar char="•"/>
            </a:pP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альбом: «Виды театров»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  <a:buFont typeface="Arial"/>
              <a:buChar char="•"/>
            </a:pP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папка </a:t>
            </a: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-передвижка  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«Мир театра» 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  <a:buFont typeface="Arial"/>
              <a:buChar char="•"/>
            </a:pP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фоторепортажи: </a:t>
            </a: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Новогодние развлечения», «Играем в сказку»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 algn="ctr">
              <a:lnSpc>
                <a:spcPct val="80000"/>
              </a:lnSpc>
              <a:spcBef>
                <a:spcPts val="349"/>
              </a:spcBef>
            </a:pPr>
            <a:r>
              <a:rPr lang="ru-RU" u="sng" strike="noStrike" spc="-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Для родителей:</a:t>
            </a:r>
            <a:endParaRPr lang="en-US" u="sng" strike="noStrike" spc="-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marL="342720" indent="-342720">
              <a:lnSpc>
                <a:spcPct val="80000"/>
              </a:lnSpc>
              <a:spcBef>
                <a:spcPts val="349"/>
              </a:spcBef>
              <a:buClr>
                <a:srgbClr val="000000"/>
              </a:buClr>
              <a:buFont typeface="Arial"/>
              <a:buChar char="•"/>
            </a:pP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рекомендации для родителей: «Домашний кукольный театр», </a:t>
            </a:r>
            <a:r>
              <a:rPr lang="ru-RU" strike="noStrike" spc="-1" dirty="0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trike="noStrike" spc="-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Расскажи детям сказку», буклеты, консультации, </a:t>
            </a:r>
            <a:endParaRPr lang="en-US" strike="noStrike" spc="-1" dirty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1835</TotalTime>
  <Words>842</Words>
  <Application>Microsoft Office PowerPoint</Application>
  <PresentationFormat>Экран (4:3)</PresentationFormat>
  <Paragraphs>172</Paragraphs>
  <Slides>15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Century Gothic</vt:lpstr>
      <vt:lpstr>Garamond</vt:lpstr>
      <vt:lpstr>Times New Roman</vt:lpstr>
      <vt:lpstr>Wingdings</vt:lpstr>
      <vt:lpstr>Натуральные материалы</vt:lpstr>
      <vt:lpstr>Презентация PowerPoint</vt:lpstr>
      <vt:lpstr>Презентация PowerPoint</vt:lpstr>
      <vt:lpstr>Актуальность данной темы</vt:lpstr>
      <vt:lpstr>Цели и 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Олеся</dc:creator>
  <cp:lastModifiedBy>Олеся</cp:lastModifiedBy>
  <cp:revision>125</cp:revision>
  <dcterms:created xsi:type="dcterms:W3CDTF">2010-01-28T19:28:46Z</dcterms:created>
  <dcterms:modified xsi:type="dcterms:W3CDTF">2023-01-27T14:12:42Z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000800f2430000000000010243100207f6000400038000</vt:lpwstr>
  </property>
</Properties>
</file>