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81" r:id="rId2"/>
    <p:sldId id="280" r:id="rId3"/>
    <p:sldId id="259" r:id="rId4"/>
    <p:sldId id="276" r:id="rId5"/>
    <p:sldId id="261" r:id="rId6"/>
    <p:sldId id="262" r:id="rId7"/>
    <p:sldId id="263" r:id="rId8"/>
    <p:sldId id="279" r:id="rId9"/>
    <p:sldId id="277" r:id="rId10"/>
    <p:sldId id="267" r:id="rId11"/>
    <p:sldId id="268" r:id="rId12"/>
    <p:sldId id="275" r:id="rId13"/>
    <p:sldId id="270" r:id="rId14"/>
    <p:sldId id="282" r:id="rId15"/>
    <p:sldId id="283" r:id="rId16"/>
    <p:sldId id="284" r:id="rId17"/>
    <p:sldId id="285" r:id="rId18"/>
    <p:sldId id="286" r:id="rId19"/>
    <p:sldId id="287" r:id="rId20"/>
    <p:sldId id="289" r:id="rId21"/>
    <p:sldId id="290" r:id="rId22"/>
    <p:sldId id="292" r:id="rId23"/>
    <p:sldId id="293" r:id="rId24"/>
    <p:sldId id="294" r:id="rId25"/>
    <p:sldId id="295" r:id="rId26"/>
    <p:sldId id="297" r:id="rId27"/>
    <p:sldId id="298" r:id="rId28"/>
    <p:sldId id="300" r:id="rId29"/>
    <p:sldId id="301" r:id="rId30"/>
    <p:sldId id="302" r:id="rId31"/>
    <p:sldId id="296" r:id="rId32"/>
    <p:sldId id="303" r:id="rId3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53" autoAdjust="0"/>
  </p:normalViewPr>
  <p:slideViewPr>
    <p:cSldViewPr>
      <p:cViewPr varScale="1">
        <p:scale>
          <a:sx n="69" d="100"/>
          <a:sy n="69" d="100"/>
        </p:scale>
        <p:origin x="77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5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225E629-ACB9-42BC-ADA6-A914FF3558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FDB2C-C271-4EE8-8DD4-9D87DAD8A8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C0CB53-2EEB-4C41-A520-00F1D4D916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301625" y="3963988"/>
            <a:ext cx="4194175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63988"/>
            <a:ext cx="4194175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6365F9C9-C8B5-4957-9585-0BB5C6041E0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76400"/>
            <a:ext cx="4194175" cy="21351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63988"/>
            <a:ext cx="4194175" cy="2135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DE06F290-2D8C-4A8D-89BA-9B3F3E2B50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83B67-8B23-4962-9425-795CE37D44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1278EC29-BF1E-432E-8CD3-2206794978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029882-9464-4B5E-AC29-74778DE254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9ECB5-5C95-4FCE-9540-70027A79F7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C1DB6-1DCC-4AAF-9ACC-BA87A1E907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C1F4F-3C89-4D4A-8049-56DE5826BE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DC2F-30E2-4E2F-AAAC-DE9060BF1D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03648-661B-4584-BEE6-73AD31854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5" cstate="screen">
              <a:alphaModFix amt="43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2291A69B-4B19-475F-ABB2-B032388F68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500" b="1" i="1" dirty="0">
                <a:solidFill>
                  <a:srgbClr val="C00000"/>
                </a:solidFill>
              </a:rPr>
              <a:t>Проект</a:t>
            </a:r>
          </a:p>
        </p:txBody>
      </p:sp>
      <p:sp>
        <p:nvSpPr>
          <p:cNvPr id="7475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1700213"/>
            <a:ext cx="8540750" cy="4422775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None/>
            </a:pPr>
            <a:r>
              <a:rPr lang="ru-RU" sz="45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«МАЛЬЧИКИ И ДЕВОЧКИ –</a:t>
            </a:r>
          </a:p>
          <a:p>
            <a:pPr algn="ctr">
              <a:buFont typeface="Wingdings" pitchFamily="2" charset="2"/>
              <a:buNone/>
            </a:pPr>
            <a:r>
              <a:rPr lang="ru-RU" sz="45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4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два </a:t>
            </a:r>
            <a:r>
              <a:rPr lang="ru-RU" sz="45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разных мира»</a:t>
            </a:r>
            <a:r>
              <a:rPr lang="ru-RU" sz="35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endParaRPr lang="ru-RU" sz="3500" b="1" i="1" dirty="0"/>
          </a:p>
          <a:p>
            <a:pPr>
              <a:buFont typeface="Wingdings" pitchFamily="2" charset="2"/>
              <a:buNone/>
            </a:pPr>
            <a:r>
              <a:rPr lang="ru-RU" dirty="0"/>
              <a:t>                              </a:t>
            </a:r>
          </a:p>
          <a:p>
            <a:pPr>
              <a:buFont typeface="Wingdings" pitchFamily="2" charset="2"/>
              <a:buNone/>
            </a:pPr>
            <a:r>
              <a:rPr lang="ru-RU" sz="1800" dirty="0"/>
              <a:t>                                  </a:t>
            </a:r>
            <a:r>
              <a:rPr lang="ru-RU" sz="1800" dirty="0" smtClean="0"/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презентации: воспитатель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Костыря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В.П.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Старшая группа №4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МДОУ «Детский сад №70»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  <a:p>
            <a:pPr>
              <a:buFont typeface="Wingdings" pitchFamily="2" charset="2"/>
              <a:buNone/>
            </a:pPr>
            <a:r>
              <a:rPr lang="ru-RU" sz="18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88913"/>
            <a:ext cx="8510588" cy="862012"/>
          </a:xfrm>
        </p:spPr>
        <p:txBody>
          <a:bodyPr/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</a:rPr>
              <a:t>Основной этап:</a:t>
            </a:r>
          </a:p>
        </p:txBody>
      </p:sp>
      <p:sp>
        <p:nvSpPr>
          <p:cNvPr id="5017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74654" y="1071546"/>
            <a:ext cx="8540750" cy="4422775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b="1" dirty="0">
                <a:latin typeface="Times New Roman" pitchFamily="18" charset="0"/>
              </a:rPr>
              <a:t>Изготовление дидактических игр: </a:t>
            </a:r>
            <a:endParaRPr lang="ru-RU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</a:rPr>
              <a:t>Волшебный цветок», «Как я дома помогаю», </a:t>
            </a:r>
            <a:endParaRPr lang="ru-RU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</a:rPr>
              <a:t>Кто я в семье», «Отгадай профессию</a:t>
            </a:r>
            <a:r>
              <a:rPr lang="ru-RU" b="1" dirty="0" smtClean="0">
                <a:latin typeface="Times New Roman" pitchFamily="18" charset="0"/>
              </a:rPr>
              <a:t>»,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«Смайлики» (</a:t>
            </a:r>
            <a:r>
              <a:rPr lang="ru-RU" b="1" dirty="0" err="1" smtClean="0">
                <a:latin typeface="Times New Roman" pitchFamily="18" charset="0"/>
              </a:rPr>
              <a:t>Лейбук</a:t>
            </a:r>
            <a:r>
              <a:rPr lang="ru-RU" b="1" dirty="0" smtClean="0">
                <a:latin typeface="Times New Roman" pitchFamily="18" charset="0"/>
              </a:rPr>
              <a:t>)</a:t>
            </a:r>
            <a:endParaRPr lang="ru-RU" b="1" dirty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b="1" dirty="0">
                <a:latin typeface="Times New Roman" pitchFamily="18" charset="0"/>
              </a:rPr>
              <a:t>Беседы с детьми «Я -мальчик, я –девочка</a:t>
            </a:r>
            <a:r>
              <a:rPr lang="ru-RU" b="1" dirty="0" smtClean="0">
                <a:latin typeface="Times New Roman" pitchFamily="18" charset="0"/>
              </a:rPr>
              <a:t>»,</a:t>
            </a: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</a:rPr>
              <a:t>Любимые игрушки мальчиков и девочек», </a:t>
            </a:r>
            <a:endParaRPr lang="ru-RU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«</a:t>
            </a:r>
            <a:r>
              <a:rPr lang="ru-RU" b="1" dirty="0">
                <a:latin typeface="Times New Roman" pitchFamily="18" charset="0"/>
              </a:rPr>
              <a:t>Я и мои родители»</a:t>
            </a:r>
          </a:p>
          <a:p>
            <a:pPr>
              <a:lnSpc>
                <a:spcPct val="90000"/>
              </a:lnSpc>
            </a:pPr>
            <a:r>
              <a:rPr lang="ru-RU" b="1" dirty="0">
                <a:latin typeface="Times New Roman" pitchFamily="18" charset="0"/>
              </a:rPr>
              <a:t>Пополнение копилки подвижных и </a:t>
            </a:r>
            <a:endParaRPr lang="ru-RU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хороводных </a:t>
            </a:r>
            <a:r>
              <a:rPr lang="ru-RU" b="1" dirty="0">
                <a:latin typeface="Times New Roman" pitchFamily="18" charset="0"/>
              </a:rPr>
              <a:t>игр для мальчиков и девочек, </a:t>
            </a:r>
            <a:endParaRPr lang="ru-RU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совместных </a:t>
            </a:r>
            <a:r>
              <a:rPr lang="ru-RU" b="1" dirty="0">
                <a:latin typeface="Times New Roman" pitchFamily="18" charset="0"/>
              </a:rPr>
              <a:t>игр.</a:t>
            </a:r>
          </a:p>
          <a:p>
            <a:pPr>
              <a:lnSpc>
                <a:spcPct val="90000"/>
              </a:lnSpc>
            </a:pPr>
            <a:r>
              <a:rPr lang="ru-RU" b="1" dirty="0">
                <a:latin typeface="Times New Roman" pitchFamily="18" charset="0"/>
              </a:rPr>
              <a:t>Консультации для родителей «Простые правила </a:t>
            </a:r>
            <a:endParaRPr lang="ru-RU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для </a:t>
            </a:r>
            <a:r>
              <a:rPr lang="ru-RU" b="1" dirty="0">
                <a:latin typeface="Times New Roman" pitchFamily="18" charset="0"/>
              </a:rPr>
              <a:t>мальчиков и девочек</a:t>
            </a:r>
            <a:r>
              <a:rPr lang="ru-RU" b="1" dirty="0" smtClean="0">
                <a:latin typeface="Times New Roman" pitchFamily="18" charset="0"/>
              </a:rPr>
              <a:t>»,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«Что такое </a:t>
            </a:r>
            <a:r>
              <a:rPr lang="ru-RU" b="1" dirty="0" err="1">
                <a:latin typeface="Times New Roman" pitchFamily="18" charset="0"/>
              </a:rPr>
              <a:t>гендерное</a:t>
            </a:r>
            <a:r>
              <a:rPr lang="ru-RU" b="1" dirty="0">
                <a:latin typeface="Times New Roman" pitchFamily="18" charset="0"/>
              </a:rPr>
              <a:t> воспитание»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60350"/>
            <a:ext cx="8510588" cy="788988"/>
          </a:xfrm>
        </p:spPr>
        <p:txBody>
          <a:bodyPr/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</a:rPr>
              <a:t>Заключительный этап:</a:t>
            </a:r>
          </a:p>
        </p:txBody>
      </p:sp>
      <p:sp>
        <p:nvSpPr>
          <p:cNvPr id="5120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1406" y="1196975"/>
            <a:ext cx="8540750" cy="4422775"/>
          </a:xfrm>
        </p:spPr>
        <p:txBody>
          <a:bodyPr/>
          <a:lstStyle/>
          <a:p>
            <a:r>
              <a:rPr lang="ru-RU" sz="3800" b="1" dirty="0">
                <a:latin typeface="Times New Roman" pitchFamily="18" charset="0"/>
              </a:rPr>
              <a:t>Презентация проекта </a:t>
            </a:r>
            <a:endParaRPr lang="ru-RU" sz="3800" b="1" dirty="0" smtClean="0">
              <a:latin typeface="Times New Roman" pitchFamily="18" charset="0"/>
            </a:endParaRPr>
          </a:p>
          <a:p>
            <a:pPr marL="0" indent="0">
              <a:buNone/>
            </a:pPr>
            <a:r>
              <a:rPr lang="ru-RU" sz="3800" b="1" dirty="0" smtClean="0">
                <a:latin typeface="Times New Roman" pitchFamily="18" charset="0"/>
              </a:rPr>
              <a:t>«</a:t>
            </a:r>
            <a:r>
              <a:rPr lang="ru-RU" sz="3800" b="1" dirty="0">
                <a:latin typeface="Times New Roman" pitchFamily="18" charset="0"/>
              </a:rPr>
              <a:t>Мальчики и девочки – два разных мира»</a:t>
            </a:r>
          </a:p>
          <a:p>
            <a:pPr>
              <a:buFont typeface="Wingdings" pitchFamily="2" charset="2"/>
              <a:buNone/>
            </a:pPr>
            <a:endParaRPr lang="ru-RU" sz="2000" b="1" dirty="0">
              <a:latin typeface="Times New Roman" pitchFamily="18" charset="0"/>
            </a:endParaRPr>
          </a:p>
          <a:p>
            <a:r>
              <a:rPr lang="ru-RU" sz="3800" b="1" dirty="0">
                <a:latin typeface="Times New Roman" pitchFamily="18" charset="0"/>
              </a:rPr>
              <a:t>Выставка детских рисунков </a:t>
            </a:r>
            <a:endParaRPr lang="ru-RU" sz="3800" b="1" dirty="0" smtClean="0">
              <a:latin typeface="Times New Roman" pitchFamily="18" charset="0"/>
            </a:endParaRPr>
          </a:p>
          <a:p>
            <a:pPr>
              <a:buNone/>
            </a:pPr>
            <a:r>
              <a:rPr lang="ru-RU" sz="3800" b="1" dirty="0" smtClean="0">
                <a:latin typeface="Times New Roman" pitchFamily="18" charset="0"/>
              </a:rPr>
              <a:t>«</a:t>
            </a:r>
            <a:r>
              <a:rPr lang="ru-RU" sz="3800" b="1" dirty="0">
                <a:latin typeface="Times New Roman" pitchFamily="18" charset="0"/>
              </a:rPr>
              <a:t>Как мы играем в детском саду»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88913"/>
            <a:ext cx="8510587" cy="933450"/>
          </a:xfrm>
        </p:spPr>
        <p:txBody>
          <a:bodyPr/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</a:rPr>
              <a:t>Реализация проекта</a:t>
            </a:r>
          </a:p>
        </p:txBody>
      </p:sp>
      <p:sp>
        <p:nvSpPr>
          <p:cNvPr id="6656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71406" y="1196975"/>
            <a:ext cx="8756650" cy="442277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</a:rPr>
              <a:t>Позволит </a:t>
            </a:r>
            <a:r>
              <a:rPr lang="ru-RU" b="1" dirty="0">
                <a:latin typeface="Times New Roman" pitchFamily="18" charset="0"/>
              </a:rPr>
              <a:t>объединить усилия ДОУ и семьи для </a:t>
            </a:r>
            <a:endParaRPr lang="ru-RU" b="1" dirty="0" smtClean="0">
              <a:latin typeface="Times New Roman" pitchFamily="18" charset="0"/>
            </a:endParaRPr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</a:rPr>
              <a:t>углубленного </a:t>
            </a:r>
            <a:r>
              <a:rPr lang="ru-RU" b="1" dirty="0">
                <a:latin typeface="Times New Roman" pitchFamily="18" charset="0"/>
              </a:rPr>
              <a:t>погружения ребёнка в пространство, </a:t>
            </a:r>
            <a:endParaRPr lang="ru-RU" b="1" dirty="0" smtClean="0">
              <a:latin typeface="Times New Roman" pitchFamily="18" charset="0"/>
            </a:endParaRPr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</a:rPr>
              <a:t>где </a:t>
            </a:r>
            <a:r>
              <a:rPr lang="ru-RU" b="1" dirty="0">
                <a:latin typeface="Times New Roman" pitchFamily="18" charset="0"/>
              </a:rPr>
              <a:t>дошкольник открывает для себя свой </a:t>
            </a:r>
            <a:r>
              <a:rPr lang="ru-RU" b="1" dirty="0" smtClean="0">
                <a:latin typeface="Times New Roman" pitchFamily="18" charset="0"/>
              </a:rPr>
              <a:t>пол</a:t>
            </a:r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</a:rPr>
              <a:t>(физический, социальный, поведенческий, ролевой), ценностного отношения к себе, противоположному </a:t>
            </a:r>
            <a:endParaRPr lang="ru-RU" b="1" dirty="0" smtClean="0">
              <a:latin typeface="Times New Roman" pitchFamily="18" charset="0"/>
            </a:endParaRPr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</a:rPr>
              <a:t>полу</a:t>
            </a:r>
            <a:r>
              <a:rPr lang="ru-RU" b="1" dirty="0">
                <a:latin typeface="Times New Roman" pitchFamily="18" charset="0"/>
              </a:rPr>
              <a:t>, своей семье и повышения активности </a:t>
            </a:r>
            <a:endParaRPr lang="ru-RU" b="1" dirty="0" smtClean="0">
              <a:latin typeface="Times New Roman" pitchFamily="18" charset="0"/>
            </a:endParaRPr>
          </a:p>
          <a:p>
            <a:pPr marL="0" indent="0">
              <a:lnSpc>
                <a:spcPct val="150000"/>
              </a:lnSpc>
              <a:buFont typeface="Wingdings" pitchFamily="2" charset="2"/>
              <a:buNone/>
            </a:pPr>
            <a:r>
              <a:rPr lang="ru-RU" b="1" dirty="0" smtClean="0">
                <a:latin typeface="Times New Roman" pitchFamily="18" charset="0"/>
              </a:rPr>
              <a:t>родителей в </a:t>
            </a:r>
            <a:r>
              <a:rPr lang="ru-RU" b="1" dirty="0">
                <a:latin typeface="Times New Roman" pitchFamily="18" charset="0"/>
              </a:rPr>
              <a:t>вопросах </a:t>
            </a:r>
            <a:r>
              <a:rPr lang="ru-RU" b="1" dirty="0" err="1">
                <a:latin typeface="Times New Roman" pitchFamily="18" charset="0"/>
              </a:rPr>
              <a:t>гендерного</a:t>
            </a:r>
            <a:r>
              <a:rPr lang="ru-RU" b="1" dirty="0">
                <a:latin typeface="Times New Roman" pitchFamily="18" charset="0"/>
              </a:rPr>
              <a:t> воспитания детей дошкольного возраста.</a:t>
            </a:r>
            <a:r>
              <a:rPr lang="ru-RU" dirty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2021-09-16 10-06-08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071678"/>
            <a:ext cx="7929586" cy="41740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14612" y="214290"/>
            <a:ext cx="3532890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Играют</a:t>
            </a:r>
          </a:p>
          <a:p>
            <a:pPr algn="ctr"/>
            <a:r>
              <a:rPr lang="ru-RU" sz="6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девочки</a:t>
            </a:r>
          </a:p>
          <a:p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_20210414_100200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000364" cy="4933932"/>
          </a:xfrm>
          <a:prstGeom prst="rect">
            <a:avLst/>
          </a:prstGeom>
        </p:spPr>
      </p:pic>
      <p:pic>
        <p:nvPicPr>
          <p:cNvPr id="7" name="Рисунок 6" descr="IMG_20220318_10534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02" y="1043231"/>
            <a:ext cx="2302578" cy="4314595"/>
          </a:xfrm>
          <a:prstGeom prst="rect">
            <a:avLst/>
          </a:prstGeom>
        </p:spPr>
      </p:pic>
      <p:pic>
        <p:nvPicPr>
          <p:cNvPr id="9" name="Рисунок 8" descr="IMG_20220414_162403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29256" y="214290"/>
            <a:ext cx="3490206" cy="421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3108" y="500042"/>
            <a:ext cx="50651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Д/И «Ателье»</a:t>
            </a:r>
            <a:endParaRPr lang="ru-RU" sz="54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7" name="Picture 3" descr="E:\Новая папка\DSCN18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857364"/>
            <a:ext cx="7972265" cy="40525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:\Новая папка\DSCN18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571480"/>
            <a:ext cx="8501743" cy="5410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Бабочки для отработки</a:t>
            </a:r>
          </a:p>
          <a:p>
            <a:pPr algn="ctr"/>
            <a:r>
              <a:rPr lang="ru-RU" sz="48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Воздушной струи</a:t>
            </a:r>
            <a:endParaRPr lang="ru-RU" sz="48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7" name="Рисунок 6" descr="IMG_20201120_08234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0562" y="1214422"/>
            <a:ext cx="3659900" cy="4904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00232" y="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Играют</a:t>
            </a:r>
          </a:p>
          <a:p>
            <a:pPr algn="ctr"/>
            <a:r>
              <a:rPr lang="ru-RU" sz="48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мальчики</a:t>
            </a:r>
            <a:endParaRPr lang="ru-RU" sz="48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7" name="Рисунок 6" descr="IMG_20220414_16093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857488" y="2786058"/>
            <a:ext cx="3357586" cy="3872504"/>
          </a:xfrm>
          <a:prstGeom prst="rect">
            <a:avLst/>
          </a:prstGeom>
        </p:spPr>
      </p:pic>
      <p:pic>
        <p:nvPicPr>
          <p:cNvPr id="8" name="Рисунок 7" descr="IMG_20220414_16094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308" y="642918"/>
            <a:ext cx="2869796" cy="5929330"/>
          </a:xfrm>
          <a:prstGeom prst="rect">
            <a:avLst/>
          </a:prstGeom>
        </p:spPr>
      </p:pic>
      <p:pic>
        <p:nvPicPr>
          <p:cNvPr id="9" name="Рисунок 8" descr="IMG_20220414_16104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24728" y="0"/>
            <a:ext cx="3319272" cy="5143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61" name="Picture 17" descr="DSCN279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4533902" cy="3400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Содержимое 7" descr="IMG_20220414_161349.jpg"/>
          <p:cNvPicPr>
            <a:picLocks noGrp="1" noChangeAspect="1"/>
          </p:cNvPicPr>
          <p:nvPr>
            <p:ph sz="quarter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428604"/>
            <a:ext cx="3468779" cy="6215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412875"/>
            <a:ext cx="8540750" cy="46863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400" b="1" i="1" dirty="0">
                <a:effectLst/>
                <a:latin typeface="Times New Roman" pitchFamily="18" charset="0"/>
              </a:rPr>
              <a:t>Вид проекта:</a:t>
            </a:r>
          </a:p>
          <a:p>
            <a:pPr>
              <a:buFont typeface="Wingdings" pitchFamily="2" charset="2"/>
              <a:buNone/>
            </a:pPr>
            <a:r>
              <a:rPr lang="ru-RU" b="1" dirty="0">
                <a:effectLst/>
                <a:latin typeface="Times New Roman" pitchFamily="18" charset="0"/>
              </a:rPr>
              <a:t>                           познавательно-творческий. </a:t>
            </a:r>
          </a:p>
          <a:p>
            <a:endParaRPr lang="ru-RU" dirty="0">
              <a:effectLst/>
              <a:latin typeface="Times New Roman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ru-RU" sz="4400" b="1" i="1" dirty="0">
                <a:effectLst/>
                <a:latin typeface="Times New Roman" pitchFamily="18" charset="0"/>
              </a:rPr>
              <a:t>Продолжительность:</a:t>
            </a:r>
          </a:p>
          <a:p>
            <a:pPr>
              <a:buFont typeface="Wingdings" pitchFamily="2" charset="2"/>
              <a:buNone/>
            </a:pPr>
            <a:r>
              <a:rPr lang="ru-RU" b="1" dirty="0">
                <a:effectLst/>
                <a:latin typeface="Times New Roman" pitchFamily="18" charset="0"/>
              </a:rPr>
              <a:t>               </a:t>
            </a:r>
            <a:r>
              <a:rPr lang="ru-RU" b="1" dirty="0" smtClean="0">
                <a:effectLst/>
                <a:latin typeface="Times New Roman" pitchFamily="18" charset="0"/>
              </a:rPr>
              <a:t>краткосрочный (01.03.2022 по 31.03.2022)</a:t>
            </a:r>
            <a:endParaRPr lang="en-US" b="1" dirty="0">
              <a:effectLst/>
              <a:latin typeface="Times New Roman" pitchFamily="18" charset="0"/>
            </a:endParaRPr>
          </a:p>
          <a:p>
            <a:endParaRPr lang="ru-RU" b="1" dirty="0">
              <a:effectLst/>
              <a:latin typeface="Times New Roman" pitchFamily="18" charset="0"/>
            </a:endParaRPr>
          </a:p>
          <a:p>
            <a:endParaRPr lang="ru-RU" sz="41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71538" y="428604"/>
            <a:ext cx="697287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i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Пазлы</a:t>
            </a:r>
            <a:r>
              <a:rPr lang="ru-RU" sz="48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 для мальчиков</a:t>
            </a:r>
            <a:endParaRPr lang="ru-RU" sz="48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8" name="Picture 2" descr="C:\Users\User\Desktop\лог гр фото на семинар\DSCN17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1214422"/>
            <a:ext cx="5429288" cy="5303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285852" y="214290"/>
            <a:ext cx="70009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Развивающая игра</a:t>
            </a:r>
          </a:p>
          <a:p>
            <a:pPr algn="ctr"/>
            <a:r>
              <a:rPr lang="ru-RU" sz="40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«Умные машины»</a:t>
            </a:r>
            <a:endParaRPr lang="ru-RU" sz="40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8" name="Picture 2" descr="H:\Новая папка\DSCN18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643050"/>
            <a:ext cx="6582965" cy="4343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Илья\Downloads\DetskShkolMini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43042" y="1214422"/>
            <a:ext cx="6534176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Дидактические </a:t>
            </a:r>
          </a:p>
          <a:p>
            <a:pPr algn="ctr"/>
            <a:r>
              <a:rPr lang="ru-RU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Игры </a:t>
            </a:r>
            <a:r>
              <a:rPr lang="ru-RU" sz="54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Для мальчиков и</a:t>
            </a:r>
          </a:p>
          <a:p>
            <a:pPr algn="ctr"/>
            <a:r>
              <a:rPr lang="ru-RU" sz="5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Девочек</a:t>
            </a:r>
            <a:endParaRPr lang="ru-RU" sz="5400" b="1" i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214290"/>
            <a:ext cx="698569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Речевая игра «Рассели по </a:t>
            </a:r>
          </a:p>
          <a:p>
            <a:pPr algn="ctr"/>
            <a:r>
              <a:rPr lang="ru-RU" sz="4000" b="1" i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домикам</a:t>
            </a:r>
            <a:r>
              <a:rPr lang="ru-RU" sz="4000" b="1" i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»</a:t>
            </a:r>
            <a:endParaRPr lang="ru-RU" sz="4000" b="1" i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Picture 2" descr="C:\Users\User\Desktop\лог гр фото на семинар\DSCN17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785926"/>
            <a:ext cx="3277311" cy="4114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3" descr="C:\Users\User\Desktop\лог гр фото на семинар\DSCN175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9008" y="2214554"/>
            <a:ext cx="5064992" cy="3124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IMG_20211221_17074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214290"/>
            <a:ext cx="6195591" cy="2998666"/>
          </a:xfrm>
          <a:prstGeom prst="rect">
            <a:avLst/>
          </a:prstGeom>
        </p:spPr>
      </p:pic>
      <p:pic>
        <p:nvPicPr>
          <p:cNvPr id="8" name="Рисунок 7" descr="IMG_20211221_1708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3286124"/>
            <a:ext cx="6785988" cy="3284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Совместная работа мальчиков и девочек</a:t>
            </a:r>
            <a:endParaRPr lang="ru-RU" i="1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IMG_20220413_0919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2881" y="4214818"/>
            <a:ext cx="5461119" cy="2643182"/>
          </a:xfrm>
          <a:prstGeom prst="rect">
            <a:avLst/>
          </a:prstGeom>
        </p:spPr>
      </p:pic>
      <p:pic>
        <p:nvPicPr>
          <p:cNvPr id="6" name="Рисунок 5" descr="IMG_20220413_09252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71612"/>
            <a:ext cx="4429124" cy="29318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31079" y="1857364"/>
            <a:ext cx="48129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Спортивное 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мероприятие</a:t>
            </a:r>
          </a:p>
          <a:p>
            <a:pPr algn="ctr"/>
            <a:r>
              <a:rPr lang="ru-RU" sz="2400" i="1" dirty="0" smtClean="0">
                <a:solidFill>
                  <a:srgbClr val="FF0000"/>
                </a:solidFill>
              </a:rPr>
              <a:t> к 23 февралю</a:t>
            </a:r>
            <a:endParaRPr lang="ru-RU" sz="2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098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928670"/>
            <a:ext cx="8572528" cy="57150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472" y="0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i="1" dirty="0" smtClean="0">
                <a:solidFill>
                  <a:srgbClr val="FF0000"/>
                </a:solidFill>
              </a:rPr>
              <a:t>Утренник 8 марта</a:t>
            </a:r>
            <a:endParaRPr lang="ru-RU" sz="4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1630234225866.jpg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6" y="642918"/>
            <a:ext cx="4116991" cy="5489321"/>
          </a:xfrm>
          <a:prstGeom prst="rect">
            <a:avLst/>
          </a:prstGeom>
        </p:spPr>
      </p:pic>
      <p:pic>
        <p:nvPicPr>
          <p:cNvPr id="13" name="Содержимое 12" descr="1630234959229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642918"/>
            <a:ext cx="4125544" cy="55007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Илья\Downloads\DetskShkolMini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09800" y="1828800"/>
            <a:ext cx="464383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Работа с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родителями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Илья\Downloads\DetskShkPrintmini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User\Desktop\лог гр фото на семинар\DSCN17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2089638"/>
            <a:ext cx="6400800" cy="4554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214282" y="785794"/>
            <a:ext cx="8674233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Консультация для родителей</a:t>
            </a:r>
            <a:endParaRPr lang="ru-RU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>
                <a:solidFill>
                  <a:schemeClr val="accent2"/>
                </a:solidFill>
                <a:latin typeface="Times New Roman" pitchFamily="18" charset="0"/>
              </a:rPr>
              <a:t>Участники проекта:</a:t>
            </a:r>
          </a:p>
        </p:txBody>
      </p:sp>
      <p:sp>
        <p:nvSpPr>
          <p:cNvPr id="337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07950" y="2178050"/>
            <a:ext cx="9036050" cy="4679950"/>
          </a:xfrm>
        </p:spPr>
        <p:txBody>
          <a:bodyPr/>
          <a:lstStyle/>
          <a:p>
            <a:pPr>
              <a:buFontTx/>
              <a:buChar char="-"/>
            </a:pPr>
            <a:r>
              <a:rPr lang="ru-RU" sz="4400" b="1" dirty="0">
                <a:latin typeface="Times New Roman" pitchFamily="18" charset="0"/>
              </a:rPr>
              <a:t>Дети </a:t>
            </a:r>
            <a:r>
              <a:rPr lang="ru-RU" sz="4400" b="1" dirty="0" smtClean="0">
                <a:latin typeface="Times New Roman" pitchFamily="18" charset="0"/>
              </a:rPr>
              <a:t>старшей группы</a:t>
            </a:r>
            <a:endParaRPr lang="ru-RU" sz="4400" b="1" dirty="0">
              <a:latin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4400" b="1" dirty="0">
                <a:latin typeface="Times New Roman" pitchFamily="18" charset="0"/>
              </a:rPr>
              <a:t> Родители;</a:t>
            </a:r>
          </a:p>
          <a:p>
            <a:pPr>
              <a:buFontTx/>
              <a:buChar char="-"/>
            </a:pPr>
            <a:r>
              <a:rPr lang="ru-RU" sz="4400" b="1" dirty="0">
                <a:latin typeface="Times New Roman" pitchFamily="18" charset="0"/>
              </a:rPr>
              <a:t>Воспитатели.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1187450" y="4941888"/>
            <a:ext cx="6934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Users\Илья\Downloads\DetskShkPrintmini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8006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«Воспитание ребенка без отца!»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«Мужские и женские роли в семье!»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«С чего начинается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</a:rPr>
              <a:t>гендерное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 воспитание!»</a:t>
            </a:r>
          </a:p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«Дидактические игры по </a:t>
            </a:r>
            <a:r>
              <a:rPr lang="ru-RU" sz="4000" b="1" dirty="0" err="1" smtClean="0">
                <a:solidFill>
                  <a:schemeClr val="accent2">
                    <a:lumMod val="75000"/>
                  </a:schemeClr>
                </a:solidFill>
              </a:rPr>
              <a:t>гендерному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 воспитанию!»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210920_11225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-24"/>
            <a:ext cx="8215338" cy="3404744"/>
          </a:xfrm>
          <a:prstGeom prst="rect">
            <a:avLst/>
          </a:prstGeom>
        </p:spPr>
      </p:pic>
      <p:pic>
        <p:nvPicPr>
          <p:cNvPr id="5" name="Рисунок 4" descr="IMG_20210920_11205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3500438"/>
            <a:ext cx="8001056" cy="3143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Илья\Downloads\DetskShkolMini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33600" y="1295401"/>
            <a:ext cx="5367358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</a:t>
            </a:r>
          </a:p>
          <a:p>
            <a:pPr algn="ctr"/>
            <a:r>
              <a:rPr lang="ru-RU" sz="6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 </a:t>
            </a:r>
          </a:p>
          <a:p>
            <a:pPr algn="ctr"/>
            <a:r>
              <a:rPr lang="ru-RU" sz="6600" b="1" i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Внимание!</a:t>
            </a:r>
            <a:endParaRPr lang="ru-RU" sz="6600" b="1" i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800" b="1" dirty="0">
                <a:solidFill>
                  <a:schemeClr val="accent2"/>
                </a:solidFill>
                <a:latin typeface="Times New Roman" pitchFamily="18" charset="0"/>
              </a:rPr>
              <a:t>Актуальность проекта</a:t>
            </a:r>
          </a:p>
        </p:txBody>
      </p:sp>
      <p:sp>
        <p:nvSpPr>
          <p:cNvPr id="6758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" y="1643050"/>
            <a:ext cx="9144000" cy="4456125"/>
          </a:xfrm>
        </p:spPr>
        <p:txBody>
          <a:bodyPr/>
          <a:lstStyle/>
          <a:p>
            <a:pPr marL="274638" indent="0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Ведущей </a:t>
            </a:r>
            <a:r>
              <a:rPr lang="ru-RU" b="1" dirty="0">
                <a:solidFill>
                  <a:schemeClr val="tx1"/>
                </a:solidFill>
                <a:effectLst/>
                <a:latin typeface="Times New Roman" pitchFamily="18" charset="0"/>
              </a:rPr>
              <a:t>деятельностью дошкольного возраста </a:t>
            </a:r>
            <a:endParaRPr lang="ru-RU" b="1" dirty="0" smtClean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274638" indent="0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является </a:t>
            </a:r>
            <a:r>
              <a:rPr lang="ru-RU" b="1" dirty="0">
                <a:solidFill>
                  <a:schemeClr val="tx1"/>
                </a:solidFill>
                <a:effectLst/>
                <a:latin typeface="Times New Roman" pitchFamily="18" charset="0"/>
              </a:rPr>
              <a:t>игровая деятельность.  Благодаря игре формируется система потребностей, интересов, </a:t>
            </a:r>
            <a:endParaRPr lang="ru-RU" b="1" dirty="0" smtClean="0">
              <a:solidFill>
                <a:schemeClr val="tx1"/>
              </a:solidFill>
              <a:effectLst/>
              <a:latin typeface="Times New Roman" pitchFamily="18" charset="0"/>
            </a:endParaRPr>
          </a:p>
          <a:p>
            <a:pPr marL="274638" indent="0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ценностных </a:t>
            </a:r>
            <a:r>
              <a:rPr lang="ru-RU" b="1" dirty="0">
                <a:solidFill>
                  <a:schemeClr val="tx1"/>
                </a:solidFill>
                <a:effectLst/>
                <a:latin typeface="Times New Roman" pitchFamily="18" charset="0"/>
              </a:rPr>
              <a:t>ориентаций  и определённых способов поведения характерных для того или иного пола</a:t>
            </a:r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, </a:t>
            </a:r>
          </a:p>
          <a:p>
            <a:pPr marL="274638" indent="0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который </a:t>
            </a:r>
            <a:r>
              <a:rPr lang="ru-RU" b="1" dirty="0">
                <a:solidFill>
                  <a:schemeClr val="tx1"/>
                </a:solidFill>
                <a:effectLst/>
                <a:latin typeface="Times New Roman" pitchFamily="18" charset="0"/>
              </a:rPr>
              <a:t>протекает под влиянием окружающих </a:t>
            </a:r>
            <a:endParaRPr lang="ru-RU" b="1" dirty="0" smtClean="0">
              <a:latin typeface="Times New Roman" pitchFamily="18" charset="0"/>
            </a:endParaRPr>
          </a:p>
          <a:p>
            <a:pPr marL="274638" indent="0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ru-RU" b="1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взрослых </a:t>
            </a:r>
            <a:r>
              <a:rPr lang="ru-RU" b="1" dirty="0">
                <a:solidFill>
                  <a:schemeClr val="tx1"/>
                </a:solidFill>
                <a:effectLst/>
                <a:latin typeface="Times New Roman" pitchFamily="18" charset="0"/>
              </a:rPr>
              <a:t>и сверстников. </a:t>
            </a:r>
          </a:p>
          <a:p>
            <a:endParaRPr lang="ru-RU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</a:rPr>
              <a:t>Основная цель проекта:</a:t>
            </a:r>
          </a:p>
        </p:txBody>
      </p:sp>
      <p:sp>
        <p:nvSpPr>
          <p:cNvPr id="3789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01625" y="1676400"/>
            <a:ext cx="8842375" cy="442277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sz="4400" b="1" dirty="0" smtClean="0">
                <a:effectLst/>
                <a:latin typeface="Times New Roman" pitchFamily="18" charset="0"/>
              </a:rPr>
              <a:t>преобразование </a:t>
            </a:r>
            <a:r>
              <a:rPr lang="ru-RU" sz="4400" b="1" dirty="0">
                <a:effectLst/>
                <a:latin typeface="Times New Roman" pitchFamily="18" charset="0"/>
              </a:rPr>
              <a:t>и дополнение предметно-развивающей </a:t>
            </a:r>
            <a:endParaRPr lang="ru-RU" sz="4400" b="1" dirty="0" smtClean="0">
              <a:effectLst/>
              <a:latin typeface="Times New Roman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4400" b="1" dirty="0" smtClean="0">
                <a:effectLst/>
                <a:latin typeface="Times New Roman" pitchFamily="18" charset="0"/>
              </a:rPr>
              <a:t>среды </a:t>
            </a:r>
            <a:r>
              <a:rPr lang="ru-RU" sz="4400" b="1" dirty="0">
                <a:effectLst/>
                <a:latin typeface="Times New Roman" pitchFamily="18" charset="0"/>
              </a:rPr>
              <a:t>в группе, с учетом </a:t>
            </a:r>
            <a:r>
              <a:rPr lang="ru-RU" sz="4400" b="1" dirty="0" err="1">
                <a:effectLst/>
                <a:latin typeface="Times New Roman" pitchFamily="18" charset="0"/>
              </a:rPr>
              <a:t>гендерных</a:t>
            </a:r>
            <a:r>
              <a:rPr lang="ru-RU" sz="4400" b="1" dirty="0">
                <a:effectLst/>
                <a:latin typeface="Times New Roman" pitchFamily="18" charset="0"/>
              </a:rPr>
              <a:t> особенностей детей. </a:t>
            </a:r>
          </a:p>
          <a:p>
            <a:endParaRPr lang="ru-RU" sz="44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260350"/>
            <a:ext cx="8510588" cy="933450"/>
          </a:xfrm>
        </p:spPr>
        <p:txBody>
          <a:bodyPr/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</a:rPr>
              <a:t>Задачи проекта:</a:t>
            </a:r>
          </a:p>
        </p:txBody>
      </p:sp>
      <p:sp>
        <p:nvSpPr>
          <p:cNvPr id="3891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95288" y="1341438"/>
            <a:ext cx="8540750" cy="442277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b="1" dirty="0">
                <a:latin typeface="Times New Roman" pitchFamily="18" charset="0"/>
              </a:rPr>
              <a:t>Формировать игровые навыки детей с учётом их </a:t>
            </a:r>
            <a:r>
              <a:rPr lang="ru-RU" b="1" dirty="0" err="1">
                <a:latin typeface="Times New Roman" pitchFamily="18" charset="0"/>
              </a:rPr>
              <a:t>гендерных</a:t>
            </a:r>
            <a:r>
              <a:rPr lang="ru-RU" b="1" dirty="0">
                <a:latin typeface="Times New Roman" pitchFamily="18" charset="0"/>
              </a:rPr>
              <a:t> особенностей</a:t>
            </a:r>
          </a:p>
          <a:p>
            <a:pPr>
              <a:lnSpc>
                <a:spcPct val="90000"/>
              </a:lnSpc>
            </a:pPr>
            <a:r>
              <a:rPr lang="ru-RU" b="1" dirty="0">
                <a:latin typeface="Times New Roman" pitchFamily="18" charset="0"/>
              </a:rPr>
              <a:t>Прививать нравственные качества характерные </a:t>
            </a:r>
            <a:endParaRPr lang="ru-RU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для </a:t>
            </a:r>
            <a:r>
              <a:rPr lang="ru-RU" b="1" dirty="0">
                <a:latin typeface="Times New Roman" pitchFamily="18" charset="0"/>
              </a:rPr>
              <a:t>девочек и мальчиков</a:t>
            </a:r>
          </a:p>
          <a:p>
            <a:pPr>
              <a:lnSpc>
                <a:spcPct val="90000"/>
              </a:lnSpc>
            </a:pPr>
            <a:r>
              <a:rPr lang="ru-RU" b="1" dirty="0">
                <a:latin typeface="Times New Roman" pitchFamily="18" charset="0"/>
              </a:rPr>
              <a:t>Воспитывать культуру взаимоотношений между девочками и мальчиками</a:t>
            </a:r>
          </a:p>
          <a:p>
            <a:pPr>
              <a:lnSpc>
                <a:spcPct val="90000"/>
              </a:lnSpc>
            </a:pPr>
            <a:r>
              <a:rPr lang="ru-RU" b="1" dirty="0">
                <a:latin typeface="Times New Roman" pitchFamily="18" charset="0"/>
              </a:rPr>
              <a:t>Привлечение родителей к активному участию в жизни группы</a:t>
            </a:r>
          </a:p>
          <a:p>
            <a:pPr>
              <a:lnSpc>
                <a:spcPct val="90000"/>
              </a:lnSpc>
            </a:pPr>
            <a:r>
              <a:rPr lang="ru-RU" b="1" dirty="0">
                <a:latin typeface="Times New Roman" pitchFamily="18" charset="0"/>
              </a:rPr>
              <a:t>Развивать творческие способности детей, </a:t>
            </a:r>
            <a:endParaRPr lang="ru-RU" b="1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b="1" dirty="0" smtClean="0">
                <a:latin typeface="Times New Roman" pitchFamily="18" charset="0"/>
              </a:rPr>
              <a:t>трудовые </a:t>
            </a:r>
            <a:r>
              <a:rPr lang="ru-RU" b="1" dirty="0">
                <a:latin typeface="Times New Roman" pitchFamily="18" charset="0"/>
              </a:rPr>
              <a:t>умения и навыки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0825" y="115888"/>
            <a:ext cx="8510588" cy="822325"/>
          </a:xfrm>
        </p:spPr>
        <p:txBody>
          <a:bodyPr/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</a:rPr>
              <a:t>Ожидаемый результат:</a:t>
            </a:r>
          </a:p>
        </p:txBody>
      </p:sp>
      <p:sp>
        <p:nvSpPr>
          <p:cNvPr id="3993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42844" y="928670"/>
            <a:ext cx="8540750" cy="4422775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 dirty="0">
                <a:latin typeface="Times New Roman" pitchFamily="18" charset="0"/>
              </a:rPr>
              <a:t>У детей формируются</a:t>
            </a:r>
            <a:r>
              <a:rPr lang="ru-RU" sz="2800" i="1" dirty="0">
                <a:latin typeface="Times New Roman" pitchFamily="18" charset="0"/>
              </a:rPr>
              <a:t>:</a:t>
            </a:r>
          </a:p>
          <a:p>
            <a:pPr marL="0" indent="0">
              <a:lnSpc>
                <a:spcPct val="80000"/>
              </a:lnSpc>
            </a:pPr>
            <a:r>
              <a:rPr lang="ru-RU" sz="2800" b="1" dirty="0" err="1">
                <a:latin typeface="Times New Roman" pitchFamily="18" charset="0"/>
              </a:rPr>
              <a:t>Гендерно</a:t>
            </a:r>
            <a:r>
              <a:rPr lang="ru-RU" sz="2800" b="1" dirty="0">
                <a:latin typeface="Times New Roman" pitchFamily="18" charset="0"/>
              </a:rPr>
              <a:t> – ориентированное поведение;</a:t>
            </a:r>
          </a:p>
          <a:p>
            <a:pPr marL="0" indent="0">
              <a:lnSpc>
                <a:spcPct val="80000"/>
              </a:lnSpc>
            </a:pPr>
            <a:r>
              <a:rPr lang="ru-RU" sz="2800" b="1" dirty="0">
                <a:latin typeface="Times New Roman" pitchFamily="18" charset="0"/>
              </a:rPr>
              <a:t>Положительное взаимоотношение мальчиков и девочек;</a:t>
            </a:r>
          </a:p>
          <a:p>
            <a:pPr marL="0" indent="0">
              <a:lnSpc>
                <a:spcPct val="80000"/>
              </a:lnSpc>
            </a:pPr>
            <a:r>
              <a:rPr lang="ru-RU" sz="2800" b="1" dirty="0">
                <a:latin typeface="Times New Roman" pitchFamily="18" charset="0"/>
              </a:rPr>
              <a:t>Нравственные качества, принятые в обществе;</a:t>
            </a:r>
          </a:p>
          <a:p>
            <a:pPr marL="0" indent="0">
              <a:lnSpc>
                <a:spcPct val="80000"/>
              </a:lnSpc>
            </a:pPr>
            <a:r>
              <a:rPr lang="ru-RU" sz="2800" b="1" dirty="0">
                <a:latin typeface="Times New Roman" pitchFamily="18" charset="0"/>
              </a:rPr>
              <a:t>Развиваются </a:t>
            </a:r>
            <a:r>
              <a:rPr lang="ru-RU" sz="2800" b="1" dirty="0" err="1">
                <a:latin typeface="Times New Roman" pitchFamily="18" charset="0"/>
              </a:rPr>
              <a:t>коммуникативно</a:t>
            </a:r>
            <a:r>
              <a:rPr lang="ru-RU" sz="2800" b="1" dirty="0">
                <a:latin typeface="Times New Roman" pitchFamily="18" charset="0"/>
              </a:rPr>
              <a:t> – речевые навыки;</a:t>
            </a:r>
          </a:p>
          <a:p>
            <a:pPr marL="0" indent="0">
              <a:lnSpc>
                <a:spcPct val="80000"/>
              </a:lnSpc>
            </a:pPr>
            <a:r>
              <a:rPr lang="ru-RU" sz="2800" b="1" dirty="0">
                <a:latin typeface="Times New Roman" pitchFamily="18" charset="0"/>
              </a:rPr>
              <a:t>Развиваются мышление, память, воображение.</a:t>
            </a:r>
          </a:p>
          <a:p>
            <a:pPr marL="0" indent="0">
              <a:lnSpc>
                <a:spcPct val="80000"/>
              </a:lnSpc>
              <a:buFont typeface="Wingdings" pitchFamily="2" charset="2"/>
              <a:buNone/>
            </a:pPr>
            <a:r>
              <a:rPr lang="ru-RU" sz="2800" b="1" i="1" dirty="0">
                <a:latin typeface="Times New Roman" pitchFamily="18" charset="0"/>
              </a:rPr>
              <a:t>У родителей:</a:t>
            </a:r>
            <a:endParaRPr lang="en-US" sz="2800" b="1" i="1" dirty="0">
              <a:latin typeface="Times New Roman" pitchFamily="18" charset="0"/>
            </a:endParaRPr>
          </a:p>
          <a:p>
            <a:pPr marL="0" indent="0">
              <a:lnSpc>
                <a:spcPct val="80000"/>
              </a:lnSpc>
            </a:pPr>
            <a:r>
              <a:rPr lang="ru-RU" sz="2800" b="1" dirty="0">
                <a:latin typeface="Times New Roman" pitchFamily="18" charset="0"/>
              </a:rPr>
              <a:t> активизация участия совместно с детьми в жизни ДОО, в игровой и художественно – творческой деятельности;</a:t>
            </a:r>
          </a:p>
          <a:p>
            <a:pPr marL="0" indent="0">
              <a:lnSpc>
                <a:spcPct val="80000"/>
              </a:lnSpc>
            </a:pPr>
            <a:r>
              <a:rPr lang="ru-RU" sz="2800" b="1" dirty="0">
                <a:latin typeface="Times New Roman" pitchFamily="18" charset="0"/>
              </a:rPr>
              <a:t>Формирование </a:t>
            </a:r>
            <a:r>
              <a:rPr lang="ru-RU" sz="2800" b="1" dirty="0" err="1">
                <a:latin typeface="Times New Roman" pitchFamily="18" charset="0"/>
              </a:rPr>
              <a:t>гендерной</a:t>
            </a:r>
            <a:r>
              <a:rPr lang="ru-RU" sz="2800" b="1" dirty="0">
                <a:latin typeface="Times New Roman" pitchFamily="18" charset="0"/>
              </a:rPr>
              <a:t> компетентности</a:t>
            </a:r>
            <a:r>
              <a:rPr lang="ru-RU" sz="2800" dirty="0">
                <a:latin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endParaRPr lang="ru-RU" sz="28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-214338"/>
            <a:ext cx="7239000" cy="107154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</a:rPr>
              <a:t>Проект представлен</a:t>
            </a:r>
          </a:p>
        </p:txBody>
      </p:sp>
      <p:sp>
        <p:nvSpPr>
          <p:cNvPr id="727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0" y="1000108"/>
            <a:ext cx="8540750" cy="5184775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ru-RU" dirty="0"/>
              <a:t>   </a:t>
            </a:r>
            <a:r>
              <a:rPr lang="ru-RU" sz="2000" b="1" dirty="0">
                <a:latin typeface="Times New Roman" pitchFamily="18" charset="0"/>
              </a:rPr>
              <a:t>во всех формах совместной деятельности взрослого и ребенка, самостоятельной деятельности детей.</a:t>
            </a:r>
          </a:p>
          <a:p>
            <a:pPr marL="0" indent="0">
              <a:buFont typeface="Wingdings" pitchFamily="2" charset="2"/>
              <a:buNone/>
            </a:pPr>
            <a:r>
              <a:rPr lang="ru-RU" sz="2000" b="1" dirty="0">
                <a:latin typeface="Times New Roman" pitchFamily="18" charset="0"/>
              </a:rPr>
              <a:t>      </a:t>
            </a:r>
            <a:r>
              <a:rPr lang="ru-RU" sz="2000" b="1" i="1" dirty="0">
                <a:latin typeface="Times New Roman" pitchFamily="18" charset="0"/>
              </a:rPr>
              <a:t>Игровая</a:t>
            </a:r>
            <a:r>
              <a:rPr lang="ru-RU" sz="2000" b="1" dirty="0">
                <a:latin typeface="Times New Roman" pitchFamily="18" charset="0"/>
              </a:rPr>
              <a:t> — дидактические игры, сюжетно-ролевые игры. </a:t>
            </a:r>
            <a:r>
              <a:rPr lang="ru-RU" sz="2000" b="1" i="1" dirty="0">
                <a:latin typeface="Times New Roman" pitchFamily="18" charset="0"/>
              </a:rPr>
              <a:t>Коммуникативная </a:t>
            </a:r>
            <a:r>
              <a:rPr lang="ru-RU" sz="2000" b="1" dirty="0">
                <a:latin typeface="Times New Roman" pitchFamily="18" charset="0"/>
              </a:rPr>
              <a:t>– беседы, ситуативный разговор, загадки. </a:t>
            </a:r>
            <a:endParaRPr lang="ru-RU" sz="2000" b="1" dirty="0" smtClean="0">
              <a:latin typeface="Times New Roman" pitchFamily="18" charset="0"/>
            </a:endParaRPr>
          </a:p>
          <a:p>
            <a:pPr marL="0" indent="0">
              <a:buFont typeface="Wingdings" pitchFamily="2" charset="2"/>
              <a:buNone/>
            </a:pPr>
            <a:r>
              <a:rPr lang="ru-RU" sz="2000" b="1" i="1" dirty="0" smtClean="0">
                <a:latin typeface="Times New Roman" pitchFamily="18" charset="0"/>
              </a:rPr>
              <a:t>Трудовая </a:t>
            </a:r>
            <a:r>
              <a:rPr lang="ru-RU" sz="2000" b="1" dirty="0">
                <a:latin typeface="Times New Roman" pitchFamily="18" charset="0"/>
              </a:rPr>
              <a:t>– формирование представлений о труде, профессиях, совместные действия, поручения. </a:t>
            </a:r>
            <a:r>
              <a:rPr lang="ru-RU" sz="2000" b="1" i="1" dirty="0">
                <a:latin typeface="Times New Roman" pitchFamily="18" charset="0"/>
              </a:rPr>
              <a:t>Двигательная </a:t>
            </a:r>
            <a:r>
              <a:rPr lang="ru-RU" sz="2000" b="1" dirty="0">
                <a:latin typeface="Times New Roman" pitchFamily="18" charset="0"/>
              </a:rPr>
              <a:t>– подвижные игры, прогулки, игровые упражнения, соревнования. </a:t>
            </a:r>
            <a:r>
              <a:rPr lang="ru-RU" sz="2000" b="1" i="1" dirty="0">
                <a:latin typeface="Times New Roman" pitchFamily="18" charset="0"/>
              </a:rPr>
              <a:t>Познавательно-исследовательская </a:t>
            </a:r>
            <a:r>
              <a:rPr lang="ru-RU" sz="2000" b="1" dirty="0">
                <a:latin typeface="Times New Roman" pitchFamily="18" charset="0"/>
              </a:rPr>
              <a:t>– наблюдение, решение проблемных ситуаций, моделирование, рассматривание иллюстраций, викторины, демонстрация фильмов, работа с плакатами. </a:t>
            </a:r>
            <a:r>
              <a:rPr lang="ru-RU" sz="2000" b="1" i="1" dirty="0">
                <a:latin typeface="Times New Roman" pitchFamily="18" charset="0"/>
              </a:rPr>
              <a:t>Музыкально-художественная</a:t>
            </a:r>
            <a:r>
              <a:rPr lang="ru-RU" sz="2000" b="1" dirty="0">
                <a:latin typeface="Times New Roman" pitchFamily="18" charset="0"/>
              </a:rPr>
              <a:t> – слушание, исполнение, праздники, развлечения, досуги, импровизация, драматизация. </a:t>
            </a:r>
            <a:r>
              <a:rPr lang="ru-RU" sz="2000" b="1" i="1" dirty="0">
                <a:latin typeface="Times New Roman" pitchFamily="18" charset="0"/>
              </a:rPr>
              <a:t>Восприятие художественной литературы</a:t>
            </a:r>
            <a:r>
              <a:rPr lang="ru-RU" sz="2000" b="1" dirty="0">
                <a:latin typeface="Times New Roman" pitchFamily="18" charset="0"/>
              </a:rPr>
              <a:t> – чтение произведений, обсуждение, разучивание. </a:t>
            </a:r>
            <a:r>
              <a:rPr lang="ru-RU" sz="2000" b="1" i="1" dirty="0">
                <a:latin typeface="Times New Roman" pitchFamily="18" charset="0"/>
              </a:rPr>
              <a:t>Продуктивная </a:t>
            </a:r>
            <a:r>
              <a:rPr lang="ru-RU" sz="2000" b="1" dirty="0">
                <a:latin typeface="Times New Roman" pitchFamily="18" charset="0"/>
              </a:rPr>
              <a:t>— рисунок, лепка, аппликация, ручной труд</a:t>
            </a:r>
            <a:br>
              <a:rPr lang="ru-RU" sz="2000" b="1" dirty="0">
                <a:latin typeface="Times New Roman" pitchFamily="18" charset="0"/>
              </a:rPr>
            </a:br>
            <a:endParaRPr lang="ru-RU" sz="2000" b="1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2"/>
                </a:solidFill>
                <a:latin typeface="Times New Roman" pitchFamily="18" charset="0"/>
              </a:rPr>
              <a:t>Подготовительный этап:</a:t>
            </a:r>
            <a:br>
              <a:rPr lang="ru-RU" sz="4000" b="1" dirty="0">
                <a:solidFill>
                  <a:schemeClr val="accent2"/>
                </a:solidFill>
                <a:latin typeface="Times New Roman" pitchFamily="18" charset="0"/>
              </a:rPr>
            </a:br>
            <a:endParaRPr lang="ru-RU" sz="4000" b="1" dirty="0">
              <a:solidFill>
                <a:schemeClr val="accent2"/>
              </a:solidFill>
              <a:latin typeface="Times New Roman" pitchFamily="18" charset="0"/>
            </a:endParaRPr>
          </a:p>
        </p:txBody>
      </p:sp>
      <p:sp>
        <p:nvSpPr>
          <p:cNvPr id="6861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323850" y="1341438"/>
            <a:ext cx="8540750" cy="478155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>
                <a:latin typeface="Times New Roman" pitchFamily="18" charset="0"/>
              </a:rPr>
              <a:t>Постановка цели и задачи проекта: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latin typeface="Times New Roman" pitchFamily="18" charset="0"/>
              </a:rPr>
              <a:t>Обсуждения с детьми вопроса: «в какие игры должны играть мальчики и девочки</a:t>
            </a:r>
            <a:r>
              <a:rPr lang="ru-RU" sz="2800" b="1" dirty="0" smtClean="0">
                <a:latin typeface="Times New Roman" pitchFamily="18" charset="0"/>
              </a:rPr>
              <a:t>?»</a:t>
            </a:r>
            <a:endParaRPr lang="ru-RU" sz="2800" b="1" dirty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800" b="1" dirty="0">
                <a:latin typeface="Times New Roman" pitchFamily="18" charset="0"/>
              </a:rPr>
              <a:t>Анализ имеющейся предметно –развивающей среды  группе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latin typeface="Times New Roman" pitchFamily="18" charset="0"/>
              </a:rPr>
              <a:t>Подбор и изучение литературы по темам: «Создание предметно –развивающего пространства в разных возрастных группах» «Развитие игровой деятельности с учётом </a:t>
            </a:r>
            <a:r>
              <a:rPr lang="ru-RU" sz="2800" b="1" dirty="0" err="1">
                <a:latin typeface="Times New Roman" pitchFamily="18" charset="0"/>
              </a:rPr>
              <a:t>гендерных</a:t>
            </a:r>
            <a:r>
              <a:rPr lang="ru-RU" sz="2800" b="1" dirty="0">
                <a:latin typeface="Times New Roman" pitchFamily="18" charset="0"/>
              </a:rPr>
              <a:t> особенностей дошкольников»</a:t>
            </a:r>
            <a:r>
              <a:rPr lang="ru-RU" sz="2800" b="1" dirty="0"/>
              <a:t> </a:t>
            </a:r>
          </a:p>
          <a:p>
            <a:pPr>
              <a:lnSpc>
                <a:spcPct val="90000"/>
              </a:lnSpc>
            </a:pPr>
            <a:endParaRPr lang="ru-RU" sz="2800" b="1" dirty="0"/>
          </a:p>
          <a:p>
            <a:pPr>
              <a:lnSpc>
                <a:spcPct val="90000"/>
              </a:lnSpc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562</TotalTime>
  <Words>661</Words>
  <Application>Microsoft Office PowerPoint</Application>
  <PresentationFormat>Экран (4:3)</PresentationFormat>
  <Paragraphs>112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8" baseType="lpstr">
      <vt:lpstr>Arial</vt:lpstr>
      <vt:lpstr>Times New Roman</vt:lpstr>
      <vt:lpstr>Trebuchet MS</vt:lpstr>
      <vt:lpstr>Wingdings</vt:lpstr>
      <vt:lpstr>Wingdings 2</vt:lpstr>
      <vt:lpstr>Изящная</vt:lpstr>
      <vt:lpstr>Проект</vt:lpstr>
      <vt:lpstr>Презентация PowerPoint</vt:lpstr>
      <vt:lpstr>Участники проекта:</vt:lpstr>
      <vt:lpstr>Актуальность проекта</vt:lpstr>
      <vt:lpstr>Основная цель проекта:</vt:lpstr>
      <vt:lpstr>Задачи проекта:</vt:lpstr>
      <vt:lpstr>Ожидаемый результат:</vt:lpstr>
      <vt:lpstr>Проект представлен</vt:lpstr>
      <vt:lpstr>Подготовительный этап: </vt:lpstr>
      <vt:lpstr>Основной этап:</vt:lpstr>
      <vt:lpstr>Заключительный этап:</vt:lpstr>
      <vt:lpstr>Реализация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Совместная работа мальчиков и девочек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ДОУ №7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Методист</dc:creator>
  <cp:lastModifiedBy>Админ</cp:lastModifiedBy>
  <cp:revision>57</cp:revision>
  <dcterms:created xsi:type="dcterms:W3CDTF">2015-02-11T08:16:19Z</dcterms:created>
  <dcterms:modified xsi:type="dcterms:W3CDTF">2023-01-27T11:07:28Z</dcterms:modified>
</cp:coreProperties>
</file>