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4" r:id="rId4"/>
    <p:sldId id="257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8537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460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40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935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1650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792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403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971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1044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864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311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1D543B-C0B3-4911-8BCB-A32B54E6AA31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791C9-3664-43ED-B30B-38298A52EA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711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54475" cy="6800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Ознакомление детей дошкольного </a:t>
            </a:r>
            <a:r>
              <a:rPr lang="ru-RU" b="1" dirty="0" smtClean="0"/>
              <a:t>возраста с героями </a:t>
            </a:r>
            <a:r>
              <a:rPr lang="ru-RU" b="1" dirty="0" err="1" smtClean="0"/>
              <a:t>Олонхо</a:t>
            </a:r>
            <a:r>
              <a:rPr lang="ru-RU" b="1" dirty="0" smtClean="0"/>
              <a:t> через игру.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4509120"/>
            <a:ext cx="5072608" cy="1752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Воспитатель МБДОУ ЦРР-детский сад №2 «</a:t>
            </a:r>
            <a:r>
              <a:rPr lang="ru-RU" sz="2400" dirty="0" err="1" smtClean="0"/>
              <a:t>Журавушка</a:t>
            </a:r>
            <a:r>
              <a:rPr lang="ru-RU" sz="2400" dirty="0" smtClean="0"/>
              <a:t>» </a:t>
            </a:r>
            <a:r>
              <a:rPr lang="ru-RU" sz="2400" dirty="0" err="1" smtClean="0"/>
              <a:t>г.Олекминск</a:t>
            </a:r>
            <a:endParaRPr lang="ru-RU" sz="2400" dirty="0" smtClean="0"/>
          </a:p>
          <a:p>
            <a:pPr algn="l"/>
            <a:r>
              <a:rPr lang="ru-RU" sz="2400" dirty="0" err="1" smtClean="0"/>
              <a:t>Янкова</a:t>
            </a:r>
            <a:r>
              <a:rPr lang="ru-RU" sz="2400" dirty="0" smtClean="0"/>
              <a:t> Лидия Николаевна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513869"/>
            <a:ext cx="7270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/>
              <a:t>Р</a:t>
            </a:r>
            <a:r>
              <a:rPr lang="ru-RU" sz="2000" b="1" dirty="0" smtClean="0"/>
              <a:t>еспубликанский  методический  семинар</a:t>
            </a:r>
            <a:endParaRPr lang="ru-RU" sz="2000" b="1" dirty="0"/>
          </a:p>
          <a:p>
            <a:pPr algn="ctr"/>
            <a:r>
              <a:rPr lang="ru-RU" sz="2000" b="1" dirty="0"/>
              <a:t>«</a:t>
            </a:r>
            <a:r>
              <a:rPr lang="ru-RU" sz="2000" b="1" dirty="0" err="1"/>
              <a:t>Олоӊхо</a:t>
            </a:r>
            <a:r>
              <a:rPr lang="ru-RU" sz="2000" b="1" dirty="0"/>
              <a:t> – </a:t>
            </a:r>
            <a:r>
              <a:rPr lang="ru-RU" sz="2000" b="1" dirty="0" err="1"/>
              <a:t>оҕону</a:t>
            </a:r>
            <a:r>
              <a:rPr lang="ru-RU" sz="2000" b="1" dirty="0"/>
              <a:t> </a:t>
            </a:r>
            <a:r>
              <a:rPr lang="ru-RU" sz="2000" b="1" dirty="0" err="1"/>
              <a:t>сиэрдээх</a:t>
            </a:r>
            <a:r>
              <a:rPr lang="ru-RU" sz="2000" b="1" dirty="0"/>
              <a:t> </a:t>
            </a:r>
            <a:r>
              <a:rPr lang="ru-RU" sz="2000" b="1" dirty="0" err="1"/>
              <a:t>буолууга</a:t>
            </a:r>
            <a:r>
              <a:rPr lang="ru-RU" sz="2000" b="1" dirty="0"/>
              <a:t> </a:t>
            </a:r>
            <a:r>
              <a:rPr lang="ru-RU" sz="2000" b="1" dirty="0" err="1"/>
              <a:t>иитии-үөрэтии</a:t>
            </a:r>
            <a:r>
              <a:rPr lang="ru-RU" sz="2000" b="1" dirty="0"/>
              <a:t> </a:t>
            </a:r>
            <a:r>
              <a:rPr lang="ru-RU" sz="2000" b="1" dirty="0" err="1"/>
              <a:t>төрдө</a:t>
            </a:r>
            <a:r>
              <a:rPr lang="ru-RU" sz="2000" b="1" dirty="0"/>
              <a:t>» 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2575" y="4206875"/>
            <a:ext cx="165735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268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4089"/>
            <a:ext cx="9156986" cy="68098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ПЕДАГОГИКА  ОЛОНХО В ДОУ</a:t>
            </a:r>
            <a:br>
              <a:rPr lang="ru-RU" sz="2400" dirty="0" smtClean="0"/>
            </a:br>
            <a:r>
              <a:rPr lang="ru-RU" sz="2400" dirty="0" smtClean="0">
                <a:solidFill>
                  <a:srgbClr val="FF0000"/>
                </a:solidFill>
              </a:rPr>
              <a:t>система народных методов и приемов, традиций воспитания человека, национальная культура отраженная в художественной форме.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u="sng" dirty="0" err="1">
                <a:solidFill>
                  <a:srgbClr val="00B050"/>
                </a:solidFill>
              </a:rPr>
              <a:t>Олонхо</a:t>
            </a:r>
            <a:r>
              <a:rPr lang="ru-RU" sz="2400" b="1" u="sng" dirty="0">
                <a:solidFill>
                  <a:srgbClr val="00B050"/>
                </a:solidFill>
              </a:rPr>
              <a:t> в образовательной деятельности ДОУ</a:t>
            </a:r>
          </a:p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00B050"/>
                </a:solidFill>
              </a:rPr>
              <a:t>Восприятие </a:t>
            </a:r>
            <a:r>
              <a:rPr lang="ru-RU" sz="2400" b="1" u="sng" dirty="0">
                <a:solidFill>
                  <a:srgbClr val="00B050"/>
                </a:solidFill>
              </a:rPr>
              <a:t>детьми мира эпоса </a:t>
            </a:r>
            <a:r>
              <a:rPr lang="ru-RU" sz="2400" b="1" u="sng" dirty="0" err="1" smtClean="0">
                <a:solidFill>
                  <a:srgbClr val="00B050"/>
                </a:solidFill>
              </a:rPr>
              <a:t>Олонхо</a:t>
            </a:r>
            <a:endParaRPr lang="ru-RU" sz="2400" b="1" u="sng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ru-RU" sz="2400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ru-RU" sz="2400" b="1" dirty="0" smtClean="0">
              <a:solidFill>
                <a:srgbClr val="00B050"/>
              </a:solidFill>
            </a:endParaRPr>
          </a:p>
          <a:p>
            <a:pPr marL="0" indent="0" algn="ctr">
              <a:buNone/>
            </a:pPr>
            <a:endParaRPr lang="ru-RU" sz="2400" b="1" dirty="0">
              <a:solidFill>
                <a:srgbClr val="00B050"/>
              </a:solidFill>
            </a:endParaRPr>
          </a:p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0070C0"/>
                </a:solidFill>
              </a:rPr>
              <a:t>Специфичные </a:t>
            </a:r>
            <a:r>
              <a:rPr lang="ru-RU" sz="2400" b="1" u="sng" dirty="0">
                <a:solidFill>
                  <a:srgbClr val="0070C0"/>
                </a:solidFill>
              </a:rPr>
              <a:t>виды детской </a:t>
            </a:r>
            <a:r>
              <a:rPr lang="ru-RU" sz="2400" b="1" u="sng" dirty="0" smtClean="0">
                <a:solidFill>
                  <a:srgbClr val="0070C0"/>
                </a:solidFill>
              </a:rPr>
              <a:t>деятельности</a:t>
            </a:r>
            <a:endParaRPr lang="ru-RU" sz="2400" b="1" u="sng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97573" y="2977579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Зрительные образы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476062" y="2977579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Слуховые образы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54552" y="2977579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Искусство слова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43392" y="5145379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Игровая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деятельность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36753" y="5145379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Продуктивная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(рисование, лепка,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конструирование)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209151" y="5153107"/>
            <a:ext cx="2232248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Художественное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творчество</a:t>
            </a:r>
          </a:p>
        </p:txBody>
      </p:sp>
    </p:spTree>
    <p:extLst>
      <p:ext uri="{BB962C8B-B14F-4D97-AF65-F5344CB8AC3E}">
        <p14:creationId xmlns:p14="http://schemas.microsoft.com/office/powerpoint/2010/main" val="42845151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4089"/>
            <a:ext cx="9156986" cy="6809822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/>
              <a:t>Целевые ориентации: </a:t>
            </a:r>
            <a:endParaRPr lang="ru-RU" dirty="0" smtClean="0"/>
          </a:p>
          <a:p>
            <a:r>
              <a:rPr lang="ru-RU" dirty="0" smtClean="0"/>
              <a:t>формировать </a:t>
            </a:r>
            <a:r>
              <a:rPr lang="ru-RU" dirty="0"/>
              <a:t>у ребёнка представления о культуре своего народа, культуре народов ближайшего и отдалённого национального окружения, их обычаях, фольклоре;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основе познания способствовать формированию начал патриотических чувств, осознанию ребёнком своей принадлежности к культуре разных народов, толерантного отношения к представителям разных культур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8753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7137"/>
            <a:ext cx="9156986" cy="68037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14881"/>
            <a:ext cx="8229600" cy="45259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Разработка </a:t>
            </a:r>
            <a:r>
              <a:rPr lang="ru-RU" sz="2400" dirty="0"/>
              <a:t>предназначена педагогам дошкольных учреждений и родителям </a:t>
            </a:r>
            <a:endParaRPr lang="ru-RU" sz="2400" dirty="0" smtClean="0"/>
          </a:p>
          <a:p>
            <a:pPr marL="0" indent="0" algn="ctr">
              <a:buNone/>
            </a:pPr>
            <a:endParaRPr lang="ru-RU" sz="2400" dirty="0"/>
          </a:p>
          <a:p>
            <a:pPr marL="0" indent="0" algn="ctr">
              <a:buNone/>
            </a:pPr>
            <a:r>
              <a:rPr lang="ru-RU" sz="2400" dirty="0" smtClean="0"/>
              <a:t>Игра – «Мир </a:t>
            </a:r>
            <a:r>
              <a:rPr lang="ru-RU" sz="2400" dirty="0" err="1" smtClean="0"/>
              <a:t>олонхо</a:t>
            </a:r>
            <a:r>
              <a:rPr lang="ru-RU" sz="2400" dirty="0" smtClean="0"/>
              <a:t>» </a:t>
            </a:r>
            <a:r>
              <a:rPr lang="ru-RU" sz="2400" dirty="0"/>
              <a:t>несет в себе не только ознакомительный характер, но и развивающий. Так, игра поможет развивать основные виды мышления </a:t>
            </a:r>
            <a:r>
              <a:rPr lang="ru-RU" sz="2400" dirty="0" smtClean="0"/>
              <a:t>детей дошкольного </a:t>
            </a:r>
            <a:r>
              <a:rPr lang="ru-RU" sz="2400" dirty="0"/>
              <a:t>возраста,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обобщение</a:t>
            </a:r>
            <a:r>
              <a:rPr lang="ru-RU" sz="2400" dirty="0"/>
              <a:t>,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сравнение</a:t>
            </a:r>
            <a:r>
              <a:rPr lang="ru-RU" sz="2400" dirty="0"/>
              <a:t>,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классификация</a:t>
            </a:r>
            <a:r>
              <a:rPr lang="ru-RU" sz="2400" dirty="0"/>
              <a:t>,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развитие </a:t>
            </a:r>
            <a:r>
              <a:rPr lang="ru-RU" sz="2400" dirty="0"/>
              <a:t>речи, </a:t>
            </a:r>
            <a:endParaRPr lang="ru-RU" sz="2400" dirty="0" smtClean="0"/>
          </a:p>
          <a:p>
            <a:pPr marL="0" indent="0" algn="ctr">
              <a:buNone/>
            </a:pPr>
            <a:r>
              <a:rPr lang="ru-RU" sz="2400" dirty="0" smtClean="0"/>
              <a:t>музыкально </a:t>
            </a:r>
            <a:r>
              <a:rPr lang="ru-RU" sz="2400" dirty="0"/>
              <a:t>– эстетическое развитие.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1567" y="0"/>
            <a:ext cx="1658256" cy="15241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52587" y="538145"/>
            <a:ext cx="5040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Игровая деятельность детей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94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7137"/>
            <a:ext cx="9156986" cy="68037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/>
              <a:t>Методические советы:</a:t>
            </a:r>
          </a:p>
          <a:p>
            <a:pPr marL="0" indent="0" algn="ctr">
              <a:buNone/>
            </a:pPr>
            <a:r>
              <a:rPr lang="ru-RU" sz="2400" b="1" dirty="0"/>
              <a:t>Игру можно проводить в режимных моментах, в кружковой работе, устроить тематическое мероприятие</a:t>
            </a:r>
          </a:p>
          <a:p>
            <a:pPr marL="0" indent="0" algn="ctr">
              <a:buNone/>
            </a:pPr>
            <a:r>
              <a:rPr lang="ru-RU" sz="2400" b="1" dirty="0"/>
              <a:t> «У камелька» (камелек – это печь, в старину перед камельком сидел </a:t>
            </a:r>
            <a:r>
              <a:rPr lang="ru-RU" sz="2400" b="1" dirty="0" err="1"/>
              <a:t>олонхосут</a:t>
            </a:r>
            <a:r>
              <a:rPr lang="ru-RU" sz="2400" b="1" dirty="0"/>
              <a:t> и исполнял </a:t>
            </a:r>
            <a:r>
              <a:rPr lang="ru-RU" sz="2400" b="1" dirty="0" err="1"/>
              <a:t>олонхо</a:t>
            </a:r>
            <a:r>
              <a:rPr lang="ru-RU" sz="2400" b="1" dirty="0"/>
              <a:t>).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 algn="ctr">
              <a:buNone/>
            </a:pPr>
            <a:r>
              <a:rPr lang="ru-RU" sz="2400" b="1" dirty="0" smtClean="0"/>
              <a:t>Цель игры:</a:t>
            </a:r>
            <a:r>
              <a:rPr lang="ru-RU" sz="2400" dirty="0" smtClean="0"/>
              <a:t> </a:t>
            </a:r>
          </a:p>
          <a:p>
            <a:pPr algn="ctr"/>
            <a:r>
              <a:rPr lang="ru-RU" sz="2400" dirty="0"/>
              <a:t>Расширять и углублять представления детей об эпосе </a:t>
            </a:r>
            <a:r>
              <a:rPr lang="ru-RU" sz="2400" dirty="0" err="1"/>
              <a:t>Олонхо</a:t>
            </a:r>
            <a:r>
              <a:rPr lang="ru-RU" sz="2400" dirty="0"/>
              <a:t>.</a:t>
            </a:r>
          </a:p>
          <a:p>
            <a:pPr algn="ctr"/>
            <a:r>
              <a:rPr lang="ru-RU" sz="2400" dirty="0"/>
              <a:t>Продолжать знакомить с тремя мирами и его жителями, героями и об их подвигах.</a:t>
            </a:r>
          </a:p>
          <a:p>
            <a:pPr algn="ctr"/>
            <a:r>
              <a:rPr lang="ru-RU" sz="2400" dirty="0"/>
              <a:t>Формировать у ребенка национальное самосознание, достоинство и патриотическое чувство на основе пропаганды этнической игры.</a:t>
            </a:r>
            <a:endParaRPr lang="ru-RU" sz="24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0391" y="27137"/>
            <a:ext cx="1658256" cy="1524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13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7137"/>
            <a:ext cx="9156986" cy="68037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Новизна </a:t>
            </a:r>
            <a:r>
              <a:rPr lang="ru-RU" sz="2400" dirty="0" smtClean="0"/>
              <a:t> </a:t>
            </a:r>
            <a:r>
              <a:rPr lang="ru-RU" sz="2400" dirty="0"/>
              <a:t>разработки в том, что процесс </a:t>
            </a:r>
            <a:r>
              <a:rPr lang="ru-RU" sz="2400" dirty="0" smtClean="0"/>
              <a:t> приобщения </a:t>
            </a:r>
            <a:r>
              <a:rPr lang="ru-RU" sz="2400" dirty="0"/>
              <a:t>детей дошкольного возраста к </a:t>
            </a:r>
            <a:r>
              <a:rPr lang="ru-RU" sz="2400" dirty="0" err="1"/>
              <a:t>О</a:t>
            </a:r>
            <a:r>
              <a:rPr lang="ru-RU" sz="2400" dirty="0" err="1" smtClean="0"/>
              <a:t>лонхо</a:t>
            </a:r>
            <a:r>
              <a:rPr lang="ru-RU" sz="2400" dirty="0" smtClean="0"/>
              <a:t> </a:t>
            </a:r>
            <a:r>
              <a:rPr lang="ru-RU" sz="2400" dirty="0"/>
              <a:t>– жанру якутского фольклора на основе актуализации его национально – регионального компонента по ФГОС</a:t>
            </a:r>
            <a:r>
              <a:rPr lang="ru-RU" sz="2400" dirty="0" smtClean="0"/>
              <a:t>.</a:t>
            </a:r>
            <a:endParaRPr lang="ru-RU" sz="2400" dirty="0"/>
          </a:p>
          <a:p>
            <a:r>
              <a:rPr lang="ru-RU" sz="1400" b="1" dirty="0" smtClean="0"/>
              <a:t>оборудование:</a:t>
            </a:r>
            <a:r>
              <a:rPr lang="ru-RU" sz="1400" dirty="0"/>
              <a:t> </a:t>
            </a:r>
            <a:r>
              <a:rPr lang="ru-RU" sz="1400" dirty="0" smtClean="0"/>
              <a:t>Макет-панно </a:t>
            </a:r>
            <a:r>
              <a:rPr lang="ru-RU" sz="1400" dirty="0"/>
              <a:t>с тремя </a:t>
            </a:r>
            <a:r>
              <a:rPr lang="ru-RU" sz="1400" dirty="0" smtClean="0"/>
              <a:t>мирами и демонстрационными карточками; фишки для игры </a:t>
            </a:r>
            <a:r>
              <a:rPr lang="ru-RU" sz="1400" dirty="0" err="1" smtClean="0"/>
              <a:t>Сонор</a:t>
            </a:r>
            <a:r>
              <a:rPr lang="ru-RU" sz="1400" dirty="0" smtClean="0"/>
              <a:t>. Приложение 1 к игре, приложение 2 к игре.</a:t>
            </a:r>
            <a:endParaRPr lang="ru-RU" sz="1400" dirty="0"/>
          </a:p>
          <a:p>
            <a:r>
              <a:rPr lang="ru-RU" sz="1400" dirty="0"/>
              <a:t>1 вариант игры: рассказ педагога мифов и легенд о героях </a:t>
            </a:r>
            <a:r>
              <a:rPr lang="ru-RU" sz="1400" dirty="0" err="1"/>
              <a:t>Олонхо</a:t>
            </a:r>
            <a:r>
              <a:rPr lang="ru-RU" sz="1400" dirty="0"/>
              <a:t>. </a:t>
            </a:r>
          </a:p>
          <a:p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5563" y="5162715"/>
            <a:ext cx="1658256" cy="1524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333" y="3068960"/>
            <a:ext cx="2541540" cy="338872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0583" y="3068960"/>
            <a:ext cx="2541541" cy="338872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48240" y="2481444"/>
            <a:ext cx="1812471" cy="24166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3772" y="4806732"/>
            <a:ext cx="2423582" cy="1817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592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7137"/>
            <a:ext cx="9156986" cy="680372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 smtClean="0"/>
              <a:t>2 </a:t>
            </a:r>
            <a:r>
              <a:rPr lang="ru-RU" sz="1800" dirty="0"/>
              <a:t>вариант </a:t>
            </a:r>
            <a:r>
              <a:rPr lang="ru-RU" sz="1800" dirty="0" smtClean="0"/>
              <a:t>игры (набор карточек): собрать  карты </a:t>
            </a:r>
            <a:r>
              <a:rPr lang="ru-RU" sz="1800" dirty="0"/>
              <a:t>одного </a:t>
            </a:r>
            <a:r>
              <a:rPr lang="ru-RU" sz="1800" dirty="0" smtClean="0"/>
              <a:t>типа.</a:t>
            </a:r>
          </a:p>
          <a:p>
            <a:pPr marL="0" indent="0">
              <a:buNone/>
            </a:pPr>
            <a:r>
              <a:rPr lang="ru-RU" sz="1800" dirty="0"/>
              <a:t>3 вариант игры: узнать по описанию героя.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u="sng" dirty="0" smtClean="0"/>
              <a:t>Задачи: </a:t>
            </a:r>
          </a:p>
          <a:p>
            <a:pPr marL="0" indent="0">
              <a:buNone/>
            </a:pPr>
            <a:endParaRPr lang="ru-RU" u="sng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2237" y="27137"/>
            <a:ext cx="1658256" cy="15241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150" y="2457962"/>
            <a:ext cx="2736304" cy="36513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9568" y="2457962"/>
            <a:ext cx="2724950" cy="36332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6096" y="2457962"/>
            <a:ext cx="2712282" cy="361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26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493" y="27137"/>
            <a:ext cx="9156986" cy="680372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6133" y="0"/>
            <a:ext cx="1658256" cy="1524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0420" y="2812561"/>
            <a:ext cx="2503159" cy="33347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139" y="2812561"/>
            <a:ext cx="2542252" cy="338967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27852" y="670854"/>
            <a:ext cx="57924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4 вариант игры : использование демонстрационного поля в игре </a:t>
            </a:r>
            <a:r>
              <a:rPr lang="ru-RU" dirty="0" smtClean="0"/>
              <a:t> ДИП «</a:t>
            </a:r>
            <a:r>
              <a:rPr lang="ru-RU" dirty="0" err="1" smtClean="0"/>
              <a:t>Сонор</a:t>
            </a:r>
            <a:r>
              <a:rPr lang="ru-RU" dirty="0"/>
              <a:t>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1510" y="3429000"/>
            <a:ext cx="2737608" cy="205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2777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1457</TotalTime>
  <Words>254</Words>
  <Application>Microsoft Office PowerPoint</Application>
  <PresentationFormat>Экран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Ознакомление детей дошкольного возраста с героями Олонхо через игру.</vt:lpstr>
      <vt:lpstr>ПЕДАГОГИКА  ОЛОНХО В ДОУ система народных методов и приемов, традиций воспитания человека, национальная культура отраженная в художественной форме.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ZXC</dc:creator>
  <cp:lastModifiedBy>hp</cp:lastModifiedBy>
  <cp:revision>23</cp:revision>
  <dcterms:created xsi:type="dcterms:W3CDTF">2021-03-09T12:48:43Z</dcterms:created>
  <dcterms:modified xsi:type="dcterms:W3CDTF">2023-01-27T05:04:15Z</dcterms:modified>
</cp:coreProperties>
</file>