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13" r:id="rId2"/>
    <p:sldId id="321" r:id="rId3"/>
    <p:sldId id="318" r:id="rId4"/>
    <p:sldId id="287" r:id="rId5"/>
    <p:sldId id="291" r:id="rId6"/>
    <p:sldId id="294" r:id="rId7"/>
    <p:sldId id="292" r:id="rId8"/>
    <p:sldId id="293" r:id="rId9"/>
    <p:sldId id="326" r:id="rId10"/>
    <p:sldId id="298" r:id="rId11"/>
    <p:sldId id="309" r:id="rId12"/>
    <p:sldId id="310" r:id="rId13"/>
    <p:sldId id="311" r:id="rId14"/>
    <p:sldId id="312" r:id="rId15"/>
    <p:sldId id="299" r:id="rId16"/>
    <p:sldId id="307" r:id="rId17"/>
    <p:sldId id="352" r:id="rId18"/>
    <p:sldId id="353" r:id="rId19"/>
    <p:sldId id="337" r:id="rId20"/>
    <p:sldId id="364" r:id="rId21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CC0099"/>
    <a:srgbClr val="0000CC"/>
    <a:srgbClr val="990099"/>
    <a:srgbClr val="FF66FF"/>
    <a:srgbClr val="0000FF"/>
    <a:srgbClr val="000000"/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42" autoAdjust="0"/>
    <p:restoredTop sz="95573" autoAdjust="0"/>
  </p:normalViewPr>
  <p:slideViewPr>
    <p:cSldViewPr>
      <p:cViewPr varScale="1">
        <p:scale>
          <a:sx n="87" d="100"/>
          <a:sy n="87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4D7B2AA-0DAA-489A-B222-F06CDD26CA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486864-68B7-45F9-81E1-88CE2A728B9A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C437D79-5DC9-4692-A1A2-3C6216C91372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9458C10-EB45-480E-B7CA-D0B30E43075A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5334000"/>
            <a:ext cx="7772400" cy="704850"/>
          </a:xfrm>
          <a:extLst>
            <a:ext uri="{AF507438-7753-43E0-B8FC-AC1667EBCBE1}"/>
          </a:extLst>
        </p:spPr>
        <p:txBody>
          <a:bodyPr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5867400"/>
            <a:ext cx="7772400" cy="533400"/>
          </a:xfrm>
          <a:extLst>
            <a:ext uri="{AF507438-7753-43E0-B8FC-AC1667EBCBE1}"/>
          </a:extLst>
        </p:spPr>
        <p:txBody>
          <a:bodyPr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1417638"/>
            <a:ext cx="1828800" cy="52117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417638"/>
            <a:ext cx="5334000" cy="52117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417638"/>
            <a:ext cx="73152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4384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мои документы\изображения\palette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78460" y="4114800"/>
            <a:ext cx="2503539" cy="238799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AF507438-7753-43E0-B8FC-AC1667EBCBE1}"/>
          </a:extLst>
        </p:spPr>
      </p:pic>
      <p:sp>
        <p:nvSpPr>
          <p:cNvPr id="2051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52" name="Заголовок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" name="Прямоугольник 9"/>
          <p:cNvSpPr/>
          <p:nvPr/>
        </p:nvSpPr>
        <p:spPr>
          <a:xfrm rot="20521284">
            <a:off x="582309" y="1995457"/>
            <a:ext cx="7902653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ru-RU" sz="8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Необычное </a:t>
            </a:r>
          </a:p>
          <a:p>
            <a:pPr algn="r">
              <a:defRPr/>
            </a:pPr>
            <a:r>
              <a:rPr lang="ru-RU" sz="8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рисование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мои документы\рабочий стол\Нетрад.техники\Мои нетр.техники\Бумага\IMG_20180219_123141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53000" y="1752600"/>
            <a:ext cx="3429000" cy="4343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D:\мои документы\рабочий стол\Нетрад.техники\Мои нетр.техники\Бумага\IMG_20180219_123130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914400"/>
            <a:ext cx="3657600" cy="4724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3581400" y="0"/>
            <a:ext cx="5257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Рисование бумагой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мои документы\рабочий стол\Нетрад.техники\Мои нетр.техники\Воск\IMG_20180219_122836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1371600"/>
            <a:ext cx="3657600" cy="4419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Содержимое 5" descr="D:\мои документы\рабочий стол\Нетрад.техники\Мои нетр.техники\Воск\IMG_20180219_123659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724400" y="1981200"/>
            <a:ext cx="3581400" cy="4419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200400" y="0"/>
            <a:ext cx="5943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Рисование </a:t>
            </a:r>
          </a:p>
          <a:p>
            <a:pPr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восковыми мелками, </a:t>
            </a:r>
          </a:p>
          <a:p>
            <a:pPr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масляной пастелью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:\мои документы\рабочий стол\IMG_20180326_125743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419600" y="1752600"/>
            <a:ext cx="2133600" cy="2590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D:\мои документы\рабочий стол\IMG_20181023_120617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" y="1143000"/>
            <a:ext cx="3657600" cy="4724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D:\мои документы\рабочий стол\Нетрад.техники\Мои нетр.техники\Дудлинг\IMG_20180219_124748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9800" y="3810000"/>
            <a:ext cx="2667000" cy="2667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962400" y="0"/>
            <a:ext cx="4876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Рисование в технике «</a:t>
            </a:r>
            <a:r>
              <a:rPr lang="ru-RU" sz="3600" b="1" kern="0" dirty="0" err="1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Дудлинг</a:t>
            </a: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7" name="Содержимое 6" descr="D:\мои документы\рабочий стол\Нетрад.техники\Мои нетр.техники\Жест.кисть\IMG_20180219_114226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0" y="1524000"/>
            <a:ext cx="4038600" cy="3048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D:\мои документы\рабочий стол\Нетрад.техники\Мои нетр.техники\Смешанные техники\IMG_20180219_121135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990600"/>
            <a:ext cx="3505200" cy="4876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209800" y="0"/>
            <a:ext cx="66294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Техника «Сухая кисть»</a:t>
            </a:r>
          </a:p>
          <a:p>
            <a:pPr algn="r"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«раздувание»</a:t>
            </a:r>
          </a:p>
        </p:txBody>
      </p:sp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00400" y="4343400"/>
            <a:ext cx="3453946" cy="235687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Рисунок 3" descr="D:\мои документы\рабочий стол\Нетрад.техники\Мои нетр.техники\Смешанные техники\Дорога будущего глазами детей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76800" y="2667000"/>
            <a:ext cx="3962400" cy="3352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Содержимое 5" descr="D:\мои документы\рабочий стол\Нетрад.техники\Мои нетр.техники\Смешанные техники\IMG_20180219_131151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33400" y="4267200"/>
            <a:ext cx="3048000" cy="2209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D:\мои документы\рабочий стол\Нетрад.техники\Мои нетр.техники\пальц-живопись\IMG_20180219_12051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62200" y="1524000"/>
            <a:ext cx="2286000" cy="261773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C:\Users\Надежда\AppData\Local\Microsoft\Windows\Temporary Internet Files\Content.Word\IMG_20180305_13594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0" y="762000"/>
            <a:ext cx="1981200" cy="2133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3276600" y="152400"/>
            <a:ext cx="5867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Коллаж</a:t>
            </a:r>
          </a:p>
          <a:p>
            <a:pPr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Пальчиковая живопись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Рисунок 3" descr="D:\мои документы\рабочий стол\Нетрад.техники\Мои нетр.техники\Набрызг\IMG_20180219_12335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57800" y="1676400"/>
            <a:ext cx="3581400" cy="2590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Содержимое 5" descr="D:\мои документы\рабочий стол\Нетрад.техники\Мои нетр.техники\Набрызг\IMG_20180219_114115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304800" y="609600"/>
            <a:ext cx="4495800" cy="5562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C:\Users\Надежда\AppData\Local\Microsoft\Windows\Temporary Internet Files\Content.Word\IMG_20180330_092423.jpg"/>
          <p:cNvPicPr/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4419600" y="3886200"/>
            <a:ext cx="2819400" cy="27004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3276600" y="152400"/>
            <a:ext cx="5867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3600" b="1" kern="0" dirty="0" err="1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Набрызг</a:t>
            </a:r>
            <a:endParaRPr lang="ru-RU" sz="3600" b="1" kern="0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  <a:p>
            <a:pPr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Рисование нитью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мои документы\рабочий стол\Нетрад.техники\Мои нетр.техники\Растекание, по сырому\IMG_20180219_124448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1371600"/>
            <a:ext cx="3657600" cy="4953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D:\мои документы\рабочий стол\Нетрад.техники\Мои нетр.техники\Ватная палочка\IMG_20180219_12353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057400"/>
            <a:ext cx="3352800" cy="4114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76600" y="152400"/>
            <a:ext cx="5867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Рисование по сырому</a:t>
            </a:r>
          </a:p>
          <a:p>
            <a:pPr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Рисование ватными палочками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3657600" y="457200"/>
            <a:ext cx="5486400" cy="715963"/>
          </a:xfrm>
        </p:spPr>
        <p:txBody>
          <a:bodyPr/>
          <a:lstStyle/>
          <a:p>
            <a:r>
              <a:rPr lang="ru-RU" smtClean="0">
                <a:solidFill>
                  <a:srgbClr val="0000CC"/>
                </a:solidFill>
              </a:rPr>
              <a:t>Самостоятельная деятельность детей</a:t>
            </a:r>
          </a:p>
        </p:txBody>
      </p:sp>
      <p:pic>
        <p:nvPicPr>
          <p:cNvPr id="4" name="Содержимое 5" descr="D:\мои документы\рабочий стол\Проект-Нетр.техн.-Маленькие волшебники\Среда\IMG_20180510_143305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1000" y="3048000"/>
            <a:ext cx="3810000" cy="3505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D:\мои документы\рабочий стол\Проект-Нетр.техн.-Маленькие волшебники\Своб.деятельность\IMG_20180510_164056.jpg"/>
          <p:cNvPicPr/>
          <p:nvPr/>
        </p:nvPicPr>
        <p:blipFill>
          <a:blip r:embed="rId3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609600" y="381000"/>
            <a:ext cx="228600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http://img.2oa.ru/images/izo-ugolok-v-detskom-sadu-oformlenie-1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91000" y="1600200"/>
            <a:ext cx="4114800" cy="381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Picture 7" descr="D:\мои документы\рабочий стол\Нет.т.-девочки\IMG_302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62800" y="4800600"/>
            <a:ext cx="1828800" cy="15690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3733800" y="304800"/>
            <a:ext cx="5105400" cy="715963"/>
          </a:xfrm>
        </p:spPr>
        <p:txBody>
          <a:bodyPr/>
          <a:lstStyle/>
          <a:p>
            <a:r>
              <a:rPr lang="ru-RU" sz="4000" smtClean="0">
                <a:solidFill>
                  <a:srgbClr val="0000CC"/>
                </a:solidFill>
              </a:rPr>
              <a:t>Взаимодействие с родителями</a:t>
            </a:r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3810000" y="1295400"/>
            <a:ext cx="4648200" cy="838200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>
                <a:solidFill>
                  <a:srgbClr val="990099"/>
                </a:solidFill>
              </a:rPr>
              <a:t>Организация выставок</a:t>
            </a:r>
          </a:p>
        </p:txBody>
      </p:sp>
      <p:pic>
        <p:nvPicPr>
          <p:cNvPr id="5" name="Рисунок 6" descr="D:\мои документы\рабочий стол\Проект-Нетр.техн.-Маленькие волшебники\Выход\IMG_20180523_12511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2209800"/>
            <a:ext cx="7162800" cy="44164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Надежда\AppData\Local\Microsoft\Windows\Temporary Internet Files\Content.Word\IMG_2624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0" y="1676400"/>
            <a:ext cx="6036096" cy="419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D:\мои документы1\Мои рисунки\Выставка-МАЙ-16, МАСТЕР кл.- РОМ.Русь\Илья Старовойтов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862226">
            <a:off x="258210" y="1544131"/>
            <a:ext cx="1679316" cy="2292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:\мои документы1\Мои рисунки\Выставка-МАЙ-16, МАСТЕР кл.- РОМ.Русь\IMG_261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781631">
            <a:off x="261978" y="4078374"/>
            <a:ext cx="1923123" cy="24519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:\мои документы1\Мои рисунки\Выставка-МАЙ-16, МАСТЕР кл.- РОМ.Русь\Вероника Зозулина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649866">
            <a:off x="6914417" y="4109732"/>
            <a:ext cx="1794911" cy="2392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мои документы1\Мои рисунки\Выставка-МАЙ-16, МАСТЕР кл.- РОМ.Русь\Миша Овсянников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21339343">
            <a:off x="3360249" y="4516217"/>
            <a:ext cx="1800200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мои документы1\Мои рисунки\Выставка-МАЙ-16, МАСТЕР кл.- РОМ.Русь\Ваня Шурмилев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718960">
            <a:off x="7107395" y="1552951"/>
            <a:ext cx="1750631" cy="2481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438400" y="228600"/>
            <a:ext cx="6705600" cy="838200"/>
          </a:xfrm>
          <a:prstGeom prst="rect">
            <a:avLst/>
          </a:prstGeom>
        </p:spPr>
        <p:txBody>
          <a:bodyPr/>
          <a:lstStyle/>
          <a:p>
            <a:pPr algn="l" eaLnBrk="0" hangingPunct="0">
              <a:defRPr/>
            </a:pPr>
            <a:r>
              <a:rPr lang="ru-RU" sz="4000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Мастер – классы педагогов</a:t>
            </a:r>
            <a:br>
              <a:rPr lang="ru-RU" sz="4000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</a:br>
            <a:endParaRPr lang="ru-RU" sz="4000" kern="0" dirty="0">
              <a:solidFill>
                <a:srgbClr val="0000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3810000" y="990600"/>
            <a:ext cx="4648200" cy="1143000"/>
          </a:xfrm>
          <a:prstGeom prst="rect">
            <a:avLst/>
          </a:prstGeom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defRPr/>
            </a:pPr>
            <a:r>
              <a:rPr lang="ru-RU" sz="3200" kern="0" dirty="0">
                <a:solidFill>
                  <a:srgbClr val="990099"/>
                </a:solidFill>
                <a:latin typeface="+mn-lt"/>
              </a:rPr>
              <a:t>«Ромашковая Русь»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533400" y="1600200"/>
            <a:ext cx="8153400" cy="24384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solidFill>
                  <a:srgbClr val="4D4D4D"/>
                </a:solidFill>
              </a:rPr>
              <a:t/>
            </a:r>
            <a:br>
              <a:rPr lang="ru-RU" sz="4000" smtClean="0">
                <a:solidFill>
                  <a:srgbClr val="4D4D4D"/>
                </a:solidFill>
              </a:rPr>
            </a:br>
            <a:endParaRPr lang="ru-RU" sz="5600" b="1" smtClean="0">
              <a:solidFill>
                <a:srgbClr val="0000FF"/>
              </a:solidFill>
            </a:endParaRPr>
          </a:p>
        </p:txBody>
      </p:sp>
      <p:sp>
        <p:nvSpPr>
          <p:cNvPr id="3075" name="Подзаголовок 5"/>
          <p:cNvSpPr>
            <a:spLocks noGrp="1"/>
          </p:cNvSpPr>
          <p:nvPr>
            <p:ph type="subTitle" idx="1"/>
          </p:nvPr>
        </p:nvSpPr>
        <p:spPr>
          <a:xfrm>
            <a:off x="914400" y="3048000"/>
            <a:ext cx="7543800" cy="3276600"/>
          </a:xfrm>
        </p:spPr>
        <p:txBody>
          <a:bodyPr/>
          <a:lstStyle/>
          <a:p>
            <a:pPr algn="just"/>
            <a:r>
              <a:rPr lang="ru-RU" sz="36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одно мгновенье видеть вечность,</a:t>
            </a:r>
          </a:p>
          <a:p>
            <a:pPr algn="just"/>
            <a:r>
              <a:rPr lang="ru-RU" sz="36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Огромный мир - в зерне песка, </a:t>
            </a:r>
          </a:p>
          <a:p>
            <a:pPr algn="just"/>
            <a:r>
              <a:rPr lang="ru-RU" sz="36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в единой горсти - бесконечность</a:t>
            </a:r>
          </a:p>
          <a:p>
            <a:pPr algn="just"/>
            <a:r>
              <a:rPr lang="ru-RU" sz="36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 небо - в чашечки листа.</a:t>
            </a:r>
          </a:p>
          <a:p>
            <a:pPr algn="just"/>
            <a:r>
              <a:rPr lang="ru-RU" sz="36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				Уильям Блейк</a:t>
            </a:r>
          </a:p>
          <a:p>
            <a:endParaRPr lang="ru-RU" smtClean="0"/>
          </a:p>
        </p:txBody>
      </p:sp>
      <p:pic>
        <p:nvPicPr>
          <p:cNvPr id="8" name="Рисунок 7" descr="http://slavyanskaya-kultura.ru/images/photos/39895e8f09b568db99dcaadb832d09dd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10200" y="228600"/>
            <a:ext cx="3200400" cy="2514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Заголовок 1"/>
          <p:cNvSpPr>
            <a:spLocks noGrp="1"/>
          </p:cNvSpPr>
          <p:nvPr>
            <p:ph type="title"/>
          </p:nvPr>
        </p:nvSpPr>
        <p:spPr>
          <a:xfrm>
            <a:off x="609600" y="4419600"/>
            <a:ext cx="8305800" cy="1752600"/>
          </a:xfrm>
        </p:spPr>
        <p:txBody>
          <a:bodyPr/>
          <a:lstStyle/>
          <a:p>
            <a:r>
              <a:rPr lang="ru-RU" sz="6000" smtClean="0">
                <a:solidFill>
                  <a:srgbClr val="0000CC"/>
                </a:solidFill>
              </a:rPr>
              <a:t>Спасибо за внимание!</a:t>
            </a:r>
          </a:p>
        </p:txBody>
      </p:sp>
      <p:pic>
        <p:nvPicPr>
          <p:cNvPr id="5" name="Рисунок 4" descr="F:\DCIM\Camera\IMG_20180518_101227.jpg"/>
          <p:cNvPicPr/>
          <p:nvPr/>
        </p:nvPicPr>
        <p:blipFill>
          <a:blip r:embed="rId2" cstate="screen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371600" y="609600"/>
            <a:ext cx="6248400" cy="418613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Picture 2" descr="D:\мои документы\изображения\palette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 rot="4451178">
            <a:off x="-138623" y="431663"/>
            <a:ext cx="945879" cy="902219"/>
          </a:xfrm>
          <a:prstGeom prst="ellipse">
            <a:avLst/>
          </a:prstGeom>
          <a:effectLst>
            <a:softEdge rad="112500"/>
          </a:effectLst>
          <a:extLst>
            <a:ext uri="{AF507438-7753-43E0-B8FC-AC1667EBCBE1}"/>
          </a:extLst>
        </p:spPr>
      </p:pic>
      <p:pic>
        <p:nvPicPr>
          <p:cNvPr id="45061" name="Рисунок 5" descr="http://webiconspng.com/wp-content/uploads/2017/09/Brushes-PNG-Image-80543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9062728" flipV="1">
            <a:off x="1582738" y="5151438"/>
            <a:ext cx="59309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85800" y="1295400"/>
            <a:ext cx="8001000" cy="1219200"/>
          </a:xfrm>
        </p:spPr>
        <p:txBody>
          <a:bodyPr/>
          <a:lstStyle/>
          <a:p>
            <a:r>
              <a:rPr lang="ru-RU" sz="1800" b="1" smtClean="0">
                <a:solidFill>
                  <a:srgbClr val="0000FF"/>
                </a:solidFill>
              </a:rPr>
              <a:t>Цель</a:t>
            </a:r>
            <a:r>
              <a:rPr lang="ru-RU" sz="1800" smtClean="0">
                <a:solidFill>
                  <a:srgbClr val="0000FF"/>
                </a:solidFill>
              </a:rPr>
              <a:t>:</a:t>
            </a:r>
            <a:br>
              <a:rPr lang="ru-RU" sz="1800" smtClean="0">
                <a:solidFill>
                  <a:srgbClr val="0000FF"/>
                </a:solidFill>
              </a:rPr>
            </a:br>
            <a:r>
              <a:rPr lang="ru-RU" sz="1800" smtClean="0">
                <a:solidFill>
                  <a:srgbClr val="0000FF"/>
                </a:solidFill>
              </a:rPr>
              <a:t>развитие творческих способностей детей и их потребности в творческом самовыражении  средствами нетрадиционных изобразительных техник</a:t>
            </a:r>
          </a:p>
        </p:txBody>
      </p:sp>
      <p:sp>
        <p:nvSpPr>
          <p:cNvPr id="6147" name="Содержимое 4"/>
          <p:cNvSpPr>
            <a:spLocks noGrp="1"/>
          </p:cNvSpPr>
          <p:nvPr>
            <p:ph idx="1"/>
          </p:nvPr>
        </p:nvSpPr>
        <p:spPr>
          <a:xfrm>
            <a:off x="304800" y="2438400"/>
            <a:ext cx="8153400" cy="4191000"/>
          </a:xfrm>
        </p:spPr>
        <p:txBody>
          <a:bodyPr/>
          <a:lstStyle/>
          <a:p>
            <a:pPr algn="just">
              <a:buFontTx/>
              <a:buNone/>
            </a:pPr>
            <a:r>
              <a:rPr lang="ru-RU" sz="1800" b="1" smtClean="0"/>
              <a:t>      </a:t>
            </a:r>
            <a:r>
              <a:rPr lang="ru-RU" sz="1800" b="1" smtClean="0">
                <a:solidFill>
                  <a:srgbClr val="CC0099"/>
                </a:solidFill>
              </a:rPr>
              <a:t>Задачи: </a:t>
            </a:r>
            <a:endParaRPr lang="ru-RU" sz="1800" smtClean="0">
              <a:solidFill>
                <a:srgbClr val="CC0099"/>
              </a:solidFill>
            </a:endParaRPr>
          </a:p>
          <a:p>
            <a:pPr algn="just"/>
            <a:r>
              <a:rPr lang="ru-RU" sz="1800" smtClean="0">
                <a:solidFill>
                  <a:srgbClr val="CC0099"/>
                </a:solidFill>
              </a:rPr>
              <a:t> формировать умение создавать оригинальный художественный образ</a:t>
            </a:r>
          </a:p>
          <a:p>
            <a:pPr algn="just"/>
            <a:r>
              <a:rPr lang="ru-RU" sz="1800" smtClean="0">
                <a:solidFill>
                  <a:srgbClr val="CC0099"/>
                </a:solidFill>
              </a:rPr>
              <a:t>формировать изобразительные умение детей в  нит </a:t>
            </a:r>
          </a:p>
          <a:p>
            <a:pPr algn="just"/>
            <a:r>
              <a:rPr lang="ru-RU" sz="1800" smtClean="0">
                <a:solidFill>
                  <a:srgbClr val="CC0099"/>
                </a:solidFill>
              </a:rPr>
              <a:t>формировать умения использовать нит  в зависимости от образа</a:t>
            </a:r>
          </a:p>
          <a:p>
            <a:pPr algn="just"/>
            <a:r>
              <a:rPr lang="ru-RU" sz="1800" smtClean="0">
                <a:solidFill>
                  <a:srgbClr val="CC0099"/>
                </a:solidFill>
              </a:rPr>
              <a:t>совершенствовать изобразительные умения традиционного рисования</a:t>
            </a:r>
          </a:p>
          <a:p>
            <a:pPr algn="just"/>
            <a:r>
              <a:rPr lang="ru-RU" sz="1800" smtClean="0">
                <a:solidFill>
                  <a:srgbClr val="CC0099"/>
                </a:solidFill>
              </a:rPr>
              <a:t>развивать воображение, фантазию </a:t>
            </a:r>
          </a:p>
          <a:p>
            <a:pPr algn="just"/>
            <a:r>
              <a:rPr lang="ru-RU" sz="1800" smtClean="0">
                <a:solidFill>
                  <a:srgbClr val="CC0099"/>
                </a:solidFill>
              </a:rPr>
              <a:t>развивать эстетическое восприятие мира, творчества, эстетическое любопытство</a:t>
            </a:r>
          </a:p>
          <a:p>
            <a:pPr algn="just"/>
            <a:r>
              <a:rPr lang="ru-RU" sz="1800" smtClean="0">
                <a:solidFill>
                  <a:srgbClr val="CC0099"/>
                </a:solidFill>
              </a:rPr>
              <a:t>воспитывать интерес к экспериментированию в творчестве, самостоятельность, инициативность, дружелюбие, способность радоваться успехам других детей</a:t>
            </a:r>
          </a:p>
          <a:p>
            <a:pPr>
              <a:buFontTx/>
              <a:buNone/>
            </a:pPr>
            <a:r>
              <a:rPr lang="ru-RU" sz="1800" smtClean="0"/>
              <a:t> </a:t>
            </a:r>
          </a:p>
          <a:p>
            <a:endParaRPr lang="ru-RU" sz="1800" smtClean="0">
              <a:solidFill>
                <a:srgbClr val="CC0099"/>
              </a:solidFill>
            </a:endParaRPr>
          </a:p>
          <a:p>
            <a:endParaRPr lang="ru-RU" sz="1800" smtClean="0"/>
          </a:p>
          <a:p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20180219_11444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1000" y="1904999"/>
            <a:ext cx="3429000" cy="236558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D:\мои документы\рабочий стол\Нетрад.техники\Мои нетр.техники\Капля гуляет\IMG_20180222_140301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57800" y="2590800"/>
            <a:ext cx="3124200" cy="2286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D:\мои документы\рабочий стол\Нетрад.техники\Мои нетр.техники\Монотипия\IMG_20180219_120224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0" y="4038600"/>
            <a:ext cx="2971800" cy="2362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914400" y="228600"/>
            <a:ext cx="73152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ru-RU" sz="3600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Нетрадиционны изобразительные техники </a:t>
            </a:r>
            <a:br>
              <a:rPr lang="ru-RU" sz="3600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</a:br>
            <a:r>
              <a:rPr lang="ru-RU" sz="3600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в ходе НОД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Содержимое 5" descr="D:\мои документы\рабочий стол\Нетрад.техники\Мои нетр.техники\Ладошки\IMG_20180219_130238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1000" y="3581400"/>
            <a:ext cx="3505200" cy="2514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268" name="Рисунок 6" descr="D:\мои документы\рабочий стол\Нетрад.техники\Мои нетр.техники\Листики\IMG_20180219_1138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3000" y="1600200"/>
            <a:ext cx="3124200" cy="21577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269" name="Рисунок 7" descr="D:\мои документы\рабочий стол\Нетрад.техники\Мои нетр.техники\Листики\IMG_20180219_1148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95800" y="3962400"/>
            <a:ext cx="3276600" cy="24828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270" name="Рисунок 8" descr="D:\мои документы\рабочий стол\Нетрад.техники\Мои нетр.техники\Ладошки\IMG_20180219_13003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3400" y="609600"/>
            <a:ext cx="3429000" cy="2514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4191000" y="304800"/>
            <a:ext cx="4648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3200" b="1" kern="0" dirty="0">
                <a:solidFill>
                  <a:srgbClr val="0000CC"/>
                </a:solidFill>
                <a:latin typeface="+mn-lt"/>
              </a:rPr>
              <a:t>Рисование ладошкой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3200" b="1" kern="0" dirty="0">
                <a:solidFill>
                  <a:srgbClr val="0000CC"/>
                </a:solidFill>
                <a:latin typeface="+mn-lt"/>
              </a:rPr>
              <a:t>Техника «Оттиск»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C:\Users\Надежда\AppData\Local\Microsoft\Windows\Temporary Internet Files\Content.Word\IMG_20180518_093011.jpg"/>
          <p:cNvPicPr>
            <a:picLocks noGrp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2438400" y="1371600"/>
            <a:ext cx="6502793" cy="4191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C:\Users\Надежда\AppData\Local\Microsoft\Windows\Temporary Internet Files\Content.Word\IMG_20180518_091559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" y="533400"/>
            <a:ext cx="1752600" cy="2362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C:\Users\Надежда\AppData\Local\Microsoft\Windows\Temporary Internet Files\Content.Word\IMG_20180518_09265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4800" y="3733800"/>
            <a:ext cx="1981200" cy="2667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971800" y="0"/>
            <a:ext cx="6172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Рисование по мятой бумаге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6" name="Рисунок 5" descr="D:\мои документы\рабочий стол\Нить -2\IMG_20180302_13371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876800" y="1371600"/>
            <a:ext cx="3429000" cy="2667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C:\Users\Надежда\AppData\Local\Microsoft\Windows\Temporary Internet Files\Content.Word\IMG_20180330_103226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62000" y="533400"/>
            <a:ext cx="2895600" cy="204137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" name="Рисунок 9" descr="C:\Users\Надежда\AppData\Local\Microsoft\Windows\Temporary Internet Files\Content.Word\IMG_20180330_113917.jpg"/>
          <p:cNvPicPr/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 bwMode="auto">
          <a:xfrm>
            <a:off x="304801" y="2895600"/>
            <a:ext cx="3810000" cy="2514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Рисунок 10" descr="D:\мои документы\рабочий стол\Нить -2\IMG_20180302_133652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05200" y="4343400"/>
            <a:ext cx="3200400" cy="22263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4800600" y="0"/>
            <a:ext cx="4038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Рисование нитью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мои документы\рабочий стол\IMG_20171108_14205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8600" y="3886200"/>
            <a:ext cx="3312368" cy="26642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 descr="D:\мои документы\рабочий стол\Проект-Нетр.техн.-Маленькие волшебники\Фото -занятия\1.Космос-музыка\IMG_20180410_10271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810000" y="2438400"/>
            <a:ext cx="2138961" cy="277139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D:\мои документы\рабочий стол\Проект-Нетр.техн.-Маленькие волшебники\Фото -занятия\1.Космос-музыка\IMG_20180410_102010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668025" y="2514600"/>
            <a:ext cx="2475975" cy="257048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Рисунок 8" descr="D:\группа Пчелка\фото\ИЗО\IMG-20180506-WA0022.jpg"/>
          <p:cNvPicPr/>
          <p:nvPr/>
        </p:nvPicPr>
        <p:blipFill rotWithShape="1">
          <a:blip r:embed="rId5" cstate="screen">
            <a:extLst>
              <a:ext uri="{28A0092B-C50C-407E-A947-70E740481C1C}"/>
            </a:extLst>
          </a:blip>
          <a:srcRect l="-342"/>
          <a:stretch/>
        </p:blipFill>
        <p:spPr bwMode="auto">
          <a:xfrm flipH="1">
            <a:off x="609600" y="304800"/>
            <a:ext cx="2895600" cy="3124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53640926-AAD7-44D8-BBD7-CCE9431645EC}"/>
          </a:extLst>
        </p:spPr>
      </p:pic>
      <p:sp>
        <p:nvSpPr>
          <p:cNvPr id="10" name="Содержимое 2"/>
          <p:cNvSpPr txBox="1">
            <a:spLocks/>
          </p:cNvSpPr>
          <p:nvPr/>
        </p:nvSpPr>
        <p:spPr bwMode="auto">
          <a:xfrm>
            <a:off x="4191000" y="304800"/>
            <a:ext cx="4648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3600" b="1" kern="0" dirty="0">
                <a:solidFill>
                  <a:srgbClr val="0000CC"/>
                </a:solidFill>
                <a:latin typeface="+mn-lt"/>
              </a:rPr>
              <a:t>Раздувание</a:t>
            </a:r>
          </a:p>
          <a:p>
            <a:pPr marL="342900" indent="-342900" algn="l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3600" b="1" kern="0" dirty="0">
                <a:solidFill>
                  <a:srgbClr val="0000CC"/>
                </a:solidFill>
                <a:latin typeface="+mn-lt"/>
              </a:rPr>
              <a:t>Рисование музыки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5601" name="Picture 1" descr="IMG_0004"/>
          <p:cNvPicPr>
            <a:picLocks noChangeAspect="1" noChangeArrowheads="1"/>
          </p:cNvPicPr>
          <p:nvPr/>
        </p:nvPicPr>
        <p:blipFill>
          <a:blip r:embed="rId2" cstate="screen">
            <a:lum bright="10000" contrast="10000"/>
          </a:blip>
          <a:srcRect/>
          <a:stretch>
            <a:fillRect/>
          </a:stretch>
        </p:blipFill>
        <p:spPr bwMode="auto">
          <a:xfrm>
            <a:off x="228600" y="457200"/>
            <a:ext cx="2133600" cy="237744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536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5603" name="Picture 3" descr="IMG_001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733800" y="1066800"/>
            <a:ext cx="2362200" cy="235921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1" name="Содержимое 10" descr="D:\мои документы\рабочий стол\Нетрад.техники\Мои нетр.техники\Целлофан\IMG_20180219_130051.jpg"/>
          <p:cNvPicPr>
            <a:picLocks noGrp="1"/>
          </p:cNvPicPr>
          <p:nvPr>
            <p:ph idx="1"/>
          </p:nvPr>
        </p:nvPicPr>
        <p:blipFill>
          <a:blip r:embed="rId4" cstate="screen">
            <a:lum bright="10000" contrast="10000"/>
          </a:blip>
          <a:srcRect/>
          <a:stretch>
            <a:fillRect/>
          </a:stretch>
        </p:blipFill>
        <p:spPr>
          <a:xfrm>
            <a:off x="5715000" y="2590800"/>
            <a:ext cx="3048000" cy="3505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2" name="Заголовок 1"/>
          <p:cNvSpPr txBox="1">
            <a:spLocks/>
          </p:cNvSpPr>
          <p:nvPr/>
        </p:nvSpPr>
        <p:spPr bwMode="auto">
          <a:xfrm>
            <a:off x="4419600" y="0"/>
            <a:ext cx="4419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eaLnBrk="0" hangingPunct="0">
              <a:defRPr/>
            </a:pPr>
            <a:r>
              <a:rPr lang="ru-RU" sz="3600" b="1" kern="0" dirty="0" err="1">
                <a:solidFill>
                  <a:srgbClr val="0000FF"/>
                </a:solidFill>
                <a:latin typeface="+mj-lt"/>
                <a:ea typeface="+mj-ea"/>
                <a:cs typeface="+mj-cs"/>
              </a:rPr>
              <a:t>Тонирование</a:t>
            </a:r>
            <a:r>
              <a:rPr lang="ru-RU" sz="3600" b="1" kern="0" dirty="0">
                <a:solidFill>
                  <a:srgbClr val="0000FF"/>
                </a:solidFill>
                <a:latin typeface="+mj-lt"/>
                <a:ea typeface="+mj-ea"/>
                <a:cs typeface="+mj-cs"/>
              </a:rPr>
              <a:t> листа</a:t>
            </a:r>
          </a:p>
        </p:txBody>
      </p:sp>
      <p:pic>
        <p:nvPicPr>
          <p:cNvPr id="10" name="Рисунок 9" descr="D:\мои документы1\конкурсы -  рисунков - все конкурсы\2018-2019\Созвездие талантов\IMG_20190114_144007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3400" y="3200400"/>
            <a:ext cx="4572443" cy="3429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-24">
  <a:themeElements>
    <a:clrScheme name="">
      <a:dk1>
        <a:srgbClr val="808080"/>
      </a:dk1>
      <a:lt1>
        <a:srgbClr val="FFFFFF"/>
      </a:lt1>
      <a:dk2>
        <a:srgbClr val="FFFFFF"/>
      </a:dk2>
      <a:lt2>
        <a:srgbClr val="0120BD"/>
      </a:lt2>
      <a:accent1>
        <a:srgbClr val="C300E6"/>
      </a:accent1>
      <a:accent2>
        <a:srgbClr val="F96F1C"/>
      </a:accent2>
      <a:accent3>
        <a:srgbClr val="FFFFFF"/>
      </a:accent3>
      <a:accent4>
        <a:srgbClr val="6C6C6C"/>
      </a:accent4>
      <a:accent5>
        <a:srgbClr val="DEAAF0"/>
      </a:accent5>
      <a:accent6>
        <a:srgbClr val="E26418"/>
      </a:accent6>
      <a:hlink>
        <a:srgbClr val="FFBF07"/>
      </a:hlink>
      <a:folHlink>
        <a:srgbClr val="5F5F5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=""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FBB240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FE564C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BB2A32"/>
        </a:lt2>
        <a:accent1>
          <a:srgbClr val="FFC842"/>
        </a:accent1>
        <a:accent2>
          <a:srgbClr val="FED06E"/>
        </a:accent2>
        <a:accent3>
          <a:srgbClr val="FFFFFF"/>
        </a:accent3>
        <a:accent4>
          <a:srgbClr val="404040"/>
        </a:accent4>
        <a:accent5>
          <a:srgbClr val="FFE0B0"/>
        </a:accent5>
        <a:accent6>
          <a:srgbClr val="E6BC63"/>
        </a:accent6>
        <a:hlink>
          <a:srgbClr val="FDDB9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E84A25"/>
        </a:lt2>
        <a:accent1>
          <a:srgbClr val="ED6A24"/>
        </a:accent1>
        <a:accent2>
          <a:srgbClr val="F99E1C"/>
        </a:accent2>
        <a:accent3>
          <a:srgbClr val="FFFFFF"/>
        </a:accent3>
        <a:accent4>
          <a:srgbClr val="404040"/>
        </a:accent4>
        <a:accent5>
          <a:srgbClr val="F4B9AC"/>
        </a:accent5>
        <a:accent6>
          <a:srgbClr val="E28F18"/>
        </a:accent6>
        <a:hlink>
          <a:srgbClr val="F1B54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B92D14"/>
        </a:lt2>
        <a:accent1>
          <a:srgbClr val="D34E13"/>
        </a:accent1>
        <a:accent2>
          <a:srgbClr val="DC9009"/>
        </a:accent2>
        <a:accent3>
          <a:srgbClr val="FFFFFF"/>
        </a:accent3>
        <a:accent4>
          <a:srgbClr val="404040"/>
        </a:accent4>
        <a:accent5>
          <a:srgbClr val="E6B2AA"/>
        </a:accent5>
        <a:accent6>
          <a:srgbClr val="C78207"/>
        </a:accent6>
        <a:hlink>
          <a:srgbClr val="EEC63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AE6310"/>
        </a:lt2>
        <a:accent1>
          <a:srgbClr val="E79613"/>
        </a:accent1>
        <a:accent2>
          <a:srgbClr val="E1720D"/>
        </a:accent2>
        <a:accent3>
          <a:srgbClr val="FFFFFF"/>
        </a:accent3>
        <a:accent4>
          <a:srgbClr val="404040"/>
        </a:accent4>
        <a:accent5>
          <a:srgbClr val="F1C9AA"/>
        </a:accent5>
        <a:accent6>
          <a:srgbClr val="CC670B"/>
        </a:accent6>
        <a:hlink>
          <a:srgbClr val="C6470A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AF5612"/>
        </a:lt2>
        <a:accent1>
          <a:srgbClr val="CB882F"/>
        </a:accent1>
        <a:accent2>
          <a:srgbClr val="E7C432"/>
        </a:accent2>
        <a:accent3>
          <a:srgbClr val="FFFFFF"/>
        </a:accent3>
        <a:accent4>
          <a:srgbClr val="404040"/>
        </a:accent4>
        <a:accent5>
          <a:srgbClr val="E2C3AD"/>
        </a:accent5>
        <a:accent6>
          <a:srgbClr val="D1B12C"/>
        </a:accent6>
        <a:hlink>
          <a:srgbClr val="EECA34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9A5E40"/>
        </a:lt2>
        <a:accent1>
          <a:srgbClr val="AE7750"/>
        </a:accent1>
        <a:accent2>
          <a:srgbClr val="C08D60"/>
        </a:accent2>
        <a:accent3>
          <a:srgbClr val="FFFFFF"/>
        </a:accent3>
        <a:accent4>
          <a:srgbClr val="404040"/>
        </a:accent4>
        <a:accent5>
          <a:srgbClr val="D3BDB3"/>
        </a:accent5>
        <a:accent6>
          <a:srgbClr val="AE7F56"/>
        </a:accent6>
        <a:hlink>
          <a:srgbClr val="CCA47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D1BB77"/>
        </a:lt2>
        <a:accent1>
          <a:srgbClr val="DBBA87"/>
        </a:accent1>
        <a:accent2>
          <a:srgbClr val="E0B265"/>
        </a:accent2>
        <a:accent3>
          <a:srgbClr val="FFFFFF"/>
        </a:accent3>
        <a:accent4>
          <a:srgbClr val="404040"/>
        </a:accent4>
        <a:accent5>
          <a:srgbClr val="EAD9C3"/>
        </a:accent5>
        <a:accent6>
          <a:srgbClr val="CBA15B"/>
        </a:accent6>
        <a:hlink>
          <a:srgbClr val="E9C27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404040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D3D3D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FFFFFF"/>
        </a:dk1>
        <a:lt1>
          <a:srgbClr val="FFFFFF"/>
        </a:lt1>
        <a:dk2>
          <a:srgbClr val="FFFFFF"/>
        </a:dk2>
        <a:lt2>
          <a:srgbClr val="45762A"/>
        </a:lt2>
        <a:accent1>
          <a:srgbClr val="42934C"/>
        </a:accent1>
        <a:accent2>
          <a:srgbClr val="34B66A"/>
        </a:accent2>
        <a:accent3>
          <a:srgbClr val="FFFFFF"/>
        </a:accent3>
        <a:accent4>
          <a:srgbClr val="DADADA"/>
        </a:accent4>
        <a:accent5>
          <a:srgbClr val="B0C8B2"/>
        </a:accent5>
        <a:accent6>
          <a:srgbClr val="2EA55F"/>
        </a:accent6>
        <a:hlink>
          <a:srgbClr val="34C8D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FFFFFF"/>
        </a:dk1>
        <a:lt1>
          <a:srgbClr val="FFFFFF"/>
        </a:lt1>
        <a:dk2>
          <a:srgbClr val="FFFFFF"/>
        </a:dk2>
        <a:lt2>
          <a:srgbClr val="55A6FE"/>
        </a:lt2>
        <a:accent1>
          <a:srgbClr val="71BBFF"/>
        </a:accent1>
        <a:accent2>
          <a:srgbClr val="74CCFF"/>
        </a:accent2>
        <a:accent3>
          <a:srgbClr val="FFFFFF"/>
        </a:accent3>
        <a:accent4>
          <a:srgbClr val="DADADA"/>
        </a:accent4>
        <a:accent5>
          <a:srgbClr val="BBDAFF"/>
        </a:accent5>
        <a:accent6>
          <a:srgbClr val="68B9E7"/>
        </a:accent6>
        <a:hlink>
          <a:srgbClr val="94D8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FFFFFF"/>
        </a:dk1>
        <a:lt1>
          <a:srgbClr val="FFFFFF"/>
        </a:lt1>
        <a:dk2>
          <a:srgbClr val="FFFFFF"/>
        </a:dk2>
        <a:lt2>
          <a:srgbClr val="4BA1FF"/>
        </a:lt2>
        <a:accent1>
          <a:srgbClr val="5DB2FF"/>
        </a:accent1>
        <a:accent2>
          <a:srgbClr val="65C8FF"/>
        </a:accent2>
        <a:accent3>
          <a:srgbClr val="FFFFFF"/>
        </a:accent3>
        <a:accent4>
          <a:srgbClr val="DADADA"/>
        </a:accent4>
        <a:accent5>
          <a:srgbClr val="B6D5FF"/>
        </a:accent5>
        <a:accent6>
          <a:srgbClr val="5BB5E7"/>
        </a:accent6>
        <a:hlink>
          <a:srgbClr val="87E1FF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2590</TotalTime>
  <Words>166</Words>
  <Application>Microsoft Office PowerPoint</Application>
  <PresentationFormat>Экран (4:3)</PresentationFormat>
  <Paragraphs>49</Paragraphs>
  <Slides>20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powerpoint-template-24</vt:lpstr>
      <vt:lpstr>Слайд 1</vt:lpstr>
      <vt:lpstr> </vt:lpstr>
      <vt:lpstr>Цель: развитие творческих способностей детей и их потребности в творческом самовыражении  средствами нетрадиционных изобразительных техник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Самостоятельная деятельность детей</vt:lpstr>
      <vt:lpstr>Взаимодействие с родителями</vt:lpstr>
      <vt:lpstr>Слайд 19</vt:lpstr>
      <vt:lpstr>Спасибо за внимание!</vt:lpstr>
    </vt:vector>
  </TitlesOfParts>
  <Company>Templates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SmileTemplates.com</dc:creator>
  <cp:lastModifiedBy>Надежда</cp:lastModifiedBy>
  <cp:revision>326</cp:revision>
  <dcterms:created xsi:type="dcterms:W3CDTF">2007-04-02T02:11:51Z</dcterms:created>
  <dcterms:modified xsi:type="dcterms:W3CDTF">2023-01-27T12:19:36Z</dcterms:modified>
</cp:coreProperties>
</file>