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67" r:id="rId5"/>
    <p:sldId id="268" r:id="rId6"/>
    <p:sldId id="269" r:id="rId7"/>
    <p:sldId id="271" r:id="rId8"/>
    <p:sldId id="272" r:id="rId9"/>
    <p:sldId id="273" r:id="rId10"/>
    <p:sldId id="274" r:id="rId11"/>
    <p:sldId id="258" r:id="rId12"/>
    <p:sldId id="277" r:id="rId13"/>
    <p:sldId id="262" r:id="rId14"/>
    <p:sldId id="261" r:id="rId15"/>
    <p:sldId id="275" r:id="rId16"/>
    <p:sldId id="278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C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34" autoAdjust="0"/>
  </p:normalViewPr>
  <p:slideViewPr>
    <p:cSldViewPr snapToGrid="0">
      <p:cViewPr varScale="1">
        <p:scale>
          <a:sx n="70" d="100"/>
          <a:sy n="70" d="100"/>
        </p:scale>
        <p:origin x="71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474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007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29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129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29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376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9662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695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677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701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834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DE704-A148-4EDD-BB90-3B04C4D5EC28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D4FD8-2A4F-45BB-92C6-05C034405B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713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951631"/>
            <a:ext cx="1219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«Коррекция вычислительных навыков»</a:t>
            </a:r>
            <a:br>
              <a:rPr lang="ru-RU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73874" y="2613350"/>
            <a:ext cx="944425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учащихся 4 класса</a:t>
            </a:r>
            <a:b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«</a:t>
            </a:r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письменное </a:t>
            </a:r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умножение на  двухзначное и трёхзначное число</a:t>
            </a:r>
            <a:r>
              <a:rPr lang="ru-RU" sz="44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0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92421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умножения на трёхзначное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7229" y="1825624"/>
            <a:ext cx="10658901" cy="454787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Умножаем первый множитель на число единиц, пишем под единицами.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Получаем первое неполное произведение.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Умножаем первый множитель на число десятков, пишем под десятками.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Получаем второе неполное произведение.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Умножаем первый множитель на число сотен, пишем под сотнями.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Получаем третье неполное произведение.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Складываем неполные произведения.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 Читаем ответ.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644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" t="19375" r="-32" b="61831"/>
          <a:stretch/>
        </p:blipFill>
        <p:spPr>
          <a:xfrm>
            <a:off x="1222036" y="1883391"/>
            <a:ext cx="9068375" cy="764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17943" t="40975" r="15535" b="50612"/>
          <a:stretch/>
        </p:blipFill>
        <p:spPr>
          <a:xfrm>
            <a:off x="955342" y="2667814"/>
            <a:ext cx="9744502" cy="7096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7158" t="50486" r="47174" b="39969"/>
          <a:stretch/>
        </p:blipFill>
        <p:spPr>
          <a:xfrm>
            <a:off x="1079385" y="3397648"/>
            <a:ext cx="4954137" cy="8052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17943" t="62782" r="39904" b="30585"/>
          <a:stretch/>
        </p:blipFill>
        <p:spPr>
          <a:xfrm>
            <a:off x="955342" y="4223016"/>
            <a:ext cx="6823881" cy="55955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22949" y="815961"/>
            <a:ext cx="72665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Вычислите удобным способом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391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1129" y="2210937"/>
            <a:ext cx="8980227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716 ·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         73 · 716    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319 · 558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568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· 360 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629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        </a:t>
            </a:r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93 · 629 </a:t>
            </a:r>
            <a:endParaRPr lang="ru-RU" sz="44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86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·639          639</a:t>
            </a:r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· 86</a:t>
            </a:r>
          </a:p>
          <a:p>
            <a:r>
              <a:rPr lang="ru-RU" sz="4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51129" y="1139409"/>
            <a:ext cx="10085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вычисления. Сравни ответы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4895" y="2047163"/>
            <a:ext cx="1542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2704" y="2776895"/>
            <a:ext cx="1542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84894" y="3504297"/>
            <a:ext cx="1542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7084" y="4112881"/>
            <a:ext cx="1542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5865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34195" y="933301"/>
            <a:ext cx="96050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произведение чисел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алгоритму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89797" y="1656576"/>
            <a:ext cx="67647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677 · 66 =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230 · 32 =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979 · 15 =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661 · 71 =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970 · 79 =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633 · 13 =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862316" y="1641187"/>
            <a:ext cx="627797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44682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7360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14685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46931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76630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8229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36692" y="1656576"/>
            <a:ext cx="6096000" cy="501675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961 · 757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937 · 106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777 · 893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173 · 310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902 · 919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909 · 109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319 · 558 =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03241" y="1641187"/>
            <a:ext cx="444007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727477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99322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693861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53630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828938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99081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178002</a:t>
            </a:r>
            <a:endParaRPr lang="ru-R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19209" y="5411450"/>
            <a:ext cx="23294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568 · 360 =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211020" y="5396061"/>
            <a:ext cx="15696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204480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7080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6" y="613859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Найдите произведение чисел </a:t>
            </a:r>
            <a:endParaRPr 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две группы можно разделить выражения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452649" y="1561588"/>
            <a:ext cx="12192000" cy="452431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 algn="ctr"/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3452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*123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     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6413 *35=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147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483=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9601 * 704=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264 * 58=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4317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41=</a:t>
            </a: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573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216=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312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624=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863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859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116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48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8602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67=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917 * 596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16907" y="2052908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424596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28364" y="2623203"/>
            <a:ext cx="1744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224455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6945" y="3055907"/>
            <a:ext cx="1546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71001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05450" y="3675693"/>
            <a:ext cx="3427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6759104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93992" y="4245988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15312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16905" y="4833419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176997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10547" y="2052908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123768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910546" y="2623203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194688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10545" y="3193498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741317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10545" y="3763793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5568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910544" y="4256490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576334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10543" y="4891878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546532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4697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89303"/>
            <a:ext cx="12192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 порядок выполнения действий </a:t>
            </a:r>
            <a:endParaRPr 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вычисления по </a:t>
            </a:r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алгоритму</a:t>
            </a:r>
            <a:endParaRPr 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05832" y="2580480"/>
            <a:ext cx="9931021" cy="5016758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180 • 3 • 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5= </a:t>
            </a:r>
          </a:p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16+8) • 5 </a:t>
            </a:r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7•6•50•3 =</a:t>
            </a:r>
          </a:p>
          <a:p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616*4+ (34+97)=</a:t>
            </a:r>
          </a:p>
          <a:p>
            <a:endParaRPr lang="ru-RU" sz="4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370+87*35=</a:t>
            </a:r>
          </a:p>
          <a:p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(43+211)*8=</a:t>
            </a:r>
          </a:p>
          <a:p>
            <a:r>
              <a:rPr lang="ru-RU" sz="4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63*7*20=</a:t>
            </a:r>
          </a:p>
          <a:p>
            <a:r>
              <a:rPr lang="ru-RU" sz="40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70*8*54=</a:t>
            </a:r>
            <a:endParaRPr lang="ru-RU" sz="4000" b="0" i="0" dirty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88936" y="2546908"/>
            <a:ext cx="1856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2700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76050" y="3805999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088936" y="3153293"/>
            <a:ext cx="11079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6300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076284" y="2510882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3415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75505" y="4390014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2595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10360" y="3163416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2032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40834" y="3798291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8820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00170" y="4393803"/>
            <a:ext cx="436728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30240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70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27547" y="333316"/>
            <a:ext cx="12192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Пройдите с мальчиком через лабиринт. </a:t>
            </a:r>
            <a:endParaRPr lang="ru-RU" sz="3600" dirty="0" smtClean="0">
              <a:solidFill>
                <a:srgbClr val="1D1D1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этого решите числовое выражение и пройдите по лабиринту до правильного ответа</a:t>
            </a:r>
            <a:r>
              <a:rPr lang="ru-RU" sz="2800" dirty="0" smtClean="0">
                <a:solidFill>
                  <a:srgbClr val="1D1D1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thumbs.dreamstime.com/b/%D0%B0%D0%B1%D1%81%D1%82%D1%80%D0%B0%D0%BA%D1%82%D0%BD%D1%8B%D0%B9-%D0%BF%D1%80%D1%8F%D0%BC%D0%BE%D1%83%D0%B3%D0%BE%D0%BB%D1%8C%D0%BD%D1%8B%D0%B9-%D0%B1%D0%BE%D0%BB%D1%8C%D1%88%D0%BE%D0%B9-%D0%BB%D0%B0%D0%B1%D0%B8%D1%80%D0%B8%D0%BD%D1%82-%D0%B8%D0%B3%D1%80%D0%B0-%D0%B4%D0%BB%D1%8F-%D0%B4%D0%B5%D1%82%D0%B5%D0%B9-%D0%B8-%D0%B2%D0%B7%D1%80%D0%BE%D1%81%D0%BB%D1%8B%D1%85-1301455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6" t="19702" r="6121" b="20983"/>
          <a:stretch/>
        </p:blipFill>
        <p:spPr bwMode="auto">
          <a:xfrm>
            <a:off x="6257498" y="2121761"/>
            <a:ext cx="5998192" cy="4074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05469" y="3186084"/>
            <a:ext cx="6073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131*177-218*19=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3457" y="3866534"/>
            <a:ext cx="5540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23 187- 4 142=19 045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878820" y="6137658"/>
            <a:ext cx="1313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19 405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14856" y="6047463"/>
            <a:ext cx="15031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436 411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78627" y="6167027"/>
            <a:ext cx="1313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19 045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5577" y="2115983"/>
            <a:ext cx="5998984" cy="4072481"/>
          </a:xfrm>
          <a:prstGeom prst="rect">
            <a:avLst/>
          </a:prstGeom>
        </p:spPr>
      </p:pic>
      <p:sp>
        <p:nvSpPr>
          <p:cNvPr id="11" name="Полилиния 10"/>
          <p:cNvSpPr/>
          <p:nvPr/>
        </p:nvSpPr>
        <p:spPr>
          <a:xfrm>
            <a:off x="6755642" y="2265528"/>
            <a:ext cx="2415921" cy="4053385"/>
          </a:xfrm>
          <a:custGeom>
            <a:avLst/>
            <a:gdLst>
              <a:gd name="connsiteX0" fmla="*/ 2374710 w 2415921"/>
              <a:gd name="connsiteY0" fmla="*/ 0 h 4053385"/>
              <a:gd name="connsiteX1" fmla="*/ 2402006 w 2415921"/>
              <a:gd name="connsiteY1" fmla="*/ 109182 h 4053385"/>
              <a:gd name="connsiteX2" fmla="*/ 2415654 w 2415921"/>
              <a:gd name="connsiteY2" fmla="*/ 150126 h 4053385"/>
              <a:gd name="connsiteX3" fmla="*/ 2388358 w 2415921"/>
              <a:gd name="connsiteY3" fmla="*/ 395785 h 4053385"/>
              <a:gd name="connsiteX4" fmla="*/ 2238233 w 2415921"/>
              <a:gd name="connsiteY4" fmla="*/ 382138 h 4053385"/>
              <a:gd name="connsiteX5" fmla="*/ 2197289 w 2415921"/>
              <a:gd name="connsiteY5" fmla="*/ 368490 h 4053385"/>
              <a:gd name="connsiteX6" fmla="*/ 2183642 w 2415921"/>
              <a:gd name="connsiteY6" fmla="*/ 327547 h 4053385"/>
              <a:gd name="connsiteX7" fmla="*/ 2101755 w 2415921"/>
              <a:gd name="connsiteY7" fmla="*/ 259308 h 4053385"/>
              <a:gd name="connsiteX8" fmla="*/ 1924334 w 2415921"/>
              <a:gd name="connsiteY8" fmla="*/ 272956 h 4053385"/>
              <a:gd name="connsiteX9" fmla="*/ 1842448 w 2415921"/>
              <a:gd name="connsiteY9" fmla="*/ 300251 h 4053385"/>
              <a:gd name="connsiteX10" fmla="*/ 1801504 w 2415921"/>
              <a:gd name="connsiteY10" fmla="*/ 504968 h 4053385"/>
              <a:gd name="connsiteX11" fmla="*/ 1760561 w 2415921"/>
              <a:gd name="connsiteY11" fmla="*/ 586854 h 4053385"/>
              <a:gd name="connsiteX12" fmla="*/ 1624083 w 2415921"/>
              <a:gd name="connsiteY12" fmla="*/ 600502 h 4053385"/>
              <a:gd name="connsiteX13" fmla="*/ 1651379 w 2415921"/>
              <a:gd name="connsiteY13" fmla="*/ 723332 h 4053385"/>
              <a:gd name="connsiteX14" fmla="*/ 1678674 w 2415921"/>
              <a:gd name="connsiteY14" fmla="*/ 805218 h 4053385"/>
              <a:gd name="connsiteX15" fmla="*/ 1692322 w 2415921"/>
              <a:gd name="connsiteY15" fmla="*/ 846162 h 4053385"/>
              <a:gd name="connsiteX16" fmla="*/ 1705970 w 2415921"/>
              <a:gd name="connsiteY16" fmla="*/ 900753 h 4053385"/>
              <a:gd name="connsiteX17" fmla="*/ 1692322 w 2415921"/>
              <a:gd name="connsiteY17" fmla="*/ 1160060 h 4053385"/>
              <a:gd name="connsiteX18" fmla="*/ 1610436 w 2415921"/>
              <a:gd name="connsiteY18" fmla="*/ 1187356 h 4053385"/>
              <a:gd name="connsiteX19" fmla="*/ 1473958 w 2415921"/>
              <a:gd name="connsiteY19" fmla="*/ 1201003 h 4053385"/>
              <a:gd name="connsiteX20" fmla="*/ 1446662 w 2415921"/>
              <a:gd name="connsiteY20" fmla="*/ 1528550 h 4053385"/>
              <a:gd name="connsiteX21" fmla="*/ 1460310 w 2415921"/>
              <a:gd name="connsiteY21" fmla="*/ 1692323 h 4053385"/>
              <a:gd name="connsiteX22" fmla="*/ 1173707 w 2415921"/>
              <a:gd name="connsiteY22" fmla="*/ 1746914 h 4053385"/>
              <a:gd name="connsiteX23" fmla="*/ 1091821 w 2415921"/>
              <a:gd name="connsiteY23" fmla="*/ 1787857 h 4053385"/>
              <a:gd name="connsiteX24" fmla="*/ 1078173 w 2415921"/>
              <a:gd name="connsiteY24" fmla="*/ 1828800 h 4053385"/>
              <a:gd name="connsiteX25" fmla="*/ 1091821 w 2415921"/>
              <a:gd name="connsiteY25" fmla="*/ 1937982 h 4053385"/>
              <a:gd name="connsiteX26" fmla="*/ 1105468 w 2415921"/>
              <a:gd name="connsiteY26" fmla="*/ 2156347 h 4053385"/>
              <a:gd name="connsiteX27" fmla="*/ 1160059 w 2415921"/>
              <a:gd name="connsiteY27" fmla="*/ 2238233 h 4053385"/>
              <a:gd name="connsiteX28" fmla="*/ 1146412 w 2415921"/>
              <a:gd name="connsiteY28" fmla="*/ 2402006 h 4053385"/>
              <a:gd name="connsiteX29" fmla="*/ 1132764 w 2415921"/>
              <a:gd name="connsiteY29" fmla="*/ 2442950 h 4053385"/>
              <a:gd name="connsiteX30" fmla="*/ 1091821 w 2415921"/>
              <a:gd name="connsiteY30" fmla="*/ 2470245 h 4053385"/>
              <a:gd name="connsiteX31" fmla="*/ 955343 w 2415921"/>
              <a:gd name="connsiteY31" fmla="*/ 2442950 h 4053385"/>
              <a:gd name="connsiteX32" fmla="*/ 900752 w 2415921"/>
              <a:gd name="connsiteY32" fmla="*/ 2361063 h 4053385"/>
              <a:gd name="connsiteX33" fmla="*/ 805218 w 2415921"/>
              <a:gd name="connsiteY33" fmla="*/ 2320120 h 4053385"/>
              <a:gd name="connsiteX34" fmla="*/ 709683 w 2415921"/>
              <a:gd name="connsiteY34" fmla="*/ 2265529 h 4053385"/>
              <a:gd name="connsiteX35" fmla="*/ 668740 w 2415921"/>
              <a:gd name="connsiteY35" fmla="*/ 2224585 h 4053385"/>
              <a:gd name="connsiteX36" fmla="*/ 655092 w 2415921"/>
              <a:gd name="connsiteY36" fmla="*/ 2183642 h 4053385"/>
              <a:gd name="connsiteX37" fmla="*/ 600501 w 2415921"/>
              <a:gd name="connsiteY37" fmla="*/ 2197290 h 4053385"/>
              <a:gd name="connsiteX38" fmla="*/ 573206 w 2415921"/>
              <a:gd name="connsiteY38" fmla="*/ 2565779 h 4053385"/>
              <a:gd name="connsiteX39" fmla="*/ 559558 w 2415921"/>
              <a:gd name="connsiteY39" fmla="*/ 2634018 h 4053385"/>
              <a:gd name="connsiteX40" fmla="*/ 532262 w 2415921"/>
              <a:gd name="connsiteY40" fmla="*/ 2906973 h 4053385"/>
              <a:gd name="connsiteX41" fmla="*/ 368489 w 2415921"/>
              <a:gd name="connsiteY41" fmla="*/ 2893326 h 4053385"/>
              <a:gd name="connsiteX42" fmla="*/ 286603 w 2415921"/>
              <a:gd name="connsiteY42" fmla="*/ 2879678 h 4053385"/>
              <a:gd name="connsiteX43" fmla="*/ 204716 w 2415921"/>
              <a:gd name="connsiteY43" fmla="*/ 2893326 h 4053385"/>
              <a:gd name="connsiteX44" fmla="*/ 177421 w 2415921"/>
              <a:gd name="connsiteY44" fmla="*/ 3043451 h 4053385"/>
              <a:gd name="connsiteX45" fmla="*/ 163773 w 2415921"/>
              <a:gd name="connsiteY45" fmla="*/ 3316406 h 4053385"/>
              <a:gd name="connsiteX46" fmla="*/ 54591 w 2415921"/>
              <a:gd name="connsiteY46" fmla="*/ 3330054 h 4053385"/>
              <a:gd name="connsiteX47" fmla="*/ 0 w 2415921"/>
              <a:gd name="connsiteY47" fmla="*/ 3343702 h 4053385"/>
              <a:gd name="connsiteX48" fmla="*/ 27295 w 2415921"/>
              <a:gd name="connsiteY48" fmla="*/ 3725839 h 4053385"/>
              <a:gd name="connsiteX49" fmla="*/ 40943 w 2415921"/>
              <a:gd name="connsiteY49" fmla="*/ 4053385 h 40533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2415921" h="4053385">
                <a:moveTo>
                  <a:pt x="2374710" y="0"/>
                </a:moveTo>
                <a:cubicBezTo>
                  <a:pt x="2383809" y="36394"/>
                  <a:pt x="2392135" y="72990"/>
                  <a:pt x="2402006" y="109182"/>
                </a:cubicBezTo>
                <a:cubicBezTo>
                  <a:pt x="2405791" y="123061"/>
                  <a:pt x="2415654" y="135740"/>
                  <a:pt x="2415654" y="150126"/>
                </a:cubicBezTo>
                <a:cubicBezTo>
                  <a:pt x="2415654" y="325382"/>
                  <a:pt x="2420561" y="299178"/>
                  <a:pt x="2388358" y="395785"/>
                </a:cubicBezTo>
                <a:cubicBezTo>
                  <a:pt x="2338316" y="391236"/>
                  <a:pt x="2287976" y="389244"/>
                  <a:pt x="2238233" y="382138"/>
                </a:cubicBezTo>
                <a:cubicBezTo>
                  <a:pt x="2223991" y="380104"/>
                  <a:pt x="2207462" y="378663"/>
                  <a:pt x="2197289" y="368490"/>
                </a:cubicBezTo>
                <a:cubicBezTo>
                  <a:pt x="2187117" y="358318"/>
                  <a:pt x="2191622" y="339517"/>
                  <a:pt x="2183642" y="327547"/>
                </a:cubicBezTo>
                <a:cubicBezTo>
                  <a:pt x="2162625" y="296021"/>
                  <a:pt x="2131967" y="279449"/>
                  <a:pt x="2101755" y="259308"/>
                </a:cubicBezTo>
                <a:cubicBezTo>
                  <a:pt x="2042615" y="263857"/>
                  <a:pt x="1982923" y="263705"/>
                  <a:pt x="1924334" y="272956"/>
                </a:cubicBezTo>
                <a:cubicBezTo>
                  <a:pt x="1895914" y="277443"/>
                  <a:pt x="1842448" y="300251"/>
                  <a:pt x="1842448" y="300251"/>
                </a:cubicBezTo>
                <a:cubicBezTo>
                  <a:pt x="1790375" y="456468"/>
                  <a:pt x="1835153" y="303073"/>
                  <a:pt x="1801504" y="504968"/>
                </a:cubicBezTo>
                <a:cubicBezTo>
                  <a:pt x="1799010" y="519931"/>
                  <a:pt x="1777206" y="581306"/>
                  <a:pt x="1760561" y="586854"/>
                </a:cubicBezTo>
                <a:cubicBezTo>
                  <a:pt x="1717188" y="601312"/>
                  <a:pt x="1669576" y="595953"/>
                  <a:pt x="1624083" y="600502"/>
                </a:cubicBezTo>
                <a:cubicBezTo>
                  <a:pt x="1663129" y="717637"/>
                  <a:pt x="1603345" y="531193"/>
                  <a:pt x="1651379" y="723332"/>
                </a:cubicBezTo>
                <a:cubicBezTo>
                  <a:pt x="1658357" y="751245"/>
                  <a:pt x="1669576" y="777923"/>
                  <a:pt x="1678674" y="805218"/>
                </a:cubicBezTo>
                <a:cubicBezTo>
                  <a:pt x="1683223" y="818866"/>
                  <a:pt x="1688833" y="832205"/>
                  <a:pt x="1692322" y="846162"/>
                </a:cubicBezTo>
                <a:lnTo>
                  <a:pt x="1705970" y="900753"/>
                </a:lnTo>
                <a:cubicBezTo>
                  <a:pt x="1701421" y="987189"/>
                  <a:pt x="1719693" y="1077946"/>
                  <a:pt x="1692322" y="1160060"/>
                </a:cubicBezTo>
                <a:cubicBezTo>
                  <a:pt x="1683224" y="1187355"/>
                  <a:pt x="1639065" y="1184493"/>
                  <a:pt x="1610436" y="1187356"/>
                </a:cubicBezTo>
                <a:lnTo>
                  <a:pt x="1473958" y="1201003"/>
                </a:lnTo>
                <a:cubicBezTo>
                  <a:pt x="1464859" y="1310185"/>
                  <a:pt x="1449704" y="1419031"/>
                  <a:pt x="1446662" y="1528550"/>
                </a:cubicBezTo>
                <a:cubicBezTo>
                  <a:pt x="1445141" y="1583309"/>
                  <a:pt x="1460310" y="1637543"/>
                  <a:pt x="1460310" y="1692323"/>
                </a:cubicBezTo>
                <a:cubicBezTo>
                  <a:pt x="1460310" y="1817567"/>
                  <a:pt x="1192175" y="1745991"/>
                  <a:pt x="1173707" y="1746914"/>
                </a:cubicBezTo>
                <a:cubicBezTo>
                  <a:pt x="1146736" y="1755905"/>
                  <a:pt x="1111062" y="1763807"/>
                  <a:pt x="1091821" y="1787857"/>
                </a:cubicBezTo>
                <a:cubicBezTo>
                  <a:pt x="1082834" y="1799090"/>
                  <a:pt x="1082722" y="1815152"/>
                  <a:pt x="1078173" y="1828800"/>
                </a:cubicBezTo>
                <a:cubicBezTo>
                  <a:pt x="1082722" y="1865194"/>
                  <a:pt x="1088775" y="1901431"/>
                  <a:pt x="1091821" y="1937982"/>
                </a:cubicBezTo>
                <a:cubicBezTo>
                  <a:pt x="1097877" y="2010660"/>
                  <a:pt x="1089305" y="2085230"/>
                  <a:pt x="1105468" y="2156347"/>
                </a:cubicBezTo>
                <a:cubicBezTo>
                  <a:pt x="1112738" y="2188336"/>
                  <a:pt x="1160059" y="2238233"/>
                  <a:pt x="1160059" y="2238233"/>
                </a:cubicBezTo>
                <a:cubicBezTo>
                  <a:pt x="1155510" y="2292824"/>
                  <a:pt x="1153652" y="2347706"/>
                  <a:pt x="1146412" y="2402006"/>
                </a:cubicBezTo>
                <a:cubicBezTo>
                  <a:pt x="1144511" y="2416266"/>
                  <a:pt x="1141751" y="2431716"/>
                  <a:pt x="1132764" y="2442950"/>
                </a:cubicBezTo>
                <a:cubicBezTo>
                  <a:pt x="1122518" y="2455758"/>
                  <a:pt x="1105469" y="2461147"/>
                  <a:pt x="1091821" y="2470245"/>
                </a:cubicBezTo>
                <a:cubicBezTo>
                  <a:pt x="1046328" y="2461147"/>
                  <a:pt x="995624" y="2465968"/>
                  <a:pt x="955343" y="2442950"/>
                </a:cubicBezTo>
                <a:cubicBezTo>
                  <a:pt x="926860" y="2426674"/>
                  <a:pt x="928048" y="2379260"/>
                  <a:pt x="900752" y="2361063"/>
                </a:cubicBezTo>
                <a:cubicBezTo>
                  <a:pt x="817778" y="2305747"/>
                  <a:pt x="905940" y="2357891"/>
                  <a:pt x="805218" y="2320120"/>
                </a:cubicBezTo>
                <a:cubicBezTo>
                  <a:pt x="780953" y="2311020"/>
                  <a:pt x="731278" y="2283524"/>
                  <a:pt x="709683" y="2265529"/>
                </a:cubicBezTo>
                <a:cubicBezTo>
                  <a:pt x="694856" y="2253173"/>
                  <a:pt x="682388" y="2238233"/>
                  <a:pt x="668740" y="2224585"/>
                </a:cubicBezTo>
                <a:cubicBezTo>
                  <a:pt x="664191" y="2210937"/>
                  <a:pt x="668449" y="2188985"/>
                  <a:pt x="655092" y="2183642"/>
                </a:cubicBezTo>
                <a:cubicBezTo>
                  <a:pt x="637676" y="2176676"/>
                  <a:pt x="604431" y="2178949"/>
                  <a:pt x="600501" y="2197290"/>
                </a:cubicBezTo>
                <a:cubicBezTo>
                  <a:pt x="574694" y="2317722"/>
                  <a:pt x="584702" y="2443151"/>
                  <a:pt x="573206" y="2565779"/>
                </a:cubicBezTo>
                <a:cubicBezTo>
                  <a:pt x="571041" y="2588875"/>
                  <a:pt x="562322" y="2610986"/>
                  <a:pt x="559558" y="2634018"/>
                </a:cubicBezTo>
                <a:cubicBezTo>
                  <a:pt x="548663" y="2724805"/>
                  <a:pt x="541361" y="2815988"/>
                  <a:pt x="532262" y="2906973"/>
                </a:cubicBezTo>
                <a:cubicBezTo>
                  <a:pt x="477671" y="2902424"/>
                  <a:pt x="422934" y="2899375"/>
                  <a:pt x="368489" y="2893326"/>
                </a:cubicBezTo>
                <a:cubicBezTo>
                  <a:pt x="340986" y="2890270"/>
                  <a:pt x="314275" y="2879678"/>
                  <a:pt x="286603" y="2879678"/>
                </a:cubicBezTo>
                <a:cubicBezTo>
                  <a:pt x="258931" y="2879678"/>
                  <a:pt x="232012" y="2888777"/>
                  <a:pt x="204716" y="2893326"/>
                </a:cubicBezTo>
                <a:cubicBezTo>
                  <a:pt x="195618" y="2943368"/>
                  <a:pt x="182320" y="2992825"/>
                  <a:pt x="177421" y="3043451"/>
                </a:cubicBezTo>
                <a:cubicBezTo>
                  <a:pt x="168646" y="3134126"/>
                  <a:pt x="199659" y="3232673"/>
                  <a:pt x="163773" y="3316406"/>
                </a:cubicBezTo>
                <a:cubicBezTo>
                  <a:pt x="149325" y="3350118"/>
                  <a:pt x="90769" y="3324024"/>
                  <a:pt x="54591" y="3330054"/>
                </a:cubicBezTo>
                <a:cubicBezTo>
                  <a:pt x="36089" y="3333138"/>
                  <a:pt x="18197" y="3339153"/>
                  <a:pt x="0" y="3343702"/>
                </a:cubicBezTo>
                <a:cubicBezTo>
                  <a:pt x="9098" y="3471081"/>
                  <a:pt x="18800" y="3598418"/>
                  <a:pt x="27295" y="3725839"/>
                </a:cubicBezTo>
                <a:cubicBezTo>
                  <a:pt x="42813" y="3958611"/>
                  <a:pt x="40943" y="3893135"/>
                  <a:pt x="40943" y="4053385"/>
                </a:cubicBezTo>
              </a:path>
            </a:pathLst>
          </a:custGeom>
          <a:ln w="76200"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68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Компоненты умножения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forum.sibmama.ru/usrpx/203607/203607_800x466_21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39" t="40219" r="5178" b="22143"/>
          <a:stretch/>
        </p:blipFill>
        <p:spPr bwMode="auto">
          <a:xfrm>
            <a:off x="587257" y="1960284"/>
            <a:ext cx="11313591" cy="3044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5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10806" t="7602" r="5281" b="3779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0" y="6673334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158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0032" y="533193"/>
            <a:ext cx="8578755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Переместительное свойство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91903" y="3865675"/>
            <a:ext cx="94669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1628   44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1628 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 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34234" y="1330128"/>
            <a:ext cx="9130353" cy="1514901"/>
          </a:xfrm>
          <a:prstGeom prst="rect">
            <a:avLst/>
          </a:prstGeom>
          <a:solidFill>
            <a:srgbClr val="ACCC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перестановки множителей произведение не изменится</a:t>
            </a:r>
            <a:b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9612" y="3141563"/>
            <a:ext cx="371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618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885" y="706319"/>
            <a:ext cx="8469573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Сочетательное свойство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6428" y="397121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67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(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55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17494" y="1504901"/>
            <a:ext cx="9130353" cy="1514901"/>
          </a:xfrm>
          <a:prstGeom prst="rect">
            <a:avLst/>
          </a:prstGeom>
          <a:solidFill>
            <a:srgbClr val="ACCC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соседних множителя можно заменить их произведением.</a:t>
            </a:r>
            <a:r>
              <a:rPr lang="ru-RU" sz="2800" b="1" dirty="0"/>
              <a:t/>
            </a:r>
            <a:br>
              <a:rPr lang="ru-RU" sz="2800" b="1" dirty="0"/>
            </a:br>
            <a:endParaRPr lang="ru-RU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9612" y="3141563"/>
            <a:ext cx="371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542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0146" y="515251"/>
            <a:ext cx="7254922" cy="1325563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Распределительное свойство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014" y="4043100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(31 + 78) • 7 = 31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7 +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78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7 =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763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6537" y="1569492"/>
            <a:ext cx="9130353" cy="1514901"/>
          </a:xfrm>
          <a:prstGeom prst="rect">
            <a:avLst/>
          </a:prstGeom>
          <a:solidFill>
            <a:srgbClr val="ACCC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умножении суммы на число можно умножить на него каждое слагаемое в отдельности и полученные результаты сложить.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9612" y="3141563"/>
            <a:ext cx="371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6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722" y="4044731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386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117)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7 =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503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7 =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1205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10904" y="1620718"/>
            <a:ext cx="10515600" cy="1325563"/>
          </a:xfrm>
          <a:prstGeom prst="rect">
            <a:avLst/>
          </a:prstGeom>
          <a:solidFill>
            <a:srgbClr val="ACCC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умножить число на произведение, можно сначала выполнить умножение в скобках, а затем умножить число на полученный результат: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89612" y="3141563"/>
            <a:ext cx="371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221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46428" y="397337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(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334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45)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379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7580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4677" y="1536571"/>
            <a:ext cx="10515600" cy="1325563"/>
          </a:xfrm>
          <a:prstGeom prst="rect">
            <a:avLst/>
          </a:prstGeom>
          <a:solidFill>
            <a:srgbClr val="ACCCE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умножить число на сумму, можно сначала выполнить сложение, а затем умножить число на полученный результат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89612" y="3141563"/>
            <a:ext cx="371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6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9267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умножения на двузначное число</a:t>
            </a:r>
            <a:b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1.Записываем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единицы под единицами, десятки под десятками.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2.Умножаем первый множитель на число единиц.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3.Получаем первое неполное произведение.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4.Умножаем первый множитель на число десятков.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5.Начинаем записывать под десятками.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6.Получаем второе неполное произведение.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7.Складываем неполные произведения.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8.Читаем ответ.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488668"/>
            <a:ext cx="71129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©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Лабич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Куткина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О.А., ГАПОУ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 «СОПК», Екатеринбург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8406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709</Words>
  <Application>Microsoft Office PowerPoint</Application>
  <PresentationFormat>Широкоэкранный</PresentationFormat>
  <Paragraphs>141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Компоненты умножения</vt:lpstr>
      <vt:lpstr>Презентация PowerPoint</vt:lpstr>
      <vt:lpstr>Переместительное свойство:  </vt:lpstr>
      <vt:lpstr>Сочетательное свойство:  </vt:lpstr>
      <vt:lpstr>Распределительное свойство: </vt:lpstr>
      <vt:lpstr>Чтобы умножить число на произведение, можно сначала выполнить умножение в скобках, а затем умножить число на полученный результат:</vt:lpstr>
      <vt:lpstr>Чтобы умножить число на сумму, можно сначала выполнить сложение, а затем умножить число на полученный результат: </vt:lpstr>
      <vt:lpstr>Алгоритм умножения на двузначное число </vt:lpstr>
      <vt:lpstr>Алгоритм умножения на трёхзначное число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slabiich@yandex.ru</dc:creator>
  <cp:lastModifiedBy>slabiich@yandex.ru</cp:lastModifiedBy>
  <cp:revision>16</cp:revision>
  <dcterms:created xsi:type="dcterms:W3CDTF">2021-05-05T13:29:26Z</dcterms:created>
  <dcterms:modified xsi:type="dcterms:W3CDTF">2021-06-07T12:35:44Z</dcterms:modified>
</cp:coreProperties>
</file>